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7.jpg" ContentType="image/jpeg"/>
  <Override PartName="/ppt/media/image59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27.jpg" ContentType="image/jpeg"/>
  <Override PartName="/ppt/media/image128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165.jpg" ContentType="image/jpe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191.jpg" ContentType="image/jpeg"/>
  <Override PartName="/ppt/media/image193.jpg" ContentType="image/jpe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304" r:id="rId3"/>
    <p:sldId id="321" r:id="rId4"/>
    <p:sldId id="331" r:id="rId5"/>
    <p:sldId id="332" r:id="rId6"/>
    <p:sldId id="333" r:id="rId7"/>
    <p:sldId id="334" r:id="rId8"/>
    <p:sldId id="609" r:id="rId9"/>
    <p:sldId id="549" r:id="rId10"/>
    <p:sldId id="610" r:id="rId11"/>
    <p:sldId id="611" r:id="rId12"/>
    <p:sldId id="612" r:id="rId13"/>
    <p:sldId id="613" r:id="rId14"/>
    <p:sldId id="561" r:id="rId15"/>
    <p:sldId id="389" r:id="rId16"/>
    <p:sldId id="575" r:id="rId17"/>
    <p:sldId id="571" r:id="rId18"/>
    <p:sldId id="419" r:id="rId19"/>
    <p:sldId id="391" r:id="rId20"/>
    <p:sldId id="577" r:id="rId21"/>
    <p:sldId id="394" r:id="rId22"/>
    <p:sldId id="562" r:id="rId23"/>
    <p:sldId id="402" r:id="rId24"/>
    <p:sldId id="489" r:id="rId25"/>
    <p:sldId id="542" r:id="rId26"/>
    <p:sldId id="420" r:id="rId27"/>
    <p:sldId id="481" r:id="rId28"/>
    <p:sldId id="538" r:id="rId29"/>
    <p:sldId id="539" r:id="rId30"/>
    <p:sldId id="540" r:id="rId31"/>
    <p:sldId id="541" r:id="rId32"/>
    <p:sldId id="545" r:id="rId33"/>
    <p:sldId id="546" r:id="rId34"/>
    <p:sldId id="544" r:id="rId35"/>
    <p:sldId id="547" r:id="rId36"/>
    <p:sldId id="479" r:id="rId37"/>
    <p:sldId id="429" r:id="rId38"/>
    <p:sldId id="423" r:id="rId39"/>
    <p:sldId id="426" r:id="rId40"/>
    <p:sldId id="424" r:id="rId41"/>
    <p:sldId id="490" r:id="rId42"/>
    <p:sldId id="579" r:id="rId43"/>
    <p:sldId id="482" r:id="rId44"/>
    <p:sldId id="483" r:id="rId45"/>
    <p:sldId id="485" r:id="rId46"/>
    <p:sldId id="570" r:id="rId47"/>
    <p:sldId id="568" r:id="rId48"/>
    <p:sldId id="569" r:id="rId49"/>
    <p:sldId id="578" r:id="rId50"/>
    <p:sldId id="434" r:id="rId51"/>
    <p:sldId id="435" r:id="rId52"/>
    <p:sldId id="436" r:id="rId53"/>
    <p:sldId id="437" r:id="rId54"/>
    <p:sldId id="438" r:id="rId55"/>
    <p:sldId id="439" r:id="rId56"/>
    <p:sldId id="585" r:id="rId57"/>
    <p:sldId id="586" r:id="rId58"/>
    <p:sldId id="588" r:id="rId59"/>
    <p:sldId id="532" r:id="rId60"/>
    <p:sldId id="587" r:id="rId61"/>
    <p:sldId id="582" r:id="rId62"/>
    <p:sldId id="583" r:id="rId63"/>
    <p:sldId id="584" r:id="rId64"/>
    <p:sldId id="580" r:id="rId65"/>
    <p:sldId id="581" r:id="rId66"/>
    <p:sldId id="589" r:id="rId67"/>
    <p:sldId id="590" r:id="rId68"/>
    <p:sldId id="591" r:id="rId69"/>
    <p:sldId id="593" r:id="rId70"/>
    <p:sldId id="592" r:id="rId71"/>
    <p:sldId id="594" r:id="rId72"/>
    <p:sldId id="595" r:id="rId73"/>
    <p:sldId id="596" r:id="rId74"/>
    <p:sldId id="597" r:id="rId75"/>
    <p:sldId id="598" r:id="rId76"/>
    <p:sldId id="599" r:id="rId77"/>
    <p:sldId id="600" r:id="rId78"/>
    <p:sldId id="601" r:id="rId79"/>
    <p:sldId id="603" r:id="rId80"/>
    <p:sldId id="604" r:id="rId81"/>
    <p:sldId id="605" r:id="rId82"/>
    <p:sldId id="606" r:id="rId83"/>
    <p:sldId id="607" r:id="rId84"/>
    <p:sldId id="602" r:id="rId85"/>
    <p:sldId id="563" r:id="rId86"/>
    <p:sldId id="504" r:id="rId87"/>
    <p:sldId id="505" r:id="rId88"/>
    <p:sldId id="506" r:id="rId89"/>
    <p:sldId id="507" r:id="rId90"/>
    <p:sldId id="508" r:id="rId91"/>
    <p:sldId id="509" r:id="rId92"/>
    <p:sldId id="401" r:id="rId93"/>
    <p:sldId id="257" r:id="rId9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-pc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BE9B"/>
    <a:srgbClr val="BFBFBF"/>
    <a:srgbClr val="1570C1"/>
    <a:srgbClr val="E44C36"/>
    <a:srgbClr val="FDFDFD"/>
    <a:srgbClr val="5B9BD5"/>
    <a:srgbClr val="F98634"/>
    <a:srgbClr val="9CB833"/>
    <a:srgbClr val="C8CACA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2" autoAdjust="0"/>
    <p:restoredTop sz="88074" autoAdjust="0"/>
  </p:normalViewPr>
  <p:slideViewPr>
    <p:cSldViewPr snapToGrid="0">
      <p:cViewPr>
        <p:scale>
          <a:sx n="100" d="100"/>
          <a:sy n="100" d="100"/>
        </p:scale>
        <p:origin x="584" y="21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commentAuthors" Target="commentAuthors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2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8E9E66-BB98-4F12-B378-3D778754001C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611185F-04CD-4B06-910B-2939AAE86622}">
      <dgm:prSet phldrT="[文本]"/>
      <dgm:spPr>
        <a:noFill/>
        <a:ln>
          <a:solidFill>
            <a:srgbClr val="EE5B5D"/>
          </a:solidFill>
        </a:ln>
      </dgm:spPr>
      <dgm:t>
        <a:bodyPr/>
        <a:lstStyle/>
        <a:p>
          <a:endParaRPr lang="zh-CN" altLang="en-US" dirty="0"/>
        </a:p>
      </dgm:t>
    </dgm:pt>
    <dgm:pt modelId="{8A5FE2EC-96BD-48FA-8616-C12C8ED97B4F}" type="parTrans" cxnId="{E2823DDB-1B52-4EC3-A997-9B3750091B34}">
      <dgm:prSet/>
      <dgm:spPr/>
      <dgm:t>
        <a:bodyPr/>
        <a:lstStyle/>
        <a:p>
          <a:endParaRPr lang="zh-CN" altLang="en-US"/>
        </a:p>
      </dgm:t>
    </dgm:pt>
    <dgm:pt modelId="{D9308AE6-8CB6-4747-9F5F-E9D99ECFD2A3}" type="sibTrans" cxnId="{E2823DDB-1B52-4EC3-A997-9B3750091B34}">
      <dgm:prSet/>
      <dgm:spPr/>
      <dgm:t>
        <a:bodyPr/>
        <a:lstStyle/>
        <a:p>
          <a:endParaRPr lang="zh-CN" altLang="en-US"/>
        </a:p>
      </dgm:t>
    </dgm:pt>
    <dgm:pt modelId="{F44A1738-A86F-44D9-A3B9-1E306BCB151B}">
      <dgm:prSet phldrT="[文本]"/>
      <dgm:spPr>
        <a:solidFill>
          <a:schemeClr val="accent6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86D00AED-7B6F-4E2D-9891-AA55EA1631FD}" type="parTrans" cxnId="{7966B5D9-6866-4A7C-8602-9D92DA621229}">
      <dgm:prSet/>
      <dgm:spPr>
        <a:ln>
          <a:solidFill>
            <a:srgbClr val="EE5B5D"/>
          </a:solidFill>
        </a:ln>
      </dgm:spPr>
      <dgm:t>
        <a:bodyPr/>
        <a:lstStyle/>
        <a:p>
          <a:endParaRPr lang="zh-CN" altLang="en-US"/>
        </a:p>
      </dgm:t>
    </dgm:pt>
    <dgm:pt modelId="{495752AA-62B5-4F73-A90C-902D9417C808}" type="sibTrans" cxnId="{7966B5D9-6866-4A7C-8602-9D92DA621229}">
      <dgm:prSet/>
      <dgm:spPr/>
      <dgm:t>
        <a:bodyPr/>
        <a:lstStyle/>
        <a:p>
          <a:endParaRPr lang="zh-CN" altLang="en-US"/>
        </a:p>
      </dgm:t>
    </dgm:pt>
    <dgm:pt modelId="{9A1FC3AB-59B5-4D44-AA67-E80EB2E6A448}">
      <dgm:prSet phldrT="[文本]"/>
      <dgm:spPr>
        <a:solidFill>
          <a:schemeClr val="bg1"/>
        </a:solidFill>
        <a:ln>
          <a:solidFill>
            <a:srgbClr val="1E82D2"/>
          </a:solidFill>
        </a:ln>
      </dgm:spPr>
      <dgm:t>
        <a:bodyPr/>
        <a:lstStyle/>
        <a:p>
          <a:endParaRPr lang="zh-CN" altLang="en-US" dirty="0"/>
        </a:p>
      </dgm:t>
    </dgm:pt>
    <dgm:pt modelId="{186BB71A-80A7-4652-9D1C-45A62FEE7D71}" type="parTrans" cxnId="{F03296CD-948B-46D9-A284-00EAB5F2A79E}">
      <dgm:prSet/>
      <dgm:spPr>
        <a:ln>
          <a:solidFill>
            <a:srgbClr val="EE5B5D"/>
          </a:solidFill>
        </a:ln>
      </dgm:spPr>
      <dgm:t>
        <a:bodyPr/>
        <a:lstStyle/>
        <a:p>
          <a:endParaRPr lang="zh-CN" altLang="en-US"/>
        </a:p>
      </dgm:t>
    </dgm:pt>
    <dgm:pt modelId="{7D3976B1-2F2E-44F8-900B-CA8865606778}" type="sibTrans" cxnId="{F03296CD-948B-46D9-A284-00EAB5F2A79E}">
      <dgm:prSet/>
      <dgm:spPr/>
      <dgm:t>
        <a:bodyPr/>
        <a:lstStyle/>
        <a:p>
          <a:endParaRPr lang="zh-CN" altLang="en-US"/>
        </a:p>
      </dgm:t>
    </dgm:pt>
    <dgm:pt modelId="{DD2ED1C3-3DD4-4EC4-B64D-08CBEF6C7BBE}">
      <dgm:prSet phldrT="[文本]"/>
      <dgm:spPr>
        <a:solidFill>
          <a:srgbClr val="4CBF61"/>
        </a:solidFill>
      </dgm:spPr>
      <dgm:t>
        <a:bodyPr/>
        <a:lstStyle/>
        <a:p>
          <a:endParaRPr lang="zh-CN" altLang="en-US" dirty="0"/>
        </a:p>
      </dgm:t>
    </dgm:pt>
    <dgm:pt modelId="{C327B4BF-7008-47CB-80C0-656C32562A41}" type="parTrans" cxnId="{4139CFA6-416D-4741-874A-CCA7CF464496}">
      <dgm:prSet/>
      <dgm:spPr>
        <a:ln>
          <a:solidFill>
            <a:srgbClr val="EE5B5D"/>
          </a:solidFill>
        </a:ln>
      </dgm:spPr>
      <dgm:t>
        <a:bodyPr/>
        <a:lstStyle/>
        <a:p>
          <a:endParaRPr lang="zh-CN" altLang="en-US"/>
        </a:p>
      </dgm:t>
    </dgm:pt>
    <dgm:pt modelId="{3C7CA597-4CEC-4220-87CF-FE1BEE71E6BC}" type="sibTrans" cxnId="{4139CFA6-416D-4741-874A-CCA7CF464496}">
      <dgm:prSet/>
      <dgm:spPr/>
      <dgm:t>
        <a:bodyPr/>
        <a:lstStyle/>
        <a:p>
          <a:endParaRPr lang="zh-CN" altLang="en-US"/>
        </a:p>
      </dgm:t>
    </dgm:pt>
    <dgm:pt modelId="{C9F137C7-B0FD-4CDA-9552-3A7945576589}">
      <dgm:prSet phldrT="[文本]"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zh-CN" altLang="en-US" dirty="0"/>
        </a:p>
      </dgm:t>
    </dgm:pt>
    <dgm:pt modelId="{036693D6-C3B1-4189-8D44-F5E76950ACDE}" type="parTrans" cxnId="{9BB63C7D-38E2-42E9-8E36-8EA91AA984AD}">
      <dgm:prSet/>
      <dgm:spPr>
        <a:ln>
          <a:solidFill>
            <a:srgbClr val="EE5B5D"/>
          </a:solidFill>
        </a:ln>
      </dgm:spPr>
      <dgm:t>
        <a:bodyPr/>
        <a:lstStyle/>
        <a:p>
          <a:endParaRPr lang="zh-CN" altLang="en-US"/>
        </a:p>
      </dgm:t>
    </dgm:pt>
    <dgm:pt modelId="{860307F9-0363-44C5-80E7-0C913A8CC42F}" type="sibTrans" cxnId="{9BB63C7D-38E2-42E9-8E36-8EA91AA984AD}">
      <dgm:prSet/>
      <dgm:spPr/>
      <dgm:t>
        <a:bodyPr/>
        <a:lstStyle/>
        <a:p>
          <a:endParaRPr lang="zh-CN" altLang="en-US"/>
        </a:p>
      </dgm:t>
    </dgm:pt>
    <dgm:pt modelId="{9473D523-61BF-410C-B303-384C63C07C4F}">
      <dgm:prSet phldrT="[文本]"/>
      <dgm:spPr/>
      <dgm:t>
        <a:bodyPr/>
        <a:lstStyle/>
        <a:p>
          <a:endParaRPr lang="zh-CN" altLang="en-US" dirty="0"/>
        </a:p>
      </dgm:t>
    </dgm:pt>
    <dgm:pt modelId="{DCF5709A-EB8A-4420-ADE0-65CE746C9FBA}" type="parTrans" cxnId="{72222A52-08C7-43E8-AB4A-F5AFA08D3B25}">
      <dgm:prSet/>
      <dgm:spPr>
        <a:ln>
          <a:solidFill>
            <a:srgbClr val="EE5B5D"/>
          </a:solidFill>
        </a:ln>
      </dgm:spPr>
      <dgm:t>
        <a:bodyPr/>
        <a:lstStyle/>
        <a:p>
          <a:endParaRPr lang="zh-CN" altLang="en-US"/>
        </a:p>
      </dgm:t>
    </dgm:pt>
    <dgm:pt modelId="{4C6635C5-7A8D-479E-A901-6DD403AC0217}" type="sibTrans" cxnId="{72222A52-08C7-43E8-AB4A-F5AFA08D3B25}">
      <dgm:prSet/>
      <dgm:spPr/>
      <dgm:t>
        <a:bodyPr/>
        <a:lstStyle/>
        <a:p>
          <a:endParaRPr lang="zh-CN" altLang="en-US"/>
        </a:p>
      </dgm:t>
    </dgm:pt>
    <dgm:pt modelId="{4B8846A5-D699-48CD-B9E5-045ED8A700E5}">
      <dgm:prSet phldrT="[文本]"/>
      <dgm:spPr>
        <a:solidFill>
          <a:srgbClr val="1E82D2"/>
        </a:solidFill>
      </dgm:spPr>
      <dgm:t>
        <a:bodyPr/>
        <a:lstStyle/>
        <a:p>
          <a:endParaRPr lang="zh-CN" altLang="en-US" dirty="0"/>
        </a:p>
      </dgm:t>
    </dgm:pt>
    <dgm:pt modelId="{18D078A8-9AC3-4E1A-94CB-06B98C510376}" type="parTrans" cxnId="{7E81984E-D3F8-4225-BAFA-00F53F942F19}">
      <dgm:prSet/>
      <dgm:spPr>
        <a:ln>
          <a:solidFill>
            <a:srgbClr val="EE5B5D"/>
          </a:solidFill>
        </a:ln>
      </dgm:spPr>
      <dgm:t>
        <a:bodyPr/>
        <a:lstStyle/>
        <a:p>
          <a:endParaRPr lang="zh-CN" altLang="en-US"/>
        </a:p>
      </dgm:t>
    </dgm:pt>
    <dgm:pt modelId="{7526AEE0-2480-47CE-8AF9-B65A78F913FA}" type="sibTrans" cxnId="{7E81984E-D3F8-4225-BAFA-00F53F942F19}">
      <dgm:prSet/>
      <dgm:spPr/>
      <dgm:t>
        <a:bodyPr/>
        <a:lstStyle/>
        <a:p>
          <a:endParaRPr lang="zh-CN" altLang="en-US"/>
        </a:p>
      </dgm:t>
    </dgm:pt>
    <dgm:pt modelId="{EEAD1090-7527-407B-A4E0-751779636486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zh-CN" altLang="en-US" dirty="0"/>
        </a:p>
      </dgm:t>
    </dgm:pt>
    <dgm:pt modelId="{4A85E6CC-BA8C-4C23-B17D-80433048ACEF}" type="parTrans" cxnId="{98617F20-6D01-4067-A41D-6D1E790EACD4}">
      <dgm:prSet/>
      <dgm:spPr>
        <a:ln>
          <a:solidFill>
            <a:srgbClr val="EE5B5D"/>
          </a:solidFill>
        </a:ln>
      </dgm:spPr>
      <dgm:t>
        <a:bodyPr/>
        <a:lstStyle/>
        <a:p>
          <a:endParaRPr lang="zh-CN" altLang="en-US" dirty="0"/>
        </a:p>
      </dgm:t>
    </dgm:pt>
    <dgm:pt modelId="{1924C0D4-7AC4-4A8C-84F9-A4ABEB6E2D10}" type="sibTrans" cxnId="{98617F20-6D01-4067-A41D-6D1E790EACD4}">
      <dgm:prSet/>
      <dgm:spPr/>
      <dgm:t>
        <a:bodyPr/>
        <a:lstStyle/>
        <a:p>
          <a:endParaRPr lang="zh-CN" altLang="en-US"/>
        </a:p>
      </dgm:t>
    </dgm:pt>
    <dgm:pt modelId="{EE20BDDA-3794-4577-B382-6DE63969C444}" type="pres">
      <dgm:prSet presAssocID="{918E9E66-BB98-4F12-B378-3D778754001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B9B7BD-9311-4C6C-BF71-F49F85471993}" type="pres">
      <dgm:prSet presAssocID="{E611185F-04CD-4B06-910B-2939AAE86622}" presName="centerShape" presStyleLbl="node0" presStyleIdx="0" presStyleCnt="1" custScaleX="140250" custScaleY="140250"/>
      <dgm:spPr/>
      <dgm:t>
        <a:bodyPr/>
        <a:lstStyle/>
        <a:p>
          <a:endParaRPr lang="zh-CN" altLang="en-US"/>
        </a:p>
      </dgm:t>
    </dgm:pt>
    <dgm:pt modelId="{B6831B11-3EC7-449D-A08A-4919787B63D3}" type="pres">
      <dgm:prSet presAssocID="{86D00AED-7B6F-4E2D-9891-AA55EA1631FD}" presName="Name9" presStyleLbl="parChTrans1D2" presStyleIdx="0" presStyleCnt="7"/>
      <dgm:spPr/>
      <dgm:t>
        <a:bodyPr/>
        <a:lstStyle/>
        <a:p>
          <a:endParaRPr lang="zh-CN" altLang="en-US"/>
        </a:p>
      </dgm:t>
    </dgm:pt>
    <dgm:pt modelId="{1F93419F-ED1C-4252-B73D-E568C9D6F0B3}" type="pres">
      <dgm:prSet presAssocID="{86D00AED-7B6F-4E2D-9891-AA55EA1631FD}" presName="connTx" presStyleLbl="parChTrans1D2" presStyleIdx="0" presStyleCnt="7"/>
      <dgm:spPr/>
      <dgm:t>
        <a:bodyPr/>
        <a:lstStyle/>
        <a:p>
          <a:endParaRPr lang="zh-CN" altLang="en-US"/>
        </a:p>
      </dgm:t>
    </dgm:pt>
    <dgm:pt modelId="{61428576-C588-4EC1-9ED5-1069AF4E6379}" type="pres">
      <dgm:prSet presAssocID="{F44A1738-A86F-44D9-A3B9-1E306BCB151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23C0BD-22B1-45E5-BA76-D6B9E3FED9EB}" type="pres">
      <dgm:prSet presAssocID="{4A85E6CC-BA8C-4C23-B17D-80433048ACEF}" presName="Name9" presStyleLbl="parChTrans1D2" presStyleIdx="1" presStyleCnt="7"/>
      <dgm:spPr/>
      <dgm:t>
        <a:bodyPr/>
        <a:lstStyle/>
        <a:p>
          <a:endParaRPr lang="zh-CN" altLang="en-US"/>
        </a:p>
      </dgm:t>
    </dgm:pt>
    <dgm:pt modelId="{5F42033E-98E4-4040-AD41-B80325EDD433}" type="pres">
      <dgm:prSet presAssocID="{4A85E6CC-BA8C-4C23-B17D-80433048ACEF}" presName="connTx" presStyleLbl="parChTrans1D2" presStyleIdx="1" presStyleCnt="7"/>
      <dgm:spPr/>
      <dgm:t>
        <a:bodyPr/>
        <a:lstStyle/>
        <a:p>
          <a:endParaRPr lang="zh-CN" altLang="en-US"/>
        </a:p>
      </dgm:t>
    </dgm:pt>
    <dgm:pt modelId="{FEB04EE0-F414-42D9-AC88-40C6B20007F7}" type="pres">
      <dgm:prSet presAssocID="{EEAD1090-7527-407B-A4E0-75177963648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A74E9F-BEEB-4A10-BA89-A291153880E9}" type="pres">
      <dgm:prSet presAssocID="{18D078A8-9AC3-4E1A-94CB-06B98C510376}" presName="Name9" presStyleLbl="parChTrans1D2" presStyleIdx="2" presStyleCnt="7"/>
      <dgm:spPr/>
      <dgm:t>
        <a:bodyPr/>
        <a:lstStyle/>
        <a:p>
          <a:endParaRPr lang="zh-CN" altLang="en-US"/>
        </a:p>
      </dgm:t>
    </dgm:pt>
    <dgm:pt modelId="{6CFB6FE9-6013-4480-B882-4FE5D4DF6DF0}" type="pres">
      <dgm:prSet presAssocID="{18D078A8-9AC3-4E1A-94CB-06B98C510376}" presName="connTx" presStyleLbl="parChTrans1D2" presStyleIdx="2" presStyleCnt="7"/>
      <dgm:spPr/>
      <dgm:t>
        <a:bodyPr/>
        <a:lstStyle/>
        <a:p>
          <a:endParaRPr lang="zh-CN" altLang="en-US"/>
        </a:p>
      </dgm:t>
    </dgm:pt>
    <dgm:pt modelId="{4BE8CC0D-DFA8-40F1-82D1-FA656A38223A}" type="pres">
      <dgm:prSet presAssocID="{4B8846A5-D699-48CD-B9E5-045ED8A700E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ED9C88-24C3-4F33-BA5C-893C015B692D}" type="pres">
      <dgm:prSet presAssocID="{DCF5709A-EB8A-4420-ADE0-65CE746C9FBA}" presName="Name9" presStyleLbl="parChTrans1D2" presStyleIdx="3" presStyleCnt="7"/>
      <dgm:spPr/>
      <dgm:t>
        <a:bodyPr/>
        <a:lstStyle/>
        <a:p>
          <a:endParaRPr lang="zh-CN" altLang="en-US"/>
        </a:p>
      </dgm:t>
    </dgm:pt>
    <dgm:pt modelId="{5F166350-D810-44BB-9E8A-303ABE3CFC6D}" type="pres">
      <dgm:prSet presAssocID="{DCF5709A-EB8A-4420-ADE0-65CE746C9FBA}" presName="connTx" presStyleLbl="parChTrans1D2" presStyleIdx="3" presStyleCnt="7"/>
      <dgm:spPr/>
      <dgm:t>
        <a:bodyPr/>
        <a:lstStyle/>
        <a:p>
          <a:endParaRPr lang="zh-CN" altLang="en-US"/>
        </a:p>
      </dgm:t>
    </dgm:pt>
    <dgm:pt modelId="{39B9F449-3E0D-4A34-8468-0D928B408F58}" type="pres">
      <dgm:prSet presAssocID="{9473D523-61BF-410C-B303-384C63C07C4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86E107-ADFD-4AD8-8B59-1E12EBB36CFB}" type="pres">
      <dgm:prSet presAssocID="{C327B4BF-7008-47CB-80C0-656C32562A41}" presName="Name9" presStyleLbl="parChTrans1D2" presStyleIdx="4" presStyleCnt="7"/>
      <dgm:spPr/>
      <dgm:t>
        <a:bodyPr/>
        <a:lstStyle/>
        <a:p>
          <a:endParaRPr lang="zh-CN" altLang="en-US"/>
        </a:p>
      </dgm:t>
    </dgm:pt>
    <dgm:pt modelId="{8CFF32F9-7D70-4D44-9713-C08FA0D3A1F1}" type="pres">
      <dgm:prSet presAssocID="{C327B4BF-7008-47CB-80C0-656C32562A41}" presName="connTx" presStyleLbl="parChTrans1D2" presStyleIdx="4" presStyleCnt="7"/>
      <dgm:spPr/>
      <dgm:t>
        <a:bodyPr/>
        <a:lstStyle/>
        <a:p>
          <a:endParaRPr lang="zh-CN" altLang="en-US"/>
        </a:p>
      </dgm:t>
    </dgm:pt>
    <dgm:pt modelId="{C264BA6F-E2F9-44E1-8214-CC32BA61B32C}" type="pres">
      <dgm:prSet presAssocID="{DD2ED1C3-3DD4-4EC4-B64D-08CBEF6C7BB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50381B-49E3-446A-BE02-BFB7160DC893}" type="pres">
      <dgm:prSet presAssocID="{036693D6-C3B1-4189-8D44-F5E76950ACDE}" presName="Name9" presStyleLbl="parChTrans1D2" presStyleIdx="5" presStyleCnt="7"/>
      <dgm:spPr/>
      <dgm:t>
        <a:bodyPr/>
        <a:lstStyle/>
        <a:p>
          <a:endParaRPr lang="zh-CN" altLang="en-US"/>
        </a:p>
      </dgm:t>
    </dgm:pt>
    <dgm:pt modelId="{169EA27E-93FD-468B-8314-B3067DCA5396}" type="pres">
      <dgm:prSet presAssocID="{036693D6-C3B1-4189-8D44-F5E76950ACDE}" presName="connTx" presStyleLbl="parChTrans1D2" presStyleIdx="5" presStyleCnt="7"/>
      <dgm:spPr/>
      <dgm:t>
        <a:bodyPr/>
        <a:lstStyle/>
        <a:p>
          <a:endParaRPr lang="zh-CN" altLang="en-US"/>
        </a:p>
      </dgm:t>
    </dgm:pt>
    <dgm:pt modelId="{28868A41-890F-4C0E-9A60-335B16603C87}" type="pres">
      <dgm:prSet presAssocID="{C9F137C7-B0FD-4CDA-9552-3A7945576589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2819A0-E252-4F24-B677-D5154CF4236E}" type="pres">
      <dgm:prSet presAssocID="{186BB71A-80A7-4652-9D1C-45A62FEE7D71}" presName="Name9" presStyleLbl="parChTrans1D2" presStyleIdx="6" presStyleCnt="7"/>
      <dgm:spPr/>
      <dgm:t>
        <a:bodyPr/>
        <a:lstStyle/>
        <a:p>
          <a:endParaRPr lang="zh-CN" altLang="en-US"/>
        </a:p>
      </dgm:t>
    </dgm:pt>
    <dgm:pt modelId="{C28B3CCD-9A0A-44CA-8F93-3E2BDF41FF97}" type="pres">
      <dgm:prSet presAssocID="{186BB71A-80A7-4652-9D1C-45A62FEE7D71}" presName="connTx" presStyleLbl="parChTrans1D2" presStyleIdx="6" presStyleCnt="7"/>
      <dgm:spPr/>
      <dgm:t>
        <a:bodyPr/>
        <a:lstStyle/>
        <a:p>
          <a:endParaRPr lang="zh-CN" altLang="en-US"/>
        </a:p>
      </dgm:t>
    </dgm:pt>
    <dgm:pt modelId="{47EAFEB4-71B8-43C6-BEBA-07C0DFB4B559}" type="pres">
      <dgm:prSet presAssocID="{9A1FC3AB-59B5-4D44-AA67-E80EB2E6A44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3FB506-E3C9-9444-BFB4-0F2ACDE3CB32}" type="presOf" srcId="{186BB71A-80A7-4652-9D1C-45A62FEE7D71}" destId="{C28B3CCD-9A0A-44CA-8F93-3E2BDF41FF97}" srcOrd="1" destOrd="0" presId="urn:microsoft.com/office/officeart/2005/8/layout/radial1"/>
    <dgm:cxn modelId="{492C4C3E-88EF-BC45-AFC9-98BE5945C051}" type="presOf" srcId="{E611185F-04CD-4B06-910B-2939AAE86622}" destId="{5BB9B7BD-9311-4C6C-BF71-F49F85471993}" srcOrd="0" destOrd="0" presId="urn:microsoft.com/office/officeart/2005/8/layout/radial1"/>
    <dgm:cxn modelId="{2A3D2B2D-DCE7-564E-B7F5-35AC7BEC4EF1}" type="presOf" srcId="{DCF5709A-EB8A-4420-ADE0-65CE746C9FBA}" destId="{5F166350-D810-44BB-9E8A-303ABE3CFC6D}" srcOrd="1" destOrd="0" presId="urn:microsoft.com/office/officeart/2005/8/layout/radial1"/>
    <dgm:cxn modelId="{5531EEA8-69C2-E54D-96E6-C4EBA981398E}" type="presOf" srcId="{186BB71A-80A7-4652-9D1C-45A62FEE7D71}" destId="{512819A0-E252-4F24-B677-D5154CF4236E}" srcOrd="0" destOrd="0" presId="urn:microsoft.com/office/officeart/2005/8/layout/radial1"/>
    <dgm:cxn modelId="{9BB63C7D-38E2-42E9-8E36-8EA91AA984AD}" srcId="{E611185F-04CD-4B06-910B-2939AAE86622}" destId="{C9F137C7-B0FD-4CDA-9552-3A7945576589}" srcOrd="5" destOrd="0" parTransId="{036693D6-C3B1-4189-8D44-F5E76950ACDE}" sibTransId="{860307F9-0363-44C5-80E7-0C913A8CC42F}"/>
    <dgm:cxn modelId="{98617F20-6D01-4067-A41D-6D1E790EACD4}" srcId="{E611185F-04CD-4B06-910B-2939AAE86622}" destId="{EEAD1090-7527-407B-A4E0-751779636486}" srcOrd="1" destOrd="0" parTransId="{4A85E6CC-BA8C-4C23-B17D-80433048ACEF}" sibTransId="{1924C0D4-7AC4-4A8C-84F9-A4ABEB6E2D10}"/>
    <dgm:cxn modelId="{B498687E-2673-D745-8D08-CB686BB90673}" type="presOf" srcId="{C327B4BF-7008-47CB-80C0-656C32562A41}" destId="{8CFF32F9-7D70-4D44-9713-C08FA0D3A1F1}" srcOrd="1" destOrd="0" presId="urn:microsoft.com/office/officeart/2005/8/layout/radial1"/>
    <dgm:cxn modelId="{72222A52-08C7-43E8-AB4A-F5AFA08D3B25}" srcId="{E611185F-04CD-4B06-910B-2939AAE86622}" destId="{9473D523-61BF-410C-B303-384C63C07C4F}" srcOrd="3" destOrd="0" parTransId="{DCF5709A-EB8A-4420-ADE0-65CE746C9FBA}" sibTransId="{4C6635C5-7A8D-479E-A901-6DD403AC0217}"/>
    <dgm:cxn modelId="{9C162128-F893-1047-961D-5926551B89BF}" type="presOf" srcId="{9473D523-61BF-410C-B303-384C63C07C4F}" destId="{39B9F449-3E0D-4A34-8468-0D928B408F58}" srcOrd="0" destOrd="0" presId="urn:microsoft.com/office/officeart/2005/8/layout/radial1"/>
    <dgm:cxn modelId="{E2823DDB-1B52-4EC3-A997-9B3750091B34}" srcId="{918E9E66-BB98-4F12-B378-3D778754001C}" destId="{E611185F-04CD-4B06-910B-2939AAE86622}" srcOrd="0" destOrd="0" parTransId="{8A5FE2EC-96BD-48FA-8616-C12C8ED97B4F}" sibTransId="{D9308AE6-8CB6-4747-9F5F-E9D99ECFD2A3}"/>
    <dgm:cxn modelId="{D8072DE8-74CE-F74A-B802-F8BC76E1AF82}" type="presOf" srcId="{18D078A8-9AC3-4E1A-94CB-06B98C510376}" destId="{ECA74E9F-BEEB-4A10-BA89-A291153880E9}" srcOrd="0" destOrd="0" presId="urn:microsoft.com/office/officeart/2005/8/layout/radial1"/>
    <dgm:cxn modelId="{FF2EEEB0-E1FE-F142-BF26-A13AC0E97852}" type="presOf" srcId="{18D078A8-9AC3-4E1A-94CB-06B98C510376}" destId="{6CFB6FE9-6013-4480-B882-4FE5D4DF6DF0}" srcOrd="1" destOrd="0" presId="urn:microsoft.com/office/officeart/2005/8/layout/radial1"/>
    <dgm:cxn modelId="{FB2DC639-5623-B34E-BF15-5F0FC47DCB7A}" type="presOf" srcId="{86D00AED-7B6F-4E2D-9891-AA55EA1631FD}" destId="{1F93419F-ED1C-4252-B73D-E568C9D6F0B3}" srcOrd="1" destOrd="0" presId="urn:microsoft.com/office/officeart/2005/8/layout/radial1"/>
    <dgm:cxn modelId="{7B260438-3390-1A47-9601-9E81EA30B350}" type="presOf" srcId="{036693D6-C3B1-4189-8D44-F5E76950ACDE}" destId="{3050381B-49E3-446A-BE02-BFB7160DC893}" srcOrd="0" destOrd="0" presId="urn:microsoft.com/office/officeart/2005/8/layout/radial1"/>
    <dgm:cxn modelId="{B68EDD3E-4F86-5F43-A5F4-C234CF64DA75}" type="presOf" srcId="{C9F137C7-B0FD-4CDA-9552-3A7945576589}" destId="{28868A41-890F-4C0E-9A60-335B16603C87}" srcOrd="0" destOrd="0" presId="urn:microsoft.com/office/officeart/2005/8/layout/radial1"/>
    <dgm:cxn modelId="{F7A0D238-8115-0246-B815-E08402433E59}" type="presOf" srcId="{F44A1738-A86F-44D9-A3B9-1E306BCB151B}" destId="{61428576-C588-4EC1-9ED5-1069AF4E6379}" srcOrd="0" destOrd="0" presId="urn:microsoft.com/office/officeart/2005/8/layout/radial1"/>
    <dgm:cxn modelId="{7E10D040-C2D3-0F4A-AC39-7F7ACA5BF21B}" type="presOf" srcId="{918E9E66-BB98-4F12-B378-3D778754001C}" destId="{EE20BDDA-3794-4577-B382-6DE63969C444}" srcOrd="0" destOrd="0" presId="urn:microsoft.com/office/officeart/2005/8/layout/radial1"/>
    <dgm:cxn modelId="{F03296CD-948B-46D9-A284-00EAB5F2A79E}" srcId="{E611185F-04CD-4B06-910B-2939AAE86622}" destId="{9A1FC3AB-59B5-4D44-AA67-E80EB2E6A448}" srcOrd="6" destOrd="0" parTransId="{186BB71A-80A7-4652-9D1C-45A62FEE7D71}" sibTransId="{7D3976B1-2F2E-44F8-900B-CA8865606778}"/>
    <dgm:cxn modelId="{3C375039-81FC-EE4F-B826-61117001BF87}" type="presOf" srcId="{DD2ED1C3-3DD4-4EC4-B64D-08CBEF6C7BBE}" destId="{C264BA6F-E2F9-44E1-8214-CC32BA61B32C}" srcOrd="0" destOrd="0" presId="urn:microsoft.com/office/officeart/2005/8/layout/radial1"/>
    <dgm:cxn modelId="{40ED9C76-45FA-FA4F-BFF3-F78F744CAF63}" type="presOf" srcId="{4A85E6CC-BA8C-4C23-B17D-80433048ACEF}" destId="{5F42033E-98E4-4040-AD41-B80325EDD433}" srcOrd="1" destOrd="0" presId="urn:microsoft.com/office/officeart/2005/8/layout/radial1"/>
    <dgm:cxn modelId="{23AACD8A-DB8B-DE4E-A0DB-B009D91C6A1E}" type="presOf" srcId="{4A85E6CC-BA8C-4C23-B17D-80433048ACEF}" destId="{8423C0BD-22B1-45E5-BA76-D6B9E3FED9EB}" srcOrd="0" destOrd="0" presId="urn:microsoft.com/office/officeart/2005/8/layout/radial1"/>
    <dgm:cxn modelId="{85AD5651-BE2D-0649-8A6E-0461330B2C94}" type="presOf" srcId="{C327B4BF-7008-47CB-80C0-656C32562A41}" destId="{9086E107-ADFD-4AD8-8B59-1E12EBB36CFB}" srcOrd="0" destOrd="0" presId="urn:microsoft.com/office/officeart/2005/8/layout/radial1"/>
    <dgm:cxn modelId="{7E81984E-D3F8-4225-BAFA-00F53F942F19}" srcId="{E611185F-04CD-4B06-910B-2939AAE86622}" destId="{4B8846A5-D699-48CD-B9E5-045ED8A700E5}" srcOrd="2" destOrd="0" parTransId="{18D078A8-9AC3-4E1A-94CB-06B98C510376}" sibTransId="{7526AEE0-2480-47CE-8AF9-B65A78F913FA}"/>
    <dgm:cxn modelId="{A2B8D971-7BD8-0743-98BF-07E34DB821BF}" type="presOf" srcId="{4B8846A5-D699-48CD-B9E5-045ED8A700E5}" destId="{4BE8CC0D-DFA8-40F1-82D1-FA656A38223A}" srcOrd="0" destOrd="0" presId="urn:microsoft.com/office/officeart/2005/8/layout/radial1"/>
    <dgm:cxn modelId="{6EF29127-3129-764F-B8F1-FDDB6AF07798}" type="presOf" srcId="{036693D6-C3B1-4189-8D44-F5E76950ACDE}" destId="{169EA27E-93FD-468B-8314-B3067DCA5396}" srcOrd="1" destOrd="0" presId="urn:microsoft.com/office/officeart/2005/8/layout/radial1"/>
    <dgm:cxn modelId="{5794B116-805D-9F4D-BA4C-A16BE5A36A7F}" type="presOf" srcId="{DCF5709A-EB8A-4420-ADE0-65CE746C9FBA}" destId="{07ED9C88-24C3-4F33-BA5C-893C015B692D}" srcOrd="0" destOrd="0" presId="urn:microsoft.com/office/officeart/2005/8/layout/radial1"/>
    <dgm:cxn modelId="{26DDCB92-2704-BD4B-A9C7-ADB94A5152A1}" type="presOf" srcId="{EEAD1090-7527-407B-A4E0-751779636486}" destId="{FEB04EE0-F414-42D9-AC88-40C6B20007F7}" srcOrd="0" destOrd="0" presId="urn:microsoft.com/office/officeart/2005/8/layout/radial1"/>
    <dgm:cxn modelId="{4139CFA6-416D-4741-874A-CCA7CF464496}" srcId="{E611185F-04CD-4B06-910B-2939AAE86622}" destId="{DD2ED1C3-3DD4-4EC4-B64D-08CBEF6C7BBE}" srcOrd="4" destOrd="0" parTransId="{C327B4BF-7008-47CB-80C0-656C32562A41}" sibTransId="{3C7CA597-4CEC-4220-87CF-FE1BEE71E6BC}"/>
    <dgm:cxn modelId="{C15FEC0D-0B20-F94A-BBA3-E8D21741E546}" type="presOf" srcId="{9A1FC3AB-59B5-4D44-AA67-E80EB2E6A448}" destId="{47EAFEB4-71B8-43C6-BEBA-07C0DFB4B559}" srcOrd="0" destOrd="0" presId="urn:microsoft.com/office/officeart/2005/8/layout/radial1"/>
    <dgm:cxn modelId="{399D6964-F5CA-EE4F-BDB5-9C8BDBC579E7}" type="presOf" srcId="{86D00AED-7B6F-4E2D-9891-AA55EA1631FD}" destId="{B6831B11-3EC7-449D-A08A-4919787B63D3}" srcOrd="0" destOrd="0" presId="urn:microsoft.com/office/officeart/2005/8/layout/radial1"/>
    <dgm:cxn modelId="{7966B5D9-6866-4A7C-8602-9D92DA621229}" srcId="{E611185F-04CD-4B06-910B-2939AAE86622}" destId="{F44A1738-A86F-44D9-A3B9-1E306BCB151B}" srcOrd="0" destOrd="0" parTransId="{86D00AED-7B6F-4E2D-9891-AA55EA1631FD}" sibTransId="{495752AA-62B5-4F73-A90C-902D9417C808}"/>
    <dgm:cxn modelId="{B8DEDF26-C67B-014A-A39E-FE2333898C36}" type="presParOf" srcId="{EE20BDDA-3794-4577-B382-6DE63969C444}" destId="{5BB9B7BD-9311-4C6C-BF71-F49F85471993}" srcOrd="0" destOrd="0" presId="urn:microsoft.com/office/officeart/2005/8/layout/radial1"/>
    <dgm:cxn modelId="{10E87578-9732-DC45-982D-481A0D5862E5}" type="presParOf" srcId="{EE20BDDA-3794-4577-B382-6DE63969C444}" destId="{B6831B11-3EC7-449D-A08A-4919787B63D3}" srcOrd="1" destOrd="0" presId="urn:microsoft.com/office/officeart/2005/8/layout/radial1"/>
    <dgm:cxn modelId="{34437573-8B50-1B44-B06E-A104D02CAA99}" type="presParOf" srcId="{B6831B11-3EC7-449D-A08A-4919787B63D3}" destId="{1F93419F-ED1C-4252-B73D-E568C9D6F0B3}" srcOrd="0" destOrd="0" presId="urn:microsoft.com/office/officeart/2005/8/layout/radial1"/>
    <dgm:cxn modelId="{08635833-F046-6C45-BA5B-2E432B766089}" type="presParOf" srcId="{EE20BDDA-3794-4577-B382-6DE63969C444}" destId="{61428576-C588-4EC1-9ED5-1069AF4E6379}" srcOrd="2" destOrd="0" presId="urn:microsoft.com/office/officeart/2005/8/layout/radial1"/>
    <dgm:cxn modelId="{3856964C-F17E-8746-9F37-5FD9DC6406A1}" type="presParOf" srcId="{EE20BDDA-3794-4577-B382-6DE63969C444}" destId="{8423C0BD-22B1-45E5-BA76-D6B9E3FED9EB}" srcOrd="3" destOrd="0" presId="urn:microsoft.com/office/officeart/2005/8/layout/radial1"/>
    <dgm:cxn modelId="{2A3A1971-62E8-4C44-9D6E-C34116429C05}" type="presParOf" srcId="{8423C0BD-22B1-45E5-BA76-D6B9E3FED9EB}" destId="{5F42033E-98E4-4040-AD41-B80325EDD433}" srcOrd="0" destOrd="0" presId="urn:microsoft.com/office/officeart/2005/8/layout/radial1"/>
    <dgm:cxn modelId="{56394549-720C-1547-84BC-90C0AD1AD83C}" type="presParOf" srcId="{EE20BDDA-3794-4577-B382-6DE63969C444}" destId="{FEB04EE0-F414-42D9-AC88-40C6B20007F7}" srcOrd="4" destOrd="0" presId="urn:microsoft.com/office/officeart/2005/8/layout/radial1"/>
    <dgm:cxn modelId="{00306EC1-871B-A740-B71A-20199699B2B6}" type="presParOf" srcId="{EE20BDDA-3794-4577-B382-6DE63969C444}" destId="{ECA74E9F-BEEB-4A10-BA89-A291153880E9}" srcOrd="5" destOrd="0" presId="urn:microsoft.com/office/officeart/2005/8/layout/radial1"/>
    <dgm:cxn modelId="{BE2732B4-F9A2-B84C-B016-6C3759F8F9E4}" type="presParOf" srcId="{ECA74E9F-BEEB-4A10-BA89-A291153880E9}" destId="{6CFB6FE9-6013-4480-B882-4FE5D4DF6DF0}" srcOrd="0" destOrd="0" presId="urn:microsoft.com/office/officeart/2005/8/layout/radial1"/>
    <dgm:cxn modelId="{F0725E6D-82FA-A847-96A5-C821734CEE28}" type="presParOf" srcId="{EE20BDDA-3794-4577-B382-6DE63969C444}" destId="{4BE8CC0D-DFA8-40F1-82D1-FA656A38223A}" srcOrd="6" destOrd="0" presId="urn:microsoft.com/office/officeart/2005/8/layout/radial1"/>
    <dgm:cxn modelId="{BE886FC0-0CF8-A243-9958-12489867D4BD}" type="presParOf" srcId="{EE20BDDA-3794-4577-B382-6DE63969C444}" destId="{07ED9C88-24C3-4F33-BA5C-893C015B692D}" srcOrd="7" destOrd="0" presId="urn:microsoft.com/office/officeart/2005/8/layout/radial1"/>
    <dgm:cxn modelId="{069DED32-24F5-1941-8186-D4B1E5D46289}" type="presParOf" srcId="{07ED9C88-24C3-4F33-BA5C-893C015B692D}" destId="{5F166350-D810-44BB-9E8A-303ABE3CFC6D}" srcOrd="0" destOrd="0" presId="urn:microsoft.com/office/officeart/2005/8/layout/radial1"/>
    <dgm:cxn modelId="{93E74DDE-AF0E-614C-919F-FDDA5B5D9736}" type="presParOf" srcId="{EE20BDDA-3794-4577-B382-6DE63969C444}" destId="{39B9F449-3E0D-4A34-8468-0D928B408F58}" srcOrd="8" destOrd="0" presId="urn:microsoft.com/office/officeart/2005/8/layout/radial1"/>
    <dgm:cxn modelId="{2BEF5972-5EBF-0A4E-AFAE-5E0074513FC3}" type="presParOf" srcId="{EE20BDDA-3794-4577-B382-6DE63969C444}" destId="{9086E107-ADFD-4AD8-8B59-1E12EBB36CFB}" srcOrd="9" destOrd="0" presId="urn:microsoft.com/office/officeart/2005/8/layout/radial1"/>
    <dgm:cxn modelId="{2892C2E0-D560-7946-B203-77AB351F7D24}" type="presParOf" srcId="{9086E107-ADFD-4AD8-8B59-1E12EBB36CFB}" destId="{8CFF32F9-7D70-4D44-9713-C08FA0D3A1F1}" srcOrd="0" destOrd="0" presId="urn:microsoft.com/office/officeart/2005/8/layout/radial1"/>
    <dgm:cxn modelId="{CED67F24-BE18-0348-93FA-4B49A7E47F8C}" type="presParOf" srcId="{EE20BDDA-3794-4577-B382-6DE63969C444}" destId="{C264BA6F-E2F9-44E1-8214-CC32BA61B32C}" srcOrd="10" destOrd="0" presId="urn:microsoft.com/office/officeart/2005/8/layout/radial1"/>
    <dgm:cxn modelId="{6A11C554-5206-E543-BCF0-7A7E2859D1B0}" type="presParOf" srcId="{EE20BDDA-3794-4577-B382-6DE63969C444}" destId="{3050381B-49E3-446A-BE02-BFB7160DC893}" srcOrd="11" destOrd="0" presId="urn:microsoft.com/office/officeart/2005/8/layout/radial1"/>
    <dgm:cxn modelId="{891B28A0-9123-8C4F-A3CB-30015EF55C81}" type="presParOf" srcId="{3050381B-49E3-446A-BE02-BFB7160DC893}" destId="{169EA27E-93FD-468B-8314-B3067DCA5396}" srcOrd="0" destOrd="0" presId="urn:microsoft.com/office/officeart/2005/8/layout/radial1"/>
    <dgm:cxn modelId="{B3D4B830-268A-C64E-834D-A0B1ED3FE00C}" type="presParOf" srcId="{EE20BDDA-3794-4577-B382-6DE63969C444}" destId="{28868A41-890F-4C0E-9A60-335B16603C87}" srcOrd="12" destOrd="0" presId="urn:microsoft.com/office/officeart/2005/8/layout/radial1"/>
    <dgm:cxn modelId="{9F05F391-A0EF-E149-B2B6-C88C10338C3F}" type="presParOf" srcId="{EE20BDDA-3794-4577-B382-6DE63969C444}" destId="{512819A0-E252-4F24-B677-D5154CF4236E}" srcOrd="13" destOrd="0" presId="urn:microsoft.com/office/officeart/2005/8/layout/radial1"/>
    <dgm:cxn modelId="{6EF80657-1756-A34C-B749-BEC3A65AA978}" type="presParOf" srcId="{512819A0-E252-4F24-B677-D5154CF4236E}" destId="{C28B3CCD-9A0A-44CA-8F93-3E2BDF41FF97}" srcOrd="0" destOrd="0" presId="urn:microsoft.com/office/officeart/2005/8/layout/radial1"/>
    <dgm:cxn modelId="{12A53B24-8502-0F45-B6EE-FE0538065FF9}" type="presParOf" srcId="{EE20BDDA-3794-4577-B382-6DE63969C444}" destId="{47EAFEB4-71B8-43C6-BEBA-07C0DFB4B559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9B7BD-9311-4C6C-BF71-F49F85471993}">
      <dsp:nvSpPr>
        <dsp:cNvPr id="0" name=""/>
        <dsp:cNvSpPr/>
      </dsp:nvSpPr>
      <dsp:spPr>
        <a:xfrm>
          <a:off x="2047464" y="1214135"/>
          <a:ext cx="1310377" cy="1310377"/>
        </a:xfrm>
        <a:prstGeom prst="ellipse">
          <a:avLst/>
        </a:prstGeom>
        <a:noFill/>
        <a:ln w="19050" cap="flat" cmpd="sng" algn="ctr">
          <a:solidFill>
            <a:srgbClr val="EE5B5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300" kern="1200" dirty="0"/>
        </a:p>
      </dsp:txBody>
      <dsp:txXfrm>
        <a:off x="2239364" y="1406035"/>
        <a:ext cx="926577" cy="926577"/>
      </dsp:txXfrm>
    </dsp:sp>
    <dsp:sp modelId="{B6831B11-3EC7-449D-A08A-4919787B63D3}">
      <dsp:nvSpPr>
        <dsp:cNvPr id="0" name=""/>
        <dsp:cNvSpPr/>
      </dsp:nvSpPr>
      <dsp:spPr>
        <a:xfrm rot="16200000">
          <a:off x="2563797" y="1059723"/>
          <a:ext cx="277712" cy="31113"/>
        </a:xfrm>
        <a:custGeom>
          <a:avLst/>
          <a:gdLst/>
          <a:ahLst/>
          <a:cxnLst/>
          <a:rect l="0" t="0" r="0" b="0"/>
          <a:pathLst>
            <a:path>
              <a:moveTo>
                <a:pt x="0" y="15556"/>
              </a:moveTo>
              <a:lnTo>
                <a:pt x="277712" y="15556"/>
              </a:lnTo>
            </a:path>
          </a:pathLst>
        </a:custGeom>
        <a:noFill/>
        <a:ln w="12700" cap="flat" cmpd="sng" algn="ctr">
          <a:solidFill>
            <a:srgbClr val="EE5B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695710" y="1068336"/>
        <a:ext cx="13885" cy="13885"/>
      </dsp:txXfrm>
    </dsp:sp>
    <dsp:sp modelId="{61428576-C588-4EC1-9ED5-1069AF4E6379}">
      <dsp:nvSpPr>
        <dsp:cNvPr id="0" name=""/>
        <dsp:cNvSpPr/>
      </dsp:nvSpPr>
      <dsp:spPr>
        <a:xfrm>
          <a:off x="2235495" y="2107"/>
          <a:ext cx="934315" cy="93431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/>
            <a:t> </a:t>
          </a:r>
          <a:endParaRPr lang="zh-CN" altLang="en-US" sz="4500" kern="1200" dirty="0"/>
        </a:p>
      </dsp:txBody>
      <dsp:txXfrm>
        <a:off x="2372322" y="138934"/>
        <a:ext cx="660661" cy="660661"/>
      </dsp:txXfrm>
    </dsp:sp>
    <dsp:sp modelId="{8423C0BD-22B1-45E5-BA76-D6B9E3FED9EB}">
      <dsp:nvSpPr>
        <dsp:cNvPr id="0" name=""/>
        <dsp:cNvSpPr/>
      </dsp:nvSpPr>
      <dsp:spPr>
        <a:xfrm rot="19285714">
          <a:off x="3184606" y="1358689"/>
          <a:ext cx="277712" cy="31113"/>
        </a:xfrm>
        <a:custGeom>
          <a:avLst/>
          <a:gdLst/>
          <a:ahLst/>
          <a:cxnLst/>
          <a:rect l="0" t="0" r="0" b="0"/>
          <a:pathLst>
            <a:path>
              <a:moveTo>
                <a:pt x="0" y="15556"/>
              </a:moveTo>
              <a:lnTo>
                <a:pt x="277712" y="15556"/>
              </a:lnTo>
            </a:path>
          </a:pathLst>
        </a:custGeom>
        <a:noFill/>
        <a:ln w="12700" cap="flat" cmpd="sng" algn="ctr">
          <a:solidFill>
            <a:srgbClr val="EE5B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 dirty="0"/>
        </a:p>
      </dsp:txBody>
      <dsp:txXfrm>
        <a:off x="3316520" y="1367302"/>
        <a:ext cx="13885" cy="13885"/>
      </dsp:txXfrm>
    </dsp:sp>
    <dsp:sp modelId="{FEB04EE0-F414-42D9-AC88-40C6B20007F7}">
      <dsp:nvSpPr>
        <dsp:cNvPr id="0" name=""/>
        <dsp:cNvSpPr/>
      </dsp:nvSpPr>
      <dsp:spPr>
        <a:xfrm>
          <a:off x="3330105" y="529244"/>
          <a:ext cx="934315" cy="934315"/>
        </a:xfrm>
        <a:prstGeom prst="ellipse">
          <a:avLst/>
        </a:prstGeom>
        <a:solidFill>
          <a:schemeClr val="accent5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500" kern="1200" dirty="0"/>
        </a:p>
      </dsp:txBody>
      <dsp:txXfrm>
        <a:off x="3466932" y="666071"/>
        <a:ext cx="660661" cy="660661"/>
      </dsp:txXfrm>
    </dsp:sp>
    <dsp:sp modelId="{ECA74E9F-BEEB-4A10-BA89-A291153880E9}">
      <dsp:nvSpPr>
        <dsp:cNvPr id="0" name=""/>
        <dsp:cNvSpPr/>
      </dsp:nvSpPr>
      <dsp:spPr>
        <a:xfrm rot="771429">
          <a:off x="3337934" y="2030459"/>
          <a:ext cx="277712" cy="31113"/>
        </a:xfrm>
        <a:custGeom>
          <a:avLst/>
          <a:gdLst/>
          <a:ahLst/>
          <a:cxnLst/>
          <a:rect l="0" t="0" r="0" b="0"/>
          <a:pathLst>
            <a:path>
              <a:moveTo>
                <a:pt x="0" y="15556"/>
              </a:moveTo>
              <a:lnTo>
                <a:pt x="277712" y="15556"/>
              </a:lnTo>
            </a:path>
          </a:pathLst>
        </a:custGeom>
        <a:noFill/>
        <a:ln w="12700" cap="flat" cmpd="sng" algn="ctr">
          <a:solidFill>
            <a:srgbClr val="EE5B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69847" y="2039073"/>
        <a:ext cx="13885" cy="13885"/>
      </dsp:txXfrm>
    </dsp:sp>
    <dsp:sp modelId="{4BE8CC0D-DFA8-40F1-82D1-FA656A38223A}">
      <dsp:nvSpPr>
        <dsp:cNvPr id="0" name=""/>
        <dsp:cNvSpPr/>
      </dsp:nvSpPr>
      <dsp:spPr>
        <a:xfrm>
          <a:off x="3600452" y="1713709"/>
          <a:ext cx="934315" cy="934315"/>
        </a:xfrm>
        <a:prstGeom prst="ellipse">
          <a:avLst/>
        </a:prstGeom>
        <a:solidFill>
          <a:srgbClr val="1E82D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500" kern="1200" dirty="0"/>
        </a:p>
      </dsp:txBody>
      <dsp:txXfrm>
        <a:off x="3737279" y="1850536"/>
        <a:ext cx="660661" cy="660661"/>
      </dsp:txXfrm>
    </dsp:sp>
    <dsp:sp modelId="{07ED9C88-24C3-4F33-BA5C-893C015B692D}">
      <dsp:nvSpPr>
        <dsp:cNvPr id="0" name=""/>
        <dsp:cNvSpPr/>
      </dsp:nvSpPr>
      <dsp:spPr>
        <a:xfrm rot="3857143">
          <a:off x="2908320" y="2569177"/>
          <a:ext cx="277712" cy="31113"/>
        </a:xfrm>
        <a:custGeom>
          <a:avLst/>
          <a:gdLst/>
          <a:ahLst/>
          <a:cxnLst/>
          <a:rect l="0" t="0" r="0" b="0"/>
          <a:pathLst>
            <a:path>
              <a:moveTo>
                <a:pt x="0" y="15556"/>
              </a:moveTo>
              <a:lnTo>
                <a:pt x="277712" y="15556"/>
              </a:lnTo>
            </a:path>
          </a:pathLst>
        </a:custGeom>
        <a:noFill/>
        <a:ln w="12700" cap="flat" cmpd="sng" algn="ctr">
          <a:solidFill>
            <a:srgbClr val="EE5B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40233" y="2577791"/>
        <a:ext cx="13885" cy="13885"/>
      </dsp:txXfrm>
    </dsp:sp>
    <dsp:sp modelId="{39B9F449-3E0D-4A34-8468-0D928B408F58}">
      <dsp:nvSpPr>
        <dsp:cNvPr id="0" name=""/>
        <dsp:cNvSpPr/>
      </dsp:nvSpPr>
      <dsp:spPr>
        <a:xfrm>
          <a:off x="2842958" y="2663576"/>
          <a:ext cx="934315" cy="934315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500" kern="1200" dirty="0"/>
        </a:p>
      </dsp:txBody>
      <dsp:txXfrm>
        <a:off x="2979785" y="2800403"/>
        <a:ext cx="660661" cy="660661"/>
      </dsp:txXfrm>
    </dsp:sp>
    <dsp:sp modelId="{9086E107-ADFD-4AD8-8B59-1E12EBB36CFB}">
      <dsp:nvSpPr>
        <dsp:cNvPr id="0" name=""/>
        <dsp:cNvSpPr/>
      </dsp:nvSpPr>
      <dsp:spPr>
        <a:xfrm rot="6942857">
          <a:off x="2219274" y="2569177"/>
          <a:ext cx="277712" cy="31113"/>
        </a:xfrm>
        <a:custGeom>
          <a:avLst/>
          <a:gdLst/>
          <a:ahLst/>
          <a:cxnLst/>
          <a:rect l="0" t="0" r="0" b="0"/>
          <a:pathLst>
            <a:path>
              <a:moveTo>
                <a:pt x="0" y="15556"/>
              </a:moveTo>
              <a:lnTo>
                <a:pt x="277712" y="15556"/>
              </a:lnTo>
            </a:path>
          </a:pathLst>
        </a:custGeom>
        <a:noFill/>
        <a:ln w="12700" cap="flat" cmpd="sng" algn="ctr">
          <a:solidFill>
            <a:srgbClr val="EE5B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351187" y="2577791"/>
        <a:ext cx="13885" cy="13885"/>
      </dsp:txXfrm>
    </dsp:sp>
    <dsp:sp modelId="{C264BA6F-E2F9-44E1-8214-CC32BA61B32C}">
      <dsp:nvSpPr>
        <dsp:cNvPr id="0" name=""/>
        <dsp:cNvSpPr/>
      </dsp:nvSpPr>
      <dsp:spPr>
        <a:xfrm>
          <a:off x="1628032" y="2663576"/>
          <a:ext cx="934315" cy="934315"/>
        </a:xfrm>
        <a:prstGeom prst="ellipse">
          <a:avLst/>
        </a:prstGeom>
        <a:solidFill>
          <a:srgbClr val="4CBF6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500" kern="1200" dirty="0"/>
        </a:p>
      </dsp:txBody>
      <dsp:txXfrm>
        <a:off x="1764859" y="2800403"/>
        <a:ext cx="660661" cy="660661"/>
      </dsp:txXfrm>
    </dsp:sp>
    <dsp:sp modelId="{3050381B-49E3-446A-BE02-BFB7160DC893}">
      <dsp:nvSpPr>
        <dsp:cNvPr id="0" name=""/>
        <dsp:cNvSpPr/>
      </dsp:nvSpPr>
      <dsp:spPr>
        <a:xfrm rot="10028571">
          <a:off x="1789660" y="2030459"/>
          <a:ext cx="277712" cy="31113"/>
        </a:xfrm>
        <a:custGeom>
          <a:avLst/>
          <a:gdLst/>
          <a:ahLst/>
          <a:cxnLst/>
          <a:rect l="0" t="0" r="0" b="0"/>
          <a:pathLst>
            <a:path>
              <a:moveTo>
                <a:pt x="0" y="15556"/>
              </a:moveTo>
              <a:lnTo>
                <a:pt x="277712" y="15556"/>
              </a:lnTo>
            </a:path>
          </a:pathLst>
        </a:custGeom>
        <a:noFill/>
        <a:ln w="12700" cap="flat" cmpd="sng" algn="ctr">
          <a:solidFill>
            <a:srgbClr val="EE5B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921574" y="2039073"/>
        <a:ext cx="13885" cy="13885"/>
      </dsp:txXfrm>
    </dsp:sp>
    <dsp:sp modelId="{28868A41-890F-4C0E-9A60-335B16603C87}">
      <dsp:nvSpPr>
        <dsp:cNvPr id="0" name=""/>
        <dsp:cNvSpPr/>
      </dsp:nvSpPr>
      <dsp:spPr>
        <a:xfrm>
          <a:off x="870539" y="1713709"/>
          <a:ext cx="934315" cy="934315"/>
        </a:xfrm>
        <a:prstGeom prst="ellipse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500" kern="1200" dirty="0"/>
        </a:p>
      </dsp:txBody>
      <dsp:txXfrm>
        <a:off x="1007366" y="1850536"/>
        <a:ext cx="660661" cy="660661"/>
      </dsp:txXfrm>
    </dsp:sp>
    <dsp:sp modelId="{512819A0-E252-4F24-B677-D5154CF4236E}">
      <dsp:nvSpPr>
        <dsp:cNvPr id="0" name=""/>
        <dsp:cNvSpPr/>
      </dsp:nvSpPr>
      <dsp:spPr>
        <a:xfrm rot="13114286">
          <a:off x="1942988" y="1358689"/>
          <a:ext cx="277712" cy="31113"/>
        </a:xfrm>
        <a:custGeom>
          <a:avLst/>
          <a:gdLst/>
          <a:ahLst/>
          <a:cxnLst/>
          <a:rect l="0" t="0" r="0" b="0"/>
          <a:pathLst>
            <a:path>
              <a:moveTo>
                <a:pt x="0" y="15556"/>
              </a:moveTo>
              <a:lnTo>
                <a:pt x="277712" y="15556"/>
              </a:lnTo>
            </a:path>
          </a:pathLst>
        </a:custGeom>
        <a:noFill/>
        <a:ln w="12700" cap="flat" cmpd="sng" algn="ctr">
          <a:solidFill>
            <a:srgbClr val="EE5B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074901" y="1367302"/>
        <a:ext cx="13885" cy="13885"/>
      </dsp:txXfrm>
    </dsp:sp>
    <dsp:sp modelId="{47EAFEB4-71B8-43C6-BEBA-07C0DFB4B559}">
      <dsp:nvSpPr>
        <dsp:cNvPr id="0" name=""/>
        <dsp:cNvSpPr/>
      </dsp:nvSpPr>
      <dsp:spPr>
        <a:xfrm>
          <a:off x="1140885" y="529244"/>
          <a:ext cx="934315" cy="934315"/>
        </a:xfrm>
        <a:prstGeom prst="ellipse">
          <a:avLst/>
        </a:prstGeom>
        <a:solidFill>
          <a:schemeClr val="bg1"/>
        </a:solidFill>
        <a:ln w="19050" cap="flat" cmpd="sng" algn="ctr">
          <a:solidFill>
            <a:srgbClr val="1E82D2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500" kern="1200" dirty="0"/>
        </a:p>
      </dsp:txBody>
      <dsp:txXfrm>
        <a:off x="1277712" y="666071"/>
        <a:ext cx="660661" cy="660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DD48AA5-CC19-417F-B059-4307EE692A12}" type="datetimeFigureOut">
              <a:rPr lang="zh-CN" altLang="en-US"/>
              <a:pPr>
                <a:defRPr/>
              </a:pPr>
              <a:t>2018/3/16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A19D350-681E-438E-A5C2-7BDCF23E87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533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一）正元智慧校园是以数据引领的服务型智慧校园信息生态系统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77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这是从架构层面对智慧校园做了一个分层，时间关系我这里就不做细节介绍了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22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通过智慧校园建设，我们希望让校领导、教师、学生、家长、社会公众、企业得到信息化建设的</a:t>
            </a:r>
            <a:r>
              <a:rPr kumimoji="1" lang="zh-CN" altLang="en-US" dirty="0" smtClean="0"/>
              <a:t>成果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这些建设成果其实都是基于数据建设，基于数据治理而达到一定成果之后对改造性服务进行封装和发布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校领导可以随时。。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72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接下来是项目具体的建设方案介绍。。。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949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针对本次项目，我们将把握四大设计原则；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充分了解校方需求以及技术文件；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在设计过程中，如果国家或有关部门颁布了新的技术标准或规范，则采用新的标准或规范。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充分考虑实用性与超前科技性，在“以人为本”的基础上实现技术创新，展现项目亮点。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271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项目建设内容中包括支撑环境建设和应用建设，首先我介绍一下支持环境建设内容。。。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23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基础设施包括 </a:t>
            </a:r>
            <a:endParaRPr kumimoji="1" lang="en-US" altLang="zh-CN" dirty="0" smtClean="0"/>
          </a:p>
          <a:p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(1)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构建高速、稳定的新一代泛在网络</a:t>
            </a:r>
          </a:p>
          <a:p>
            <a:pPr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(2)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搭建可弹性扩容的云计算平台</a:t>
            </a:r>
          </a:p>
          <a:p>
            <a:pPr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(3)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建设智能、感知的数字化教学环境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755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在校园网络方案上，我们将突出建设全场景覆盖的无线网络，为师生提供高速稳定的校园全漫游的网络体验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763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安防系统建设上，我们既提供传统的视频监控、车辆管理、报警管理、运维管理等常规的系统，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我们还为学校提供如无人机大范围巡查、人脸识别、智能视频分析等解决方案供学校选择；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98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安防系统建设上，我们既提供传统的视频监控、车辆管理、报警管理、运维管理等常规的系统，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我们还为学校提供如无人机大范围巡查、人脸识别、智能视频分析等解决方案供学校选择；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0429-BB65-4FEA-B6D0-D0A497567356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2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基础版本：</a:t>
            </a:r>
            <a:r>
              <a:rPr lang="en-US" altLang="zh-CN" dirty="0" smtClean="0"/>
              <a:t>x650</a:t>
            </a:r>
          </a:p>
          <a:p>
            <a:r>
              <a:rPr kumimoji="1" lang="zh-CN" altLang="en-US" dirty="0" smtClean="0"/>
              <a:t>安防系统建设上，我们既提供传统的视频监控、车辆管理、报警管理、运维管理等常规的系统，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我们还为学校提供如无人机大范围巡查、人脸识别、智能视频分析等解决方案供学校选择；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0429-BB65-4FEA-B6D0-D0A497567356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40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我们陈总、楼总都是军转干部，</a:t>
            </a:r>
            <a:r>
              <a:rPr kumimoji="1" lang="en-US" altLang="zh-CN" dirty="0" smtClean="0"/>
              <a:t>94</a:t>
            </a:r>
            <a:r>
              <a:rPr kumimoji="1" lang="zh-CN" altLang="en-US" smtClean="0"/>
              <a:t>年，创办了正元智慧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85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0429-BB65-4FEA-B6D0-D0A497567356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889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可视化巡更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28CFF-BFCB-4CF4-853B-A74EC0454DFB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183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另外我们提供包括教学录播平台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0429-BB65-4FEA-B6D0-D0A497567356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523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一句话介绍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0429-BB65-4FEA-B6D0-D0A497567356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05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一句话介绍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0429-BB65-4FEA-B6D0-D0A497567356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81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一句话介绍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0429-BB65-4FEA-B6D0-D0A497567356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06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一句话介绍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630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一句话介绍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93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一句话介绍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197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一句话介绍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46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我们陈总、楼总都是军转干部，创办了正元智慧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40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一句话介绍</a:t>
            </a:r>
            <a:r>
              <a:rPr kumimoji="1" lang="zh-CN" altLang="en-US" dirty="0" smtClean="0"/>
              <a:t>智慧医疗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57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接下来我介绍一下智慧校园应用系统以及辅助决策系统；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152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应用系统建设突出为管理归属部门服务，而信息门户是将应用、服务、数据汇聚，为师生提供一站式的入口服务；我们的师生信息门户不但在应用集成、信息集成上为师生提供相应服务，我们更希望与学校一起以数据为抓手，共建依照数据标准、实施数据治理、提高数据质量、建成完善的数据中心资源库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最终基于完善的数据中心资源库为我们的领导、管理者提供决策辅助；为学生成长提供帮助和引导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6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应用系统建设突出为管理归属部门服务，而信息门户是将应用、服务、数据汇聚，为师生提供一站式的入口服务；我们的师生信息门户不但在应用集成、信息集成上为师生提供相应服务，我们更希望与学校一起以数据为抓手，共建依照数据标准、实施数据治理、提高数据质量、建成完善的数据中心资源库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最终基于完善的数据中心资源库为我们的领导、管理者提供决策辅助；为学生成长提供帮助和引导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06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这是利用完善的数据中心资源库为学生提供的统一信息门户，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Hiragino Sans GB W3"/>
              </a:rPr>
              <a:t>提供学生档案、教学预警、待办业务、通知公告、学习资源、图书借阅等各种入口。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46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配套的我们提供基于移动终端的应用服务，让学生随时随地的体验信息化建设的成果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86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配套的我们提供基于移动终端的应用服务，让学生随时随地的体验信息化建设的成果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829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高校信息化建设到当前程度，一般情况下都还是存在以下问题</a:t>
            </a:r>
            <a:endParaRPr lang="en-US" altLang="zh-CN" dirty="0" smtClean="0"/>
          </a:p>
          <a:p>
            <a:r>
              <a:rPr lang="zh-CN" altLang="en-US" dirty="0" smtClean="0"/>
              <a:t>学校已经建设了非常多的业务系统，而各类数据都分散在各自系统中，形成了非常多的数据孤岛；我们将把各类业务系统里面的数据进行抽取和集成，将各类非标准的数据进行标准化。实现数据结构的标准化和数据编码标准化。所以我们将以人为主线，通过一卡通为基础快速完成数据治理，这是以学生为主线的数据轨迹流转图例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这是以教师为主线的数据轨迹流转图例；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r>
              <a:rPr kumimoji="1" lang="zh-CN" altLang="en-US" dirty="0" smtClean="0"/>
              <a:t>通过数据中心建设，我们为管理者提供辅助决策。。。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502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470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464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数据决策分析系统由数据库、模型库和各自的管理系统组成。通过对决策系统的建模，领导可以对相关业务发展情况有一个细致的了解，从而发现其中问题，据此进行相应的改革。大数据决策分析系统是深入量化的分析工具，</a:t>
            </a:r>
            <a:endParaRPr lang="zh-CN" altLang="en-US" dirty="0" smtClean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629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数据决策分析系统由数据库、模型库和各自的管理系统组成。通过对决策系统的建模，领导可以对相关业务发展情况有一个细致的了解，从而发现其中问题，据此进行相应的改革。大数据决策分析系统是深入量化的分析工具，</a:t>
            </a:r>
            <a:endParaRPr lang="zh-CN" altLang="en-US" dirty="0" smtClean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8966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这是我们的校情分析平台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307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74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02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2414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聚合支付平台是我们公司基于智慧易通平台打造的一站式支付体系；平台以独立的核算体系为支撑、融合各类支付渠道，为师生提供高效便捷的校内外支付服务</a:t>
            </a:r>
            <a:endParaRPr lang="en-US" altLang="zh-CN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65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sz="1200" dirty="0">
                <a:sym typeface="Calibri" charset="0"/>
              </a:rPr>
              <a:t>智慧易通是在现有校园一卡通的基础上，运用大数据、物联网、移动互联、智能识别、网络支付等新技术，着眼智慧校园建设需求，基于开放共享、智能协同的理念，面向服务、深入业务的新一代校园卡应用和信息综合服务解决方案，构建了校内校外、线上线下结合的开放平台和应用生态，全面深入到学校的教学、</a:t>
            </a:r>
            <a:r>
              <a:rPr lang="zh-CN" altLang="en-US" sz="1200" dirty="0"/>
              <a:t>科研、校务、生活服务等各类应用场景，为师生的学习、工作、生活和学校的管理决策提供全方位服务</a:t>
            </a:r>
            <a:r>
              <a:rPr lang="zh-CN" altLang="en-US" sz="1200" dirty="0" smtClean="0"/>
              <a:t>。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A569D98-C777-2940-8ACB-58BFA07DC408}" type="datetime1">
              <a:rPr lang="zh-CN" altLang="en-US" smtClean="0"/>
              <a:pPr>
                <a:defRPr/>
              </a:pPr>
              <a:t>2018/3/16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A338EE-7477-D747-9166-4EA75F033AB9}" type="slidenum">
              <a:rPr lang="zh-CN" altLang="en-US" smtClean="0"/>
              <a:pPr>
                <a:defRPr/>
              </a:pPr>
              <a:t>61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070674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智慧易通综合和提炼了圈存机、触摸屏、智能终端、门户服务等应用，打造多维服务体系，实现线上线下、随时随地、自助自选、互联协同的自助服务，为持卡人提供便捷、丰富的各类应用。。。。。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C6AC1-D41B-4719-A4F1-7B08898ACBE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96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区别与传统一卡通，智慧易通完成三大转变，首先采用全新架构和理念完成重构；第二以开放性和标准化实现后期自由扩展；第三从管理型系统提升为服务型系统；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A569D98-C777-2940-8ACB-58BFA07DC408}" type="datetime1">
              <a:rPr lang="zh-CN" altLang="en-US" smtClean="0"/>
              <a:pPr>
                <a:defRPr/>
              </a:pPr>
              <a:t>2018/3/16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A338EE-7477-D747-9166-4EA75F033AB9}" type="slidenum">
              <a:rPr lang="zh-CN" altLang="en-US" smtClean="0"/>
              <a:pPr>
                <a:defRPr/>
              </a:pPr>
              <a:t>63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0374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各位领导、各位专家，下面由我来给大家介绍一下正元智慧</a:t>
            </a:r>
            <a:r>
              <a:rPr kumimoji="1" lang="zh-CN" altLang="en-US" dirty="0" smtClean="0"/>
              <a:t>对建设</a:t>
            </a:r>
            <a:r>
              <a:rPr kumimoji="1" lang="zh-CN" altLang="en-US" dirty="0" smtClean="0"/>
              <a:t>内容的解决方案，首先是方案概述的介绍。。。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223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accent2"/>
                </a:solidFill>
                <a:latin typeface="+mj-ea"/>
                <a:ea typeface="+mn-ea"/>
                <a:cs typeface="+mn-cs"/>
              </a:rPr>
              <a:t>应用系统建设我们将会为学校梳理实际需求，做好顶层架构设计</a:t>
            </a:r>
            <a:endParaRPr kumimoji="1" lang="en-US" altLang="zh-CN" sz="1200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(1)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各部门信息化需求调研</a:t>
            </a: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(2)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业务流程整合再造</a:t>
            </a: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(3)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制定数据标准、接口规范和信息安全规范</a:t>
            </a: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(4)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确定业务架构、应用架构、数据架构和技术架构</a:t>
            </a: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(5)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完成软件应用三大基础平台建设为各位子系统建设做好平台基础</a:t>
            </a:r>
          </a:p>
          <a:p>
            <a:r>
              <a:rPr kumimoji="1" lang="zh-CN" altLang="en-US" dirty="0" smtClean="0"/>
              <a:t>以上应用也是我公司为高校信息化建设提供的各类软件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863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accent2"/>
                </a:solidFill>
                <a:latin typeface="+mj-ea"/>
                <a:ea typeface="+mn-ea"/>
                <a:cs typeface="+mn-cs"/>
              </a:rPr>
              <a:t>应用系统建设我们将会为学校梳理实际需求，做好顶层架构设计</a:t>
            </a:r>
            <a:endParaRPr kumimoji="1" lang="en-US" altLang="zh-CN" sz="1200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(1)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各部门信息化需求调研</a:t>
            </a: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(2)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业务流程整合再造</a:t>
            </a: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(3)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制定数据标准、接口规范和信息安全规范</a:t>
            </a: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(4)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确定业务架构、应用架构、数据架构和技术架构</a:t>
            </a:r>
          </a:p>
          <a:p>
            <a:pPr lvl="0" defTabSz="913765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(5) </a:t>
            </a:r>
            <a:r>
              <a:rPr lang="zh-CN" altLang="en-US" sz="12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完成软件应用三大基础平台建设为各位子系统建设做好平台基础</a:t>
            </a:r>
          </a:p>
          <a:p>
            <a:r>
              <a:rPr kumimoji="1" lang="zh-CN" altLang="en-US" dirty="0" smtClean="0"/>
              <a:t>以上应用也是我公司为高校信息化建设提供的各类软件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821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44546A"/>
                </a:solidFill>
                <a:latin typeface="+mn-ea"/>
              </a:rPr>
              <a:t>基础网络（基础承载网、综合布线系统、校园网、安防专网、一卡通专网）</a:t>
            </a:r>
            <a:endParaRPr lang="en-US" altLang="zh-CN" dirty="0" smtClean="0">
              <a:solidFill>
                <a:srgbClr val="44546A"/>
              </a:solidFill>
              <a:latin typeface="+mn-ea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44546A"/>
                </a:solidFill>
                <a:latin typeface="+mn-ea"/>
              </a:rPr>
              <a:t>数据中心（服务器、网络安全设备、核心交换设备、其他设备、机房建设）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44546A"/>
                </a:solidFill>
                <a:latin typeface="+mn-ea"/>
              </a:rPr>
              <a:t>安防（视频监控、报金管理、车辆管理、人员管理、门禁管理、智能管理、运维管理）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44546A"/>
                </a:solidFill>
                <a:latin typeface="+mn-ea"/>
              </a:rPr>
              <a:t>建筑智能化（建筑设备、管理系统</a:t>
            </a:r>
            <a:r>
              <a:rPr lang="en-US" altLang="zh-CN" dirty="0" smtClean="0">
                <a:solidFill>
                  <a:srgbClr val="44546A"/>
                </a:solidFill>
                <a:latin typeface="+mn-ea"/>
              </a:rPr>
              <a:t>BAS</a:t>
            </a:r>
            <a:r>
              <a:rPr lang="zh-CN" altLang="en-US" dirty="0" smtClean="0">
                <a:solidFill>
                  <a:srgbClr val="44546A"/>
                </a:solidFill>
                <a:latin typeface="+mn-ea"/>
              </a:rPr>
              <a:t>、能耗管理及远程抄表系统、智能照明系统、物联网综合管理系统、楼宇设备智能监控）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44546A"/>
                </a:solidFill>
                <a:latin typeface="+mn-ea"/>
              </a:rPr>
              <a:t>各类子系统（多媒体教学系统、信息发布系统、智能信息终端、广播系统、会议系统、有线电视、项目管理）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44546A"/>
                </a:solidFill>
                <a:latin typeface="+mn-ea"/>
              </a:rPr>
              <a:t>智慧校园应用（教务系统、虚拟校园、学生掌上系统、教师专业发展智慧应用系统、科学研究应用系统、教育管理智慧应用系统、后勤服务智慧应用系统、社会服务智慧应用系统、智慧行政系统、智慧档案管理系统、信息安全、健康管理）</a:t>
            </a:r>
          </a:p>
          <a:p>
            <a:pPr eaLnBrk="1" hangingPunct="1">
              <a:defRPr/>
            </a:pPr>
            <a:endParaRPr lang="en-US" altLang="zh-CN" dirty="0" smtClean="0">
              <a:solidFill>
                <a:srgbClr val="44546A"/>
              </a:solidFill>
              <a:latin typeface="+mn-ea"/>
            </a:endParaRPr>
          </a:p>
          <a:p>
            <a:pPr eaLnBrk="1" hangingPunct="1">
              <a:defRPr/>
            </a:pPr>
            <a:endParaRPr lang="zh-CN" altLang="en-US" dirty="0" smtClean="0">
              <a:solidFill>
                <a:srgbClr val="44546A"/>
              </a:solidFill>
              <a:latin typeface="+mn-ea"/>
            </a:endParaRPr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fld id="{D5386B13-A4E3-41D5-AB1D-2E6286CCA95E}" type="slidenum">
              <a:rPr lang="zh-CN" altLang="en-US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269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 hangingPunct="1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校园是数字校园发展的高级阶段，是综合运用物联网、云计算、大数据、移动互联网、人工智能等新一代信息技术，结合社交网络、生活实验室等工具和方法，实现对校园内各类人员、信息、设施全面感知、泛在互联、聚合应用的</a:t>
            </a:r>
            <a:r>
              <a:rPr lang="zh-CN" altLang="en-US" sz="1200" b="1" noProof="1" smtClean="0">
                <a:solidFill>
                  <a:srgbClr val="E44C36"/>
                </a:solidFill>
                <a:latin typeface="微软雅黑" pitchFamily="34" charset="-122"/>
                <a:ea typeface="微软雅黑" pitchFamily="34" charset="-122"/>
              </a:rPr>
              <a:t>校园信息生态系统</a:t>
            </a:r>
            <a:r>
              <a:rPr lang="zh-CN" altLang="en-US" sz="12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b="1" noProof="1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latinLnBrk="1" hangingPunct="1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从建设内容可以分为五个层面，分别是：</a:t>
            </a:r>
            <a:r>
              <a:rPr lang="en-US" altLang="zh-CN" sz="12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基础设施层面。。。</a:t>
            </a:r>
            <a:endParaRPr lang="en-US" altLang="zh-CN" sz="1200" b="1" baseline="0" noProof="1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latinLnBrk="1" hangingPunct="1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endParaRPr lang="en-US" altLang="zh-CN" sz="1200" b="1" noProof="1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latinLnBrk="1" hangingPunct="1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endParaRPr lang="en-US" altLang="zh-CN" sz="1200" b="1" noProof="1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latinLnBrk="1" hangingPunct="1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endParaRPr lang="zh-CN" altLang="en-US" sz="1200" b="1" noProof="1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B0499-79C9-4727-ACC4-B7D23CDC57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53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279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25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093F97"/>
                </a:solidFill>
                <a:latin typeface="+mn-ea"/>
                <a:ea typeface="+mn-ea"/>
              </a:rPr>
              <a:t>智慧校园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项目的</a:t>
            </a:r>
            <a:r>
              <a:rPr lang="zh-CN" altLang="en-US" sz="1200" b="1" dirty="0" smtClean="0">
                <a:solidFill>
                  <a:srgbClr val="093F97"/>
                </a:solidFill>
                <a:latin typeface="+mn-ea"/>
                <a:ea typeface="+mn-ea"/>
              </a:rPr>
              <a:t>建设目标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是：要实现无处不在的网络学习、融合创新的网络科研、透明高效的校务治理、丰富多彩的校园文化、方便周到的校园生活，最终构建一个平安、高效、便捷、节能、幸福的校园生态。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19D350-681E-438E-A5C2-7BDCF23E87BE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5"/>
          <a:stretch>
            <a:fillRect/>
          </a:stretch>
        </p:blipFill>
        <p:spPr bwMode="auto">
          <a:xfrm>
            <a:off x="6722745" y="0"/>
            <a:ext cx="69675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45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425" y="440267"/>
            <a:ext cx="11186375" cy="7789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AA4DE0-0C54-4931-99FC-D188E523DE1D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F0685-3104-4346-B3B7-66CF35B915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429555"/>
            <a:ext cx="10515600" cy="47474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7007654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425" y="440267"/>
            <a:ext cx="11186375" cy="7789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AA4DE0-0C54-4931-99FC-D188E523DE1D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F0685-3104-4346-B3B7-66CF35B915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429555"/>
            <a:ext cx="10515600" cy="47474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24170293"/>
      </p:ext>
    </p:extLst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6350" y="58738"/>
            <a:ext cx="133350" cy="711200"/>
            <a:chOff x="-6723" y="59531"/>
            <a:chExt cx="134424" cy="711200"/>
          </a:xfrm>
        </p:grpSpPr>
        <p:sp>
          <p:nvSpPr>
            <p:cNvPr id="4" name="矩形 3"/>
            <p:cNvSpPr/>
            <p:nvPr/>
          </p:nvSpPr>
          <p:spPr>
            <a:xfrm>
              <a:off x="-6723" y="59531"/>
              <a:ext cx="72013" cy="711200"/>
            </a:xfrm>
            <a:prstGeom prst="rect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495" y="59531"/>
              <a:ext cx="35206" cy="711200"/>
            </a:xfrm>
            <a:prstGeom prst="rect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3"/>
          <p:cNvGrpSpPr>
            <a:grpSpLocks/>
          </p:cNvGrpSpPr>
          <p:nvPr userDrawn="1"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" name="组合 14"/>
          <p:cNvGrpSpPr>
            <a:grpSpLocks/>
          </p:cNvGrpSpPr>
          <p:nvPr userDrawn="1"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0" name="直角三角形 9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solidFill>
                <a:srgbClr val="1570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2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488" y="117475"/>
            <a:ext cx="1884362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444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6350" y="58738"/>
            <a:ext cx="133350" cy="711200"/>
            <a:chOff x="-6723" y="59531"/>
            <a:chExt cx="134424" cy="711200"/>
          </a:xfrm>
        </p:grpSpPr>
        <p:sp>
          <p:nvSpPr>
            <p:cNvPr id="4" name="矩形 3"/>
            <p:cNvSpPr/>
            <p:nvPr/>
          </p:nvSpPr>
          <p:spPr>
            <a:xfrm>
              <a:off x="-6723" y="59531"/>
              <a:ext cx="72013" cy="711200"/>
            </a:xfrm>
            <a:prstGeom prst="rect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495" y="59531"/>
              <a:ext cx="35206" cy="711200"/>
            </a:xfrm>
            <a:prstGeom prst="rect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3"/>
          <p:cNvGrpSpPr>
            <a:grpSpLocks/>
          </p:cNvGrpSpPr>
          <p:nvPr userDrawn="1"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" name="组合 14"/>
          <p:cNvGrpSpPr>
            <a:grpSpLocks/>
          </p:cNvGrpSpPr>
          <p:nvPr userDrawn="1"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0" name="直角三角形 9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2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713" y="136525"/>
            <a:ext cx="16065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926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809" y="502926"/>
            <a:ext cx="8356059" cy="7649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AA4DE0-0C54-4931-99FC-D188E523DE1D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F0685-3104-4346-B3B7-66CF35B915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190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016000" y="14478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8E64C-016E-400C-8DEE-6DB135BA12D1}" type="datetimeFigureOut">
              <a:rPr lang="zh-CN" altLang="en-US"/>
              <a:pPr>
                <a:defRPr/>
              </a:pPr>
              <a:t>2018/3/16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D5E4B-5571-4B55-A36F-EE5A8C8339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0866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2" y="134757"/>
            <a:ext cx="9060181" cy="57393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18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1"/>
            <a:ext cx="12195047" cy="6854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01753" y="468957"/>
            <a:ext cx="11539855" cy="0"/>
          </a:xfrm>
          <a:custGeom>
            <a:avLst/>
            <a:gdLst/>
            <a:ahLst/>
            <a:cxnLst/>
            <a:rect l="l" t="t" r="r" b="b"/>
            <a:pathLst>
              <a:path w="11539855">
                <a:moveTo>
                  <a:pt x="0" y="0"/>
                </a:moveTo>
                <a:lnTo>
                  <a:pt x="11539474" y="0"/>
                </a:lnTo>
              </a:path>
            </a:pathLst>
          </a:custGeom>
          <a:ln w="6096">
            <a:solidFill>
              <a:srgbClr val="8EB4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619232" y="6425328"/>
            <a:ext cx="1246631" cy="313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29185" y="6367471"/>
            <a:ext cx="11539855" cy="0"/>
          </a:xfrm>
          <a:custGeom>
            <a:avLst/>
            <a:gdLst/>
            <a:ahLst/>
            <a:cxnLst/>
            <a:rect l="l" t="t" r="r" b="b"/>
            <a:pathLst>
              <a:path w="11539855">
                <a:moveTo>
                  <a:pt x="0" y="0"/>
                </a:moveTo>
                <a:lnTo>
                  <a:pt x="11539474" y="0"/>
                </a:lnTo>
              </a:path>
            </a:pathLst>
          </a:custGeom>
          <a:ln w="6096">
            <a:solidFill>
              <a:srgbClr val="C5D9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0436353" y="243614"/>
            <a:ext cx="1429511" cy="106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3015870" y="6524781"/>
            <a:ext cx="167005" cy="141473"/>
          </a:xfrm>
          <a:prstGeom prst="rect">
            <a:avLst/>
          </a:prstGeom>
        </p:spPr>
        <p:txBody>
          <a:bodyPr lIns="0" tIns="0" rIns="0" bIns="0"/>
          <a:lstStyle>
            <a:lvl1pPr>
              <a:defRPr sz="899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377">
              <a:lnSpc>
                <a:spcPts val="964"/>
              </a:lnSpc>
            </a:pPr>
            <a:fld id="{81D60167-4931-47E6-BA6A-407CBD079E47}" type="slidenum">
              <a:rPr lang="en-US" altLang="zh-CN" spc="5" smtClean="0"/>
              <a:pPr marL="25377">
                <a:lnSpc>
                  <a:spcPts val="964"/>
                </a:lnSpc>
              </a:pPr>
              <a:t>‹#›</a:t>
            </a:fld>
            <a:endParaRPr lang="en-US" altLang="zh-CN" spc="5" dirty="0"/>
          </a:p>
        </p:txBody>
      </p:sp>
    </p:spTree>
    <p:extLst>
      <p:ext uri="{BB962C8B-B14F-4D97-AF65-F5344CB8AC3E}">
        <p14:creationId xmlns:p14="http://schemas.microsoft.com/office/powerpoint/2010/main" val="224897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>
            <a:grpSpLocks/>
          </p:cNvGrpSpPr>
          <p:nvPr userDrawn="1"/>
        </p:nvGrpSpPr>
        <p:grpSpPr bwMode="auto">
          <a:xfrm>
            <a:off x="-6350" y="58738"/>
            <a:ext cx="133350" cy="711200"/>
            <a:chOff x="-6723" y="59531"/>
            <a:chExt cx="134424" cy="711200"/>
          </a:xfrm>
        </p:grpSpPr>
        <p:sp>
          <p:nvSpPr>
            <p:cNvPr id="3" name="矩形 2"/>
            <p:cNvSpPr/>
            <p:nvPr/>
          </p:nvSpPr>
          <p:spPr>
            <a:xfrm>
              <a:off x="-6723" y="59531"/>
              <a:ext cx="72013" cy="711200"/>
            </a:xfrm>
            <a:prstGeom prst="rect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92495" y="59531"/>
              <a:ext cx="35206" cy="711200"/>
            </a:xfrm>
            <a:prstGeom prst="rect">
              <a:avLst/>
            </a:prstGeom>
            <a:solidFill>
              <a:srgbClr val="E44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3"/>
          <p:cNvGrpSpPr>
            <a:grpSpLocks/>
          </p:cNvGrpSpPr>
          <p:nvPr userDrawn="1"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6" name="直角三角形 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" name="组合 14"/>
          <p:cNvGrpSpPr>
            <a:grpSpLocks/>
          </p:cNvGrpSpPr>
          <p:nvPr userDrawn="1"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9" name="直角三角形 8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E44C36"/>
            </a:solidFill>
            <a:ln>
              <a:solidFill>
                <a:srgbClr val="E44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064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47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982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tx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17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solidFill>
          <a:schemeClr val="tx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10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bg>
      <p:bgPr>
        <a:solidFill>
          <a:schemeClr val="tx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853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bg>
      <p:bgPr>
        <a:solidFill>
          <a:schemeClr val="tx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198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-1653"/>
            <a:ext cx="12195668" cy="12380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538" y="113184"/>
            <a:ext cx="10402925" cy="10330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80000"/>
              </a:lnSpc>
              <a:defRPr sz="4000" b="0" spc="15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94538" y="1442434"/>
            <a:ext cx="10402927" cy="49042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ts val="28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167" y="216545"/>
            <a:ext cx="2299546" cy="82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05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Relationship Id="rId22" Type="http://schemas.openxmlformats.org/officeDocument/2006/relationships/image" Target="../media/image80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jp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jpeg"/><Relationship Id="rId12" Type="http://schemas.openxmlformats.org/officeDocument/2006/relationships/image" Target="../media/image120.jpeg"/><Relationship Id="rId13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1.jpeg"/><Relationship Id="rId4" Type="http://schemas.openxmlformats.org/officeDocument/2006/relationships/image" Target="../media/image112.jpeg"/><Relationship Id="rId5" Type="http://schemas.openxmlformats.org/officeDocument/2006/relationships/image" Target="../media/image113.jpeg"/><Relationship Id="rId6" Type="http://schemas.openxmlformats.org/officeDocument/2006/relationships/image" Target="../media/image114.jpeg"/><Relationship Id="rId7" Type="http://schemas.openxmlformats.org/officeDocument/2006/relationships/image" Target="../media/image115.jpeg"/><Relationship Id="rId8" Type="http://schemas.openxmlformats.org/officeDocument/2006/relationships/image" Target="../media/image116.jpeg"/><Relationship Id="rId9" Type="http://schemas.openxmlformats.org/officeDocument/2006/relationships/image" Target="../media/image117.jpeg"/><Relationship Id="rId10" Type="http://schemas.openxmlformats.org/officeDocument/2006/relationships/image" Target="../media/image1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4" Type="http://schemas.openxmlformats.org/officeDocument/2006/relationships/image" Target="../media/image128.jpg"/><Relationship Id="rId5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3.png"/><Relationship Id="rId12" Type="http://schemas.openxmlformats.org/officeDocument/2006/relationships/image" Target="../media/image144.jpe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5.jpe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jpeg"/><Relationship Id="rId10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png"/><Relationship Id="rId12" Type="http://schemas.openxmlformats.org/officeDocument/2006/relationships/image" Target="../media/image157.jpeg"/><Relationship Id="rId13" Type="http://schemas.openxmlformats.org/officeDocument/2006/relationships/image" Target="../media/image158.jpe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8.png"/><Relationship Id="rId4" Type="http://schemas.openxmlformats.org/officeDocument/2006/relationships/image" Target="../media/image149.jpeg"/><Relationship Id="rId5" Type="http://schemas.openxmlformats.org/officeDocument/2006/relationships/image" Target="../media/image150.jpeg"/><Relationship Id="rId6" Type="http://schemas.openxmlformats.org/officeDocument/2006/relationships/image" Target="../media/image151.png"/><Relationship Id="rId7" Type="http://schemas.openxmlformats.org/officeDocument/2006/relationships/image" Target="../media/image152.jpe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jpeg"/><Relationship Id="rId5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4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74.jpeg"/><Relationship Id="rId5" Type="http://schemas.openxmlformats.org/officeDocument/2006/relationships/image" Target="../media/image175.jpeg"/><Relationship Id="rId6" Type="http://schemas.openxmlformats.org/officeDocument/2006/relationships/image" Target="../media/image176.png"/><Relationship Id="rId7" Type="http://schemas.openxmlformats.org/officeDocument/2006/relationships/image" Target="../media/image177.jpeg"/><Relationship Id="rId8" Type="http://schemas.openxmlformats.org/officeDocument/2006/relationships/image" Target="../media/image178.jpeg"/><Relationship Id="rId9" Type="http://schemas.openxmlformats.org/officeDocument/2006/relationships/image" Target="../media/image179.jpeg"/><Relationship Id="rId10" Type="http://schemas.openxmlformats.org/officeDocument/2006/relationships/image" Target="../media/image180.jpeg"/><Relationship Id="rId11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slide" Target="slide18.xml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4" Type="http://schemas.openxmlformats.org/officeDocument/2006/relationships/image" Target="../media/image191.jpg"/><Relationship Id="rId5" Type="http://schemas.openxmlformats.org/officeDocument/2006/relationships/image" Target="../media/image192.jpeg"/><Relationship Id="rId6" Type="http://schemas.openxmlformats.org/officeDocument/2006/relationships/image" Target="../media/image19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slide" Target="slide18.xml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slide" Target="slide18.xml"/><Relationship Id="rId5" Type="http://schemas.openxmlformats.org/officeDocument/2006/relationships/image" Target="../media/image206.jpeg"/><Relationship Id="rId6" Type="http://schemas.openxmlformats.org/officeDocument/2006/relationships/image" Target="../media/image207.jpe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4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4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4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jpeg"/><Relationship Id="rId12" Type="http://schemas.openxmlformats.org/officeDocument/2006/relationships/image" Target="../media/image45.jpeg"/><Relationship Id="rId13" Type="http://schemas.openxmlformats.org/officeDocument/2006/relationships/image" Target="../media/image46.jpeg"/><Relationship Id="rId14" Type="http://schemas.openxmlformats.org/officeDocument/2006/relationships/image" Target="../media/image47.jpeg"/><Relationship Id="rId15" Type="http://schemas.openxmlformats.org/officeDocument/2006/relationships/image" Target="../media/image48.jpeg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jpeg"/><Relationship Id="rId9" Type="http://schemas.openxmlformats.org/officeDocument/2006/relationships/image" Target="../media/image42.jpeg"/><Relationship Id="rId10" Type="http://schemas.openxmlformats.org/officeDocument/2006/relationships/image" Target="../media/image4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3.png"/><Relationship Id="rId20" Type="http://schemas.openxmlformats.org/officeDocument/2006/relationships/image" Target="../media/image252.png"/><Relationship Id="rId21" Type="http://schemas.openxmlformats.org/officeDocument/2006/relationships/image" Target="../media/image25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242.wmf"/><Relationship Id="rId17" Type="http://schemas.openxmlformats.org/officeDocument/2006/relationships/image" Target="../media/image249.png"/><Relationship Id="rId18" Type="http://schemas.openxmlformats.org/officeDocument/2006/relationships/image" Target="../media/image250.png"/><Relationship Id="rId19" Type="http://schemas.openxmlformats.org/officeDocument/2006/relationships/image" Target="../media/image25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8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jpeg"/><Relationship Id="rId10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4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eg"/><Relationship Id="rId4" Type="http://schemas.openxmlformats.org/officeDocument/2006/relationships/image" Target="../media/image304.jpeg"/><Relationship Id="rId5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4" Type="http://schemas.openxmlformats.org/officeDocument/2006/relationships/image" Target="../media/image309.jpeg"/><Relationship Id="rId5" Type="http://schemas.openxmlformats.org/officeDocument/2006/relationships/image" Target="../media/image310.jpeg"/><Relationship Id="rId6" Type="http://schemas.openxmlformats.org/officeDocument/2006/relationships/image" Target="../media/image311.jpeg"/><Relationship Id="rId7" Type="http://schemas.openxmlformats.org/officeDocument/2006/relationships/image" Target="../media/image312.jpeg"/><Relationship Id="rId8" Type="http://schemas.openxmlformats.org/officeDocument/2006/relationships/image" Target="../media/image313.jpeg"/><Relationship Id="rId9" Type="http://schemas.openxmlformats.org/officeDocument/2006/relationships/image" Target="../media/image314.jpeg"/><Relationship Id="rId10" Type="http://schemas.openxmlformats.org/officeDocument/2006/relationships/image" Target="../media/image315.jpeg"/><Relationship Id="rId11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eg"/><Relationship Id="rId4" Type="http://schemas.openxmlformats.org/officeDocument/2006/relationships/image" Target="../media/image323.jpeg"/><Relationship Id="rId5" Type="http://schemas.openxmlformats.org/officeDocument/2006/relationships/image" Target="../media/image3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eg"/><Relationship Id="rId4" Type="http://schemas.openxmlformats.org/officeDocument/2006/relationships/image" Target="../media/image332.jpe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eg"/><Relationship Id="rId4" Type="http://schemas.openxmlformats.org/officeDocument/2006/relationships/image" Target="../media/image338.jpeg"/><Relationship Id="rId5" Type="http://schemas.openxmlformats.org/officeDocument/2006/relationships/image" Target="../media/image339.jpeg"/><Relationship Id="rId6" Type="http://schemas.openxmlformats.org/officeDocument/2006/relationships/image" Target="../media/image340.jpeg"/><Relationship Id="rId7" Type="http://schemas.openxmlformats.org/officeDocument/2006/relationships/image" Target="../media/image3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jpe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0.png"/><Relationship Id="rId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3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文本框 5"/>
          <p:cNvSpPr txBox="1">
            <a:spLocks noChangeArrowheads="1"/>
          </p:cNvSpPr>
          <p:nvPr/>
        </p:nvSpPr>
        <p:spPr bwMode="auto">
          <a:xfrm>
            <a:off x="1943100" y="3774612"/>
            <a:ext cx="5260972" cy="70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3600" b="1" dirty="0" smtClean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易通</a:t>
            </a:r>
            <a:r>
              <a:rPr lang="en-US" altLang="zh-CN" sz="3600" b="1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3600" b="1" dirty="0" smtClean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</a:t>
            </a:r>
            <a:r>
              <a:rPr lang="zh-CN" altLang="en-US" sz="3600" b="1" dirty="0" smtClean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校园解决方案</a:t>
            </a:r>
            <a:endParaRPr lang="en-US" altLang="zh-CN" sz="3600" b="1" dirty="0" smtClean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39" y="5641286"/>
            <a:ext cx="41179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4058" y="2299880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以数据引领服务</a:t>
            </a:r>
            <a:endParaRPr kumimoji="1" lang="zh-CN" altLang="en-US" sz="6600" dirty="0">
              <a:solidFill>
                <a:schemeClr val="accent1">
                  <a:lumMod val="50000"/>
                </a:schemeClr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71876" y="484211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汇报人：邱永平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  用户案例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89" y="914401"/>
            <a:ext cx="10688602" cy="55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1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  用户案例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62" y="889001"/>
            <a:ext cx="10663930" cy="54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3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  用户案例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41" y="1028700"/>
            <a:ext cx="10612723" cy="52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  用户案例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3" name="组合 33"/>
          <p:cNvGrpSpPr/>
          <p:nvPr/>
        </p:nvGrpSpPr>
        <p:grpSpPr>
          <a:xfrm>
            <a:off x="1432155" y="2512374"/>
            <a:ext cx="9081720" cy="901475"/>
            <a:chOff x="1584555" y="2982274"/>
            <a:chExt cx="9081720" cy="9014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555" y="2983749"/>
              <a:ext cx="900000" cy="90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0899" y="2982274"/>
              <a:ext cx="900000" cy="90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243" y="2982274"/>
              <a:ext cx="900000" cy="90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3587" y="2982274"/>
              <a:ext cx="900000" cy="90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9931" y="2982274"/>
              <a:ext cx="900000" cy="90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6275" y="2982274"/>
              <a:ext cx="900000" cy="900000"/>
            </a:xfrm>
            <a:prstGeom prst="rect">
              <a:avLst/>
            </a:prstGeom>
          </p:spPr>
        </p:pic>
      </p:grpSp>
      <p:grpSp>
        <p:nvGrpSpPr>
          <p:cNvPr id="11" name="组合 29"/>
          <p:cNvGrpSpPr/>
          <p:nvPr/>
        </p:nvGrpSpPr>
        <p:grpSpPr>
          <a:xfrm>
            <a:off x="1432156" y="3707928"/>
            <a:ext cx="9081719" cy="900000"/>
            <a:chOff x="1584556" y="4177828"/>
            <a:chExt cx="9081719" cy="900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4556" y="4177828"/>
              <a:ext cx="900000" cy="900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20899" y="4177828"/>
              <a:ext cx="900000" cy="900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57243" y="4177828"/>
              <a:ext cx="900000" cy="90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3587" y="4177828"/>
              <a:ext cx="900000" cy="900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66275" y="4177828"/>
              <a:ext cx="900000" cy="900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29931" y="4177828"/>
              <a:ext cx="900000" cy="900000"/>
            </a:xfrm>
            <a:prstGeom prst="rect">
              <a:avLst/>
            </a:prstGeom>
          </p:spPr>
        </p:pic>
      </p:grpSp>
      <p:sp>
        <p:nvSpPr>
          <p:cNvPr id="18" name="文本占位符 1"/>
          <p:cNvSpPr txBox="1">
            <a:spLocks/>
          </p:cNvSpPr>
          <p:nvPr/>
        </p:nvSpPr>
        <p:spPr>
          <a:xfrm>
            <a:off x="6195149" y="5032212"/>
            <a:ext cx="4318726" cy="6425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smtClean="0">
                <a:solidFill>
                  <a:schemeClr val="accent6"/>
                </a:solidFill>
              </a:rPr>
              <a:t>... … … …</a:t>
            </a:r>
            <a:endParaRPr lang="zh-CN" altLang="en-US" sz="3600" dirty="0">
              <a:solidFill>
                <a:schemeClr val="accent6"/>
              </a:solidFill>
            </a:endParaRPr>
          </a:p>
        </p:txBody>
      </p:sp>
      <p:grpSp>
        <p:nvGrpSpPr>
          <p:cNvPr id="19" name="组合 38"/>
          <p:cNvGrpSpPr/>
          <p:nvPr/>
        </p:nvGrpSpPr>
        <p:grpSpPr>
          <a:xfrm>
            <a:off x="1434266" y="4903482"/>
            <a:ext cx="4170578" cy="900000"/>
            <a:chOff x="1586666" y="5373382"/>
            <a:chExt cx="4170578" cy="9000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86666" y="5373382"/>
              <a:ext cx="900000" cy="9000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57244" y="5373382"/>
              <a:ext cx="900000" cy="900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0900" y="5373382"/>
              <a:ext cx="900000" cy="900000"/>
            </a:xfrm>
            <a:prstGeom prst="rect">
              <a:avLst/>
            </a:prstGeom>
          </p:spPr>
        </p:pic>
      </p:grpSp>
      <p:grpSp>
        <p:nvGrpSpPr>
          <p:cNvPr id="23" name="组合 37"/>
          <p:cNvGrpSpPr/>
          <p:nvPr/>
        </p:nvGrpSpPr>
        <p:grpSpPr>
          <a:xfrm>
            <a:off x="1432156" y="1316820"/>
            <a:ext cx="9081719" cy="900000"/>
            <a:chOff x="1584556" y="1786720"/>
            <a:chExt cx="9081719" cy="90000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584556" y="1786720"/>
              <a:ext cx="900000" cy="90000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20900" y="1786720"/>
              <a:ext cx="900000" cy="900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57244" y="1786720"/>
              <a:ext cx="900000" cy="9000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129931" y="1786720"/>
              <a:ext cx="900000" cy="9000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66275" y="1786720"/>
              <a:ext cx="900000" cy="900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493587" y="1786720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4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184966" y="1516079"/>
            <a:ext cx="3729958" cy="610456"/>
            <a:chOff x="4185317" y="3136900"/>
            <a:chExt cx="3729958" cy="610456"/>
          </a:xfrm>
        </p:grpSpPr>
        <p:sp>
          <p:nvSpPr>
            <p:cNvPr id="14345" name="文本框 12"/>
            <p:cNvSpPr txBox="1">
              <a:spLocks noChangeArrowheads="1"/>
            </p:cNvSpPr>
            <p:nvPr/>
          </p:nvSpPr>
          <p:spPr bwMode="auto">
            <a:xfrm>
              <a:off x="4913313" y="3136900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rgbClr val="C8CACA"/>
                  </a:solidFill>
                  <a:latin typeface="DIN" pitchFamily="50" charset="0"/>
                </a:rPr>
                <a:t>01 </a:t>
              </a:r>
              <a:r>
                <a:rPr lang="zh-CN" altLang="en-US" sz="3200" dirty="0" smtClean="0">
                  <a:solidFill>
                    <a:srgbClr val="C8CACA"/>
                  </a:solidFill>
                  <a:latin typeface="+mj-ea"/>
                  <a:ea typeface="+mj-ea"/>
                </a:rPr>
                <a:t>公司介绍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185317" y="3137539"/>
              <a:ext cx="618565" cy="609817"/>
              <a:chOff x="8547754" y="374202"/>
              <a:chExt cx="618565" cy="609817"/>
            </a:xfrm>
            <a:solidFill>
              <a:srgbClr val="1570C1"/>
            </a:solidFill>
          </p:grpSpPr>
          <p:sp>
            <p:nvSpPr>
              <p:cNvPr id="49" name="圆角矩形 48"/>
              <p:cNvSpPr/>
              <p:nvPr/>
            </p:nvSpPr>
            <p:spPr>
              <a:xfrm>
                <a:off x="8547754" y="374202"/>
                <a:ext cx="618565" cy="609817"/>
              </a:xfrm>
              <a:prstGeom prst="roundRect">
                <a:avLst/>
              </a:prstGeom>
              <a:solidFill>
                <a:srgbClr val="C8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5036" y="427110"/>
                <a:ext cx="504000" cy="504000"/>
              </a:xfrm>
              <a:prstGeom prst="rect">
                <a:avLst/>
              </a:prstGeom>
              <a:solidFill>
                <a:srgbClr val="C8CACA"/>
              </a:solidFill>
            </p:spPr>
          </p:pic>
        </p:grpSp>
      </p:grpSp>
      <p:sp>
        <p:nvSpPr>
          <p:cNvPr id="71" name="文本框 70"/>
          <p:cNvSpPr txBox="1"/>
          <p:nvPr/>
        </p:nvSpPr>
        <p:spPr>
          <a:xfrm>
            <a:off x="385763" y="3843338"/>
            <a:ext cx="360045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8742363" y="1347788"/>
            <a:ext cx="360045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72" name="文本框 2"/>
          <p:cNvSpPr txBox="1">
            <a:spLocks noChangeArrowheads="1"/>
          </p:cNvSpPr>
          <p:nvPr/>
        </p:nvSpPr>
        <p:spPr bwMode="auto">
          <a:xfrm>
            <a:off x="314325" y="400050"/>
            <a:ext cx="1238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buFont typeface="Arial" pitchFamily="34" charset="0"/>
              <a:buNone/>
            </a:pPr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11273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14" name="直角三角形 13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4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7" name="直角三角形 16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E44C36"/>
            </a:solidFill>
            <a:ln>
              <a:solidFill>
                <a:srgbClr val="E44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184615" y="2501171"/>
            <a:ext cx="3730660" cy="609817"/>
            <a:chOff x="4198764" y="1276163"/>
            <a:chExt cx="3730660" cy="609817"/>
          </a:xfrm>
          <a:effectLst/>
        </p:grpSpPr>
        <p:sp>
          <p:nvSpPr>
            <p:cNvPr id="14343" name="文本框 10"/>
            <p:cNvSpPr txBox="1">
              <a:spLocks noChangeArrowheads="1"/>
            </p:cNvSpPr>
            <p:nvPr/>
          </p:nvSpPr>
          <p:spPr bwMode="auto">
            <a:xfrm>
              <a:off x="4927462" y="1276163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3200" dirty="0" smtClean="0">
                  <a:solidFill>
                    <a:srgbClr val="1570C1"/>
                  </a:solidFill>
                  <a:latin typeface="DIN" pitchFamily="50" charset="0"/>
                </a:rPr>
                <a:t>02 </a:t>
              </a:r>
              <a:r>
                <a:rPr lang="zh-CN" altLang="en-US" sz="3200" dirty="0" smtClean="0">
                  <a:solidFill>
                    <a:srgbClr val="1570C1"/>
                  </a:solidFill>
                  <a:latin typeface="+mj-ea"/>
                  <a:ea typeface="+mj-ea"/>
                </a:rPr>
                <a:t>方案概述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198764" y="1276163"/>
              <a:ext cx="618565" cy="609817"/>
              <a:chOff x="3287395" y="4627713"/>
              <a:chExt cx="618565" cy="609817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3287395" y="4627713"/>
                <a:ext cx="618565" cy="609817"/>
              </a:xfrm>
              <a:prstGeom prst="roundRect">
                <a:avLst/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4677" y="4680621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4184966" y="3485624"/>
            <a:ext cx="3729958" cy="609817"/>
            <a:chOff x="4185317" y="4082942"/>
            <a:chExt cx="3729958" cy="609817"/>
          </a:xfrm>
        </p:grpSpPr>
        <p:sp>
          <p:nvSpPr>
            <p:cNvPr id="14346" name="文本框 13"/>
            <p:cNvSpPr txBox="1">
              <a:spLocks noChangeArrowheads="1"/>
            </p:cNvSpPr>
            <p:nvPr/>
          </p:nvSpPr>
          <p:spPr bwMode="auto">
            <a:xfrm>
              <a:off x="4913313" y="4083050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rgbClr val="C8CACA"/>
                  </a:solidFill>
                  <a:latin typeface="DIN" pitchFamily="50" charset="0"/>
                </a:rPr>
                <a:t>03 </a:t>
              </a:r>
              <a:r>
                <a:rPr lang="zh-CN" altLang="en-US" sz="3200" dirty="0" smtClean="0">
                  <a:solidFill>
                    <a:srgbClr val="C8CACA"/>
                  </a:solidFill>
                  <a:latin typeface="+mj-ea"/>
                  <a:ea typeface="+mj-ea"/>
                </a:rPr>
                <a:t>应用方案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185317" y="4082942"/>
              <a:ext cx="618565" cy="609817"/>
              <a:chOff x="1935905" y="4057433"/>
              <a:chExt cx="618565" cy="609817"/>
            </a:xfrm>
            <a:solidFill>
              <a:srgbClr val="C8CACA"/>
            </a:solidFill>
          </p:grpSpPr>
          <p:sp>
            <p:nvSpPr>
              <p:cNvPr id="48" name="圆角矩形 47"/>
              <p:cNvSpPr/>
              <p:nvPr/>
            </p:nvSpPr>
            <p:spPr>
              <a:xfrm>
                <a:off x="1935905" y="4057433"/>
                <a:ext cx="618565" cy="60981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187" y="4092341"/>
                <a:ext cx="540000" cy="540000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1284" name="文本框 62"/>
          <p:cNvSpPr txBox="1">
            <a:spLocks noChangeArrowheads="1"/>
          </p:cNvSpPr>
          <p:nvPr/>
        </p:nvSpPr>
        <p:spPr bwMode="auto">
          <a:xfrm>
            <a:off x="8677275" y="1274763"/>
            <a:ext cx="36004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400">
                <a:solidFill>
                  <a:srgbClr val="C8CACA"/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11285" name="文本框 68"/>
          <p:cNvSpPr txBox="1">
            <a:spLocks noChangeArrowheads="1"/>
          </p:cNvSpPr>
          <p:nvPr/>
        </p:nvSpPr>
        <p:spPr bwMode="auto">
          <a:xfrm>
            <a:off x="185738" y="3665538"/>
            <a:ext cx="3600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400">
                <a:solidFill>
                  <a:srgbClr val="C8CACA"/>
                </a:solidFill>
                <a:latin typeface="DIN" pitchFamily="50" charset="0"/>
              </a:rPr>
              <a:t>Contents</a:t>
            </a:r>
          </a:p>
        </p:txBody>
      </p:sp>
      <p:cxnSp>
        <p:nvCxnSpPr>
          <p:cNvPr id="14337" name="直接连接符 14336"/>
          <p:cNvCxnSpPr/>
          <p:nvPr/>
        </p:nvCxnSpPr>
        <p:spPr>
          <a:xfrm>
            <a:off x="8741675" y="2114550"/>
            <a:ext cx="3090934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直角三角形 83"/>
          <p:cNvSpPr/>
          <p:nvPr/>
        </p:nvSpPr>
        <p:spPr bwMode="auto">
          <a:xfrm rot="16200000">
            <a:off x="7655719" y="2851432"/>
            <a:ext cx="260350" cy="258762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184615" y="4470077"/>
            <a:ext cx="3729958" cy="610549"/>
            <a:chOff x="4185317" y="5027613"/>
            <a:chExt cx="3729958" cy="610549"/>
          </a:xfrm>
        </p:grpSpPr>
        <p:grpSp>
          <p:nvGrpSpPr>
            <p:cNvPr id="6" name="组合 5"/>
            <p:cNvGrpSpPr/>
            <p:nvPr/>
          </p:nvGrpSpPr>
          <p:grpSpPr>
            <a:xfrm>
              <a:off x="4185317" y="5027613"/>
              <a:ext cx="3729958" cy="610549"/>
              <a:chOff x="4185317" y="5027613"/>
              <a:chExt cx="3729958" cy="610549"/>
            </a:xfrm>
          </p:grpSpPr>
          <p:sp>
            <p:nvSpPr>
              <p:cNvPr id="19" name="文本框 13"/>
              <p:cNvSpPr txBox="1">
                <a:spLocks noChangeArrowheads="1"/>
              </p:cNvSpPr>
              <p:nvPr/>
            </p:nvSpPr>
            <p:spPr bwMode="auto">
              <a:xfrm>
                <a:off x="4913313" y="5027613"/>
                <a:ext cx="300196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3200" dirty="0" smtClean="0">
                    <a:solidFill>
                      <a:srgbClr val="C8CACA"/>
                    </a:solidFill>
                    <a:latin typeface="DIN" pitchFamily="50" charset="0"/>
                  </a:rPr>
                  <a:t>04 </a:t>
                </a:r>
                <a:r>
                  <a:rPr lang="zh-CN" altLang="en-US" sz="3200" dirty="0" smtClean="0">
                    <a:solidFill>
                      <a:srgbClr val="C8CACA"/>
                    </a:solidFill>
                    <a:latin typeface="+mj-ea"/>
                    <a:ea typeface="+mj-ea"/>
                  </a:rPr>
                  <a:t>运维方案</a:t>
                </a: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4185317" y="5028345"/>
                <a:ext cx="618565" cy="609817"/>
              </a:xfrm>
              <a:prstGeom prst="roundRect">
                <a:avLst/>
              </a:prstGeom>
              <a:solidFill>
                <a:srgbClr val="C8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2151" y="507568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0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2"/>
          <p:cNvSpPr txBox="1"/>
          <p:nvPr/>
        </p:nvSpPr>
        <p:spPr>
          <a:xfrm>
            <a:off x="1065308" y="884213"/>
            <a:ext cx="9685802" cy="1188607"/>
          </a:xfrm>
          <a:prstGeom prst="roundRect">
            <a:avLst>
              <a:gd name="adj" fmla="val 9089"/>
            </a:avLst>
          </a:prstGeom>
          <a:noFill/>
          <a:ln>
            <a:solidFill>
              <a:srgbClr val="C8CACA"/>
            </a:solidFill>
            <a:prstDash val="dash"/>
          </a:ln>
        </p:spPr>
        <p:txBody>
          <a:bodyPr wrap="square" lIns="68589" tIns="34295" rIns="68589" bIns="34295" rtlCol="0">
            <a:spAutoFit/>
          </a:bodyPr>
          <a:lstStyle/>
          <a:p>
            <a:pPr lvl="0" latinLnBrk="1" hangingPunct="1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校园是数字校园发展的高级阶段，是综合运用物联网、云计算、大数据、移动互联网、人工智能等新一代信息技术，结合社交网络、生活实验室等工具和方法，实现对校园内各类人员、信息、设施全面感知、泛在互联、聚合应用的</a:t>
            </a:r>
            <a:r>
              <a:rPr lang="zh-CN" altLang="en-US" sz="1600" b="1" noProof="1" smtClean="0">
                <a:solidFill>
                  <a:srgbClr val="E44C36"/>
                </a:solidFill>
                <a:latin typeface="微软雅黑" pitchFamily="34" charset="-122"/>
                <a:ea typeface="微软雅黑" pitchFamily="34" charset="-122"/>
              </a:rPr>
              <a:t>校园信息生态系统</a:t>
            </a:r>
            <a:r>
              <a:rPr lang="zh-CN" altLang="en-US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35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方案概述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对智慧校园的理解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065308" y="2286661"/>
            <a:ext cx="10038121" cy="4303486"/>
            <a:chOff x="1559002" y="2554514"/>
            <a:chExt cx="8873850" cy="3679994"/>
          </a:xfrm>
        </p:grpSpPr>
        <p:sp>
          <p:nvSpPr>
            <p:cNvPr id="3" name="圆角矩形 2"/>
            <p:cNvSpPr/>
            <p:nvPr/>
          </p:nvSpPr>
          <p:spPr>
            <a:xfrm>
              <a:off x="1559002" y="2554514"/>
              <a:ext cx="537029" cy="537029"/>
            </a:xfrm>
            <a:prstGeom prst="roundRect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+mj-ea"/>
                  <a:ea typeface="+mj-ea"/>
                </a:rPr>
                <a:t>1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559002" y="3340343"/>
              <a:ext cx="537029" cy="53702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2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1559002" y="4126172"/>
              <a:ext cx="537029" cy="537029"/>
            </a:xfrm>
            <a:prstGeom prst="roundRect">
              <a:avLst/>
            </a:prstGeom>
            <a:solidFill>
              <a:srgbClr val="624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3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559002" y="4912001"/>
              <a:ext cx="537029" cy="537029"/>
            </a:xfrm>
            <a:prstGeom prst="roundRect">
              <a:avLst/>
            </a:prstGeom>
            <a:solidFill>
              <a:srgbClr val="AED1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4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559002" y="5697479"/>
              <a:ext cx="537029" cy="537029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5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162383" y="2554514"/>
              <a:ext cx="8186303" cy="537029"/>
              <a:chOff x="2162383" y="2554514"/>
              <a:chExt cx="8186303" cy="537029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2162383" y="2554514"/>
                <a:ext cx="1966686" cy="537029"/>
              </a:xfrm>
              <a:prstGeom prst="roundRect">
                <a:avLst/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+mj-ea"/>
                    <a:ea typeface="+mj-ea"/>
                    <a:cs typeface="Hiragino Sans GB W6" charset="-122"/>
                  </a:rPr>
                  <a:t>基础设施层面</a:t>
                </a:r>
                <a:endParaRPr lang="en-US" altLang="zh-CN" b="1" dirty="0">
                  <a:solidFill>
                    <a:schemeClr val="bg1"/>
                  </a:solidFill>
                  <a:latin typeface="+mj-ea"/>
                  <a:ea typeface="+mj-ea"/>
                  <a:cs typeface="Hiragino Sans GB W6" charset="-122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4129069" y="3091543"/>
                <a:ext cx="621961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矩形 6"/>
            <p:cNvSpPr/>
            <p:nvPr/>
          </p:nvSpPr>
          <p:spPr>
            <a:xfrm>
              <a:off x="4129069" y="2685972"/>
              <a:ext cx="6096000" cy="2895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为各类业务应用提供智能、泛在、感知、高速的新一代网络及云计算中心</a:t>
              </a: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162383" y="3340343"/>
              <a:ext cx="8186303" cy="537029"/>
              <a:chOff x="2162383" y="2554514"/>
              <a:chExt cx="8186303" cy="537029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2162383" y="2554514"/>
                <a:ext cx="1966686" cy="53702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+mj-ea"/>
                    <a:ea typeface="+mj-ea"/>
                    <a:cs typeface="Hiragino Sans GB W6" charset="-122"/>
                  </a:rPr>
                  <a:t>基础架构层面</a:t>
                </a:r>
                <a:endParaRPr lang="en-US" altLang="zh-CN" b="1" dirty="0">
                  <a:solidFill>
                    <a:schemeClr val="bg1"/>
                  </a:solidFill>
                  <a:latin typeface="+mj-ea"/>
                  <a:ea typeface="+mj-ea"/>
                  <a:cs typeface="Hiragino Sans GB W6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4129069" y="3091543"/>
                <a:ext cx="6219617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4129069" y="3454968"/>
              <a:ext cx="6096000" cy="2895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基于数据和接口标准构建自适应、平台化的云业务应用架构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2162383" y="4126172"/>
              <a:ext cx="8186303" cy="537029"/>
              <a:chOff x="2162383" y="2554514"/>
              <a:chExt cx="8186303" cy="537029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162383" y="2554514"/>
                <a:ext cx="1966686" cy="537029"/>
              </a:xfrm>
              <a:prstGeom prst="roundRect">
                <a:avLst/>
              </a:prstGeom>
              <a:solidFill>
                <a:srgbClr val="624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+mj-ea"/>
                    <a:ea typeface="+mj-ea"/>
                    <a:cs typeface="Hiragino Sans GB W6" charset="-122"/>
                  </a:rPr>
                  <a:t>数据层面</a:t>
                </a:r>
                <a:endParaRPr lang="en-US" altLang="zh-CN" b="1" dirty="0">
                  <a:solidFill>
                    <a:schemeClr val="bg1"/>
                  </a:solidFill>
                  <a:latin typeface="+mj-ea"/>
                  <a:ea typeface="+mj-ea"/>
                  <a:cs typeface="Hiragino Sans GB W6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4129069" y="3091543"/>
                <a:ext cx="6219617" cy="0"/>
              </a:xfrm>
              <a:prstGeom prst="line">
                <a:avLst/>
              </a:prstGeom>
              <a:ln w="12700">
                <a:solidFill>
                  <a:srgbClr val="1570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4129069" y="4092701"/>
              <a:ext cx="6253284" cy="5000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构建以基础数据、业务数据、主题数据为核心的数据体系，实现数据与应用的充分融合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2162383" y="4912001"/>
              <a:ext cx="8186303" cy="537029"/>
              <a:chOff x="2162383" y="2554514"/>
              <a:chExt cx="8186303" cy="537029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2162383" y="2554514"/>
                <a:ext cx="1966686" cy="537029"/>
              </a:xfrm>
              <a:prstGeom prst="roundRect">
                <a:avLst/>
              </a:prstGeom>
              <a:solidFill>
                <a:srgbClr val="AED1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+mj-ea"/>
                    <a:ea typeface="+mj-ea"/>
                    <a:cs typeface="Hiragino Sans GB W6" charset="-122"/>
                  </a:rPr>
                  <a:t>服务应用层面</a:t>
                </a:r>
                <a:endParaRPr lang="en-US" altLang="zh-CN" b="1" dirty="0">
                  <a:solidFill>
                    <a:schemeClr val="bg1"/>
                  </a:solidFill>
                  <a:latin typeface="+mj-ea"/>
                  <a:ea typeface="+mj-ea"/>
                  <a:cs typeface="Hiragino Sans GB W6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4129069" y="3091543"/>
                <a:ext cx="6219617" cy="0"/>
              </a:xfrm>
              <a:prstGeom prst="line">
                <a:avLst/>
              </a:prstGeom>
              <a:ln w="12700">
                <a:solidFill>
                  <a:srgbClr val="AED1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>
              <a:off x="2162383" y="5697479"/>
              <a:ext cx="8186303" cy="537029"/>
              <a:chOff x="2162383" y="2554514"/>
              <a:chExt cx="8186303" cy="537029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2162383" y="2554514"/>
                <a:ext cx="1966686" cy="537029"/>
              </a:xfrm>
              <a:prstGeom prst="roundRect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+mj-ea"/>
                    <a:ea typeface="+mj-ea"/>
                    <a:cs typeface="Hiragino Sans GB W6" charset="-122"/>
                  </a:rPr>
                  <a:t>管理应用层面</a:t>
                </a:r>
                <a:endParaRPr lang="en-US" altLang="zh-CN" b="1" dirty="0">
                  <a:solidFill>
                    <a:schemeClr val="bg1"/>
                  </a:solidFill>
                  <a:latin typeface="+mj-ea"/>
                  <a:ea typeface="+mj-ea"/>
                  <a:cs typeface="Hiragino Sans GB W6" charset="-122"/>
                </a:endParaRPr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>
                <a:off x="4129069" y="3091543"/>
                <a:ext cx="6219617" cy="0"/>
              </a:xfrm>
              <a:prstGeom prst="line">
                <a:avLst/>
              </a:prstGeom>
              <a:ln w="12700">
                <a:solidFill>
                  <a:srgbClr val="4454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矩形 54"/>
            <p:cNvSpPr/>
            <p:nvPr/>
          </p:nvSpPr>
          <p:spPr>
            <a:xfrm>
              <a:off x="4129069" y="4925809"/>
              <a:ext cx="6253284" cy="5000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为各类用户提供基于各类智能终端的个性化服务空间，实现以人为本的高效便捷服务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4129069" y="5832170"/>
              <a:ext cx="6303783" cy="289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实现精准化、动态化的管理模式，提供基于数据挖掘分析的现代校园管理体系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25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http://img0.imgtn.bdimg.com/it/u=1539183962,375652690&amp;fm=21&amp;gp=0.jpg"/>
          <p:cNvSpPr>
            <a:spLocks noChangeAspect="1" noChangeArrowheads="1"/>
          </p:cNvSpPr>
          <p:nvPr/>
        </p:nvSpPr>
        <p:spPr bwMode="auto">
          <a:xfrm>
            <a:off x="155514" y="-143067"/>
            <a:ext cx="304681" cy="304682"/>
          </a:xfrm>
          <a:prstGeom prst="rect">
            <a:avLst/>
          </a:prstGeom>
          <a:noFill/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52" name="AutoShape 4" descr="http://img0.imgtn.bdimg.com/it/u=1539183962,375652690&amp;fm=21&amp;gp=0.jpg"/>
          <p:cNvSpPr>
            <a:spLocks noChangeAspect="1" noChangeArrowheads="1"/>
          </p:cNvSpPr>
          <p:nvPr/>
        </p:nvSpPr>
        <p:spPr bwMode="auto">
          <a:xfrm>
            <a:off x="155514" y="-143067"/>
            <a:ext cx="304681" cy="304682"/>
          </a:xfrm>
          <a:prstGeom prst="rect">
            <a:avLst/>
          </a:prstGeom>
          <a:noFill/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1026200" y="3879654"/>
            <a:ext cx="1508800" cy="1510691"/>
          </a:xfrm>
          <a:prstGeom prst="ellipse">
            <a:avLst/>
          </a:prstGeom>
          <a:solidFill>
            <a:schemeClr val="bg1"/>
          </a:solidFill>
          <a:ln w="10" cap="flat">
            <a:solidFill>
              <a:schemeClr val="accent2"/>
            </a:solidFill>
            <a:prstDash val="solid"/>
            <a:miter lim="800000"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1035070" y="2113247"/>
            <a:ext cx="1508800" cy="1510691"/>
          </a:xfrm>
          <a:prstGeom prst="ellipse">
            <a:avLst/>
          </a:prstGeom>
          <a:solidFill>
            <a:schemeClr val="bg2"/>
          </a:solidFill>
          <a:ln w="10" cap="flat">
            <a:solidFill>
              <a:schemeClr val="accent2"/>
            </a:solidFill>
            <a:prstDash val="solid"/>
            <a:miter lim="800000"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202" y="4141666"/>
            <a:ext cx="902458" cy="953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数字</a:t>
            </a:r>
            <a:endParaRPr lang="en-US" altLang="zh-CN" sz="2799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799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校园</a:t>
            </a:r>
            <a:endParaRPr lang="en-US" altLang="zh-CN" sz="2799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1778" y="2375259"/>
            <a:ext cx="902458" cy="953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智慧</a:t>
            </a:r>
            <a:endParaRPr lang="en-US" altLang="zh-CN" sz="2799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799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校园</a:t>
            </a:r>
          </a:p>
        </p:txBody>
      </p:sp>
      <p:sp>
        <p:nvSpPr>
          <p:cNvPr id="17" name="Freeform 21"/>
          <p:cNvSpPr/>
          <p:nvPr/>
        </p:nvSpPr>
        <p:spPr bwMode="auto">
          <a:xfrm>
            <a:off x="1036551" y="1051219"/>
            <a:ext cx="10488008" cy="709653"/>
          </a:xfrm>
          <a:custGeom>
            <a:avLst/>
            <a:gdLst>
              <a:gd name="T0" fmla="*/ 36 w 2150"/>
              <a:gd name="T1" fmla="*/ 0 h 412"/>
              <a:gd name="T2" fmla="*/ 2113 w 2150"/>
              <a:gd name="T3" fmla="*/ 0 h 412"/>
              <a:gd name="T4" fmla="*/ 2150 w 2150"/>
              <a:gd name="T5" fmla="*/ 36 h 412"/>
              <a:gd name="T6" fmla="*/ 2150 w 2150"/>
              <a:gd name="T7" fmla="*/ 375 h 412"/>
              <a:gd name="T8" fmla="*/ 2113 w 2150"/>
              <a:gd name="T9" fmla="*/ 412 h 412"/>
              <a:gd name="T10" fmla="*/ 36 w 2150"/>
              <a:gd name="T11" fmla="*/ 412 h 412"/>
              <a:gd name="T12" fmla="*/ 0 w 2150"/>
              <a:gd name="T13" fmla="*/ 375 h 412"/>
              <a:gd name="T14" fmla="*/ 0 w 2150"/>
              <a:gd name="T15" fmla="*/ 36 h 412"/>
              <a:gd name="T16" fmla="*/ 36 w 2150"/>
              <a:gd name="T1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50" h="412">
                <a:moveTo>
                  <a:pt x="36" y="0"/>
                </a:moveTo>
                <a:lnTo>
                  <a:pt x="2113" y="0"/>
                </a:lnTo>
                <a:cubicBezTo>
                  <a:pt x="2133" y="0"/>
                  <a:pt x="2150" y="16"/>
                  <a:pt x="2150" y="36"/>
                </a:cubicBezTo>
                <a:lnTo>
                  <a:pt x="2150" y="375"/>
                </a:lnTo>
                <a:cubicBezTo>
                  <a:pt x="2150" y="395"/>
                  <a:pt x="2133" y="412"/>
                  <a:pt x="2113" y="412"/>
                </a:cubicBezTo>
                <a:lnTo>
                  <a:pt x="36" y="412"/>
                </a:lnTo>
                <a:cubicBezTo>
                  <a:pt x="16" y="412"/>
                  <a:pt x="0" y="395"/>
                  <a:pt x="0" y="375"/>
                </a:cubicBezTo>
                <a:lnTo>
                  <a:pt x="0" y="36"/>
                </a:lnTo>
                <a:cubicBezTo>
                  <a:pt x="0" y="16"/>
                  <a:pt x="16" y="0"/>
                  <a:pt x="36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noFill/>
            <a:prstDash val="solid"/>
            <a:miter lim="800000"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7066" y="1065494"/>
            <a:ext cx="129906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99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信息设施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2603" y="1073698"/>
            <a:ext cx="129906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99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信息处理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31828" y="1073698"/>
            <a:ext cx="129906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99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信息服务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862452" y="2519348"/>
            <a:ext cx="2338427" cy="2464947"/>
            <a:chOff x="2863570" y="2518993"/>
            <a:chExt cx="2339340" cy="2465910"/>
          </a:xfrm>
        </p:grpSpPr>
        <p:sp>
          <p:nvSpPr>
            <p:cNvPr id="22" name="Freeform 5"/>
            <p:cNvSpPr/>
            <p:nvPr/>
          </p:nvSpPr>
          <p:spPr bwMode="auto">
            <a:xfrm>
              <a:off x="2863570" y="2518993"/>
              <a:ext cx="2339340" cy="82931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77285" y="2589478"/>
              <a:ext cx="1343025" cy="72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智能泛在</a:t>
              </a:r>
              <a:endParaRPr lang="en-US" altLang="zh-CN" sz="1999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感知融合</a:t>
              </a:r>
            </a:p>
          </p:txBody>
        </p:sp>
        <p:sp>
          <p:nvSpPr>
            <p:cNvPr id="24" name="Freeform 5"/>
            <p:cNvSpPr/>
            <p:nvPr/>
          </p:nvSpPr>
          <p:spPr bwMode="auto">
            <a:xfrm>
              <a:off x="2863570" y="4199085"/>
              <a:ext cx="2339102" cy="785818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rgbClr val="676769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13175" y="4244923"/>
              <a:ext cx="1134745" cy="72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可用</a:t>
              </a:r>
            </a:p>
            <a:p>
              <a:pPr algn="ctr"/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安全</a:t>
              </a:r>
            </a:p>
          </p:txBody>
        </p:sp>
      </p:grpSp>
      <p:sp>
        <p:nvSpPr>
          <p:cNvPr id="26" name="Freeform 18"/>
          <p:cNvSpPr>
            <a:spLocks noEditPoints="1"/>
          </p:cNvSpPr>
          <p:nvPr/>
        </p:nvSpPr>
        <p:spPr bwMode="auto">
          <a:xfrm flipV="1">
            <a:off x="3710467" y="1947962"/>
            <a:ext cx="493520" cy="339900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846419" y="2518079"/>
            <a:ext cx="2338189" cy="2466217"/>
            <a:chOff x="5848703" y="2517723"/>
            <a:chExt cx="2339102" cy="2467180"/>
          </a:xfrm>
        </p:grpSpPr>
        <p:sp>
          <p:nvSpPr>
            <p:cNvPr id="27" name="Freeform 5"/>
            <p:cNvSpPr/>
            <p:nvPr/>
          </p:nvSpPr>
          <p:spPr bwMode="auto">
            <a:xfrm>
              <a:off x="5848703" y="2517723"/>
              <a:ext cx="2339102" cy="785818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14597" y="2550748"/>
              <a:ext cx="1467641" cy="707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集中在线</a:t>
              </a:r>
              <a:endParaRPr lang="en-US" altLang="zh-CN" sz="1999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面向多用户</a:t>
              </a:r>
            </a:p>
          </p:txBody>
        </p:sp>
        <p:sp>
          <p:nvSpPr>
            <p:cNvPr id="29" name="Freeform 5"/>
            <p:cNvSpPr/>
            <p:nvPr/>
          </p:nvSpPr>
          <p:spPr bwMode="auto">
            <a:xfrm>
              <a:off x="5848703" y="4199085"/>
              <a:ext cx="2339102" cy="785818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rgbClr val="676769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13646" y="4254597"/>
              <a:ext cx="1467641" cy="707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分散离线</a:t>
              </a:r>
              <a:endParaRPr lang="en-US" altLang="zh-CN" sz="1999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面向单用户</a:t>
              </a:r>
            </a:p>
          </p:txBody>
        </p:sp>
      </p:grpSp>
      <p:sp>
        <p:nvSpPr>
          <p:cNvPr id="31" name="Freeform 18"/>
          <p:cNvSpPr>
            <a:spLocks noEditPoints="1"/>
          </p:cNvSpPr>
          <p:nvPr/>
        </p:nvSpPr>
        <p:spPr bwMode="auto">
          <a:xfrm flipV="1">
            <a:off x="6694435" y="1947962"/>
            <a:ext cx="493520" cy="339900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845644" y="2500928"/>
            <a:ext cx="2338189" cy="2466217"/>
            <a:chOff x="8849099" y="2500566"/>
            <a:chExt cx="2339102" cy="2467180"/>
          </a:xfrm>
        </p:grpSpPr>
        <p:sp>
          <p:nvSpPr>
            <p:cNvPr id="32" name="Freeform 5"/>
            <p:cNvSpPr/>
            <p:nvPr/>
          </p:nvSpPr>
          <p:spPr bwMode="auto">
            <a:xfrm>
              <a:off x="8849099" y="2500566"/>
              <a:ext cx="2339102" cy="785818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47564" y="2533591"/>
              <a:ext cx="1211061" cy="707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便捷个性</a:t>
              </a:r>
              <a:endParaRPr lang="en-US" altLang="zh-CN" sz="1999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辅助决策</a:t>
              </a:r>
            </a:p>
          </p:txBody>
        </p:sp>
        <p:sp>
          <p:nvSpPr>
            <p:cNvPr id="35" name="Freeform 5"/>
            <p:cNvSpPr/>
            <p:nvPr/>
          </p:nvSpPr>
          <p:spPr bwMode="auto">
            <a:xfrm>
              <a:off x="8849099" y="4181928"/>
              <a:ext cx="2339102" cy="785818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rgbClr val="676769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57552" y="4237440"/>
              <a:ext cx="1211061" cy="707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有用共性</a:t>
              </a:r>
              <a:endParaRPr lang="en-US" altLang="zh-CN" sz="1999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1999" dirty="0">
                  <a:solidFill>
                    <a:schemeClr val="bg1"/>
                  </a:solidFill>
                  <a:latin typeface="+mj-ea"/>
                  <a:ea typeface="+mj-ea"/>
                </a:rPr>
                <a:t>提高效率</a:t>
              </a:r>
            </a:p>
          </p:txBody>
        </p:sp>
      </p:grpSp>
      <p:sp>
        <p:nvSpPr>
          <p:cNvPr id="37" name="Freeform 18"/>
          <p:cNvSpPr>
            <a:spLocks noEditPoints="1"/>
          </p:cNvSpPr>
          <p:nvPr/>
        </p:nvSpPr>
        <p:spPr bwMode="auto">
          <a:xfrm flipV="1">
            <a:off x="9693659" y="1930812"/>
            <a:ext cx="493520" cy="339900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Freeform 17"/>
          <p:cNvSpPr/>
          <p:nvPr/>
        </p:nvSpPr>
        <p:spPr bwMode="auto">
          <a:xfrm>
            <a:off x="2651360" y="870949"/>
            <a:ext cx="2730703" cy="4557520"/>
          </a:xfrm>
          <a:custGeom>
            <a:avLst/>
            <a:gdLst>
              <a:gd name="T0" fmla="*/ 171 w 6523"/>
              <a:gd name="T1" fmla="*/ 0 h 3787"/>
              <a:gd name="T2" fmla="*/ 6352 w 6523"/>
              <a:gd name="T3" fmla="*/ 0 h 3787"/>
              <a:gd name="T4" fmla="*/ 6523 w 6523"/>
              <a:gd name="T5" fmla="*/ 171 h 3787"/>
              <a:gd name="T6" fmla="*/ 6523 w 6523"/>
              <a:gd name="T7" fmla="*/ 3616 h 3787"/>
              <a:gd name="T8" fmla="*/ 6352 w 6523"/>
              <a:gd name="T9" fmla="*/ 3787 h 3787"/>
              <a:gd name="T10" fmla="*/ 171 w 6523"/>
              <a:gd name="T11" fmla="*/ 3787 h 3787"/>
              <a:gd name="T12" fmla="*/ 0 w 6523"/>
              <a:gd name="T13" fmla="*/ 3616 h 3787"/>
              <a:gd name="T14" fmla="*/ 0 w 6523"/>
              <a:gd name="T15" fmla="*/ 171 h 3787"/>
              <a:gd name="T16" fmla="*/ 171 w 6523"/>
              <a:gd name="T17" fmla="*/ 0 h 3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3" h="3787">
                <a:moveTo>
                  <a:pt x="171" y="0"/>
                </a:moveTo>
                <a:lnTo>
                  <a:pt x="6352" y="0"/>
                </a:lnTo>
                <a:cubicBezTo>
                  <a:pt x="6446" y="0"/>
                  <a:pt x="6523" y="77"/>
                  <a:pt x="6523" y="171"/>
                </a:cubicBezTo>
                <a:lnTo>
                  <a:pt x="6523" y="3616"/>
                </a:lnTo>
                <a:cubicBezTo>
                  <a:pt x="6523" y="3710"/>
                  <a:pt x="6446" y="3787"/>
                  <a:pt x="6352" y="3787"/>
                </a:cubicBezTo>
                <a:lnTo>
                  <a:pt x="171" y="3787"/>
                </a:lnTo>
                <a:cubicBezTo>
                  <a:pt x="77" y="3787"/>
                  <a:pt x="0" y="3710"/>
                  <a:pt x="0" y="3616"/>
                </a:cubicBezTo>
                <a:lnTo>
                  <a:pt x="0" y="171"/>
                </a:lnTo>
                <a:cubicBezTo>
                  <a:pt x="0" y="77"/>
                  <a:pt x="77" y="0"/>
                  <a:pt x="171" y="0"/>
                </a:cubicBezTo>
                <a:close/>
              </a:path>
            </a:pathLst>
          </a:custGeom>
          <a:noFill/>
          <a:ln w="10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Freeform 17"/>
          <p:cNvSpPr/>
          <p:nvPr/>
        </p:nvSpPr>
        <p:spPr bwMode="auto">
          <a:xfrm>
            <a:off x="5643581" y="858254"/>
            <a:ext cx="2730703" cy="4562598"/>
          </a:xfrm>
          <a:custGeom>
            <a:avLst/>
            <a:gdLst>
              <a:gd name="T0" fmla="*/ 171 w 6523"/>
              <a:gd name="T1" fmla="*/ 0 h 3787"/>
              <a:gd name="T2" fmla="*/ 6352 w 6523"/>
              <a:gd name="T3" fmla="*/ 0 h 3787"/>
              <a:gd name="T4" fmla="*/ 6523 w 6523"/>
              <a:gd name="T5" fmla="*/ 171 h 3787"/>
              <a:gd name="T6" fmla="*/ 6523 w 6523"/>
              <a:gd name="T7" fmla="*/ 3616 h 3787"/>
              <a:gd name="T8" fmla="*/ 6352 w 6523"/>
              <a:gd name="T9" fmla="*/ 3787 h 3787"/>
              <a:gd name="T10" fmla="*/ 171 w 6523"/>
              <a:gd name="T11" fmla="*/ 3787 h 3787"/>
              <a:gd name="T12" fmla="*/ 0 w 6523"/>
              <a:gd name="T13" fmla="*/ 3616 h 3787"/>
              <a:gd name="T14" fmla="*/ 0 w 6523"/>
              <a:gd name="T15" fmla="*/ 171 h 3787"/>
              <a:gd name="T16" fmla="*/ 171 w 6523"/>
              <a:gd name="T17" fmla="*/ 0 h 3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3" h="3787">
                <a:moveTo>
                  <a:pt x="171" y="0"/>
                </a:moveTo>
                <a:lnTo>
                  <a:pt x="6352" y="0"/>
                </a:lnTo>
                <a:cubicBezTo>
                  <a:pt x="6446" y="0"/>
                  <a:pt x="6523" y="77"/>
                  <a:pt x="6523" y="171"/>
                </a:cubicBezTo>
                <a:lnTo>
                  <a:pt x="6523" y="3616"/>
                </a:lnTo>
                <a:cubicBezTo>
                  <a:pt x="6523" y="3710"/>
                  <a:pt x="6446" y="3787"/>
                  <a:pt x="6352" y="3787"/>
                </a:cubicBezTo>
                <a:lnTo>
                  <a:pt x="171" y="3787"/>
                </a:lnTo>
                <a:cubicBezTo>
                  <a:pt x="77" y="3787"/>
                  <a:pt x="0" y="3710"/>
                  <a:pt x="0" y="3616"/>
                </a:cubicBezTo>
                <a:lnTo>
                  <a:pt x="0" y="171"/>
                </a:lnTo>
                <a:cubicBezTo>
                  <a:pt x="0" y="77"/>
                  <a:pt x="77" y="0"/>
                  <a:pt x="171" y="0"/>
                </a:cubicBezTo>
                <a:close/>
              </a:path>
            </a:pathLst>
          </a:custGeom>
          <a:noFill/>
          <a:ln w="10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Freeform 17"/>
          <p:cNvSpPr/>
          <p:nvPr/>
        </p:nvSpPr>
        <p:spPr bwMode="auto">
          <a:xfrm>
            <a:off x="8614855" y="883010"/>
            <a:ext cx="2730703" cy="4537842"/>
          </a:xfrm>
          <a:custGeom>
            <a:avLst/>
            <a:gdLst>
              <a:gd name="T0" fmla="*/ 171 w 6523"/>
              <a:gd name="T1" fmla="*/ 0 h 3787"/>
              <a:gd name="T2" fmla="*/ 6352 w 6523"/>
              <a:gd name="T3" fmla="*/ 0 h 3787"/>
              <a:gd name="T4" fmla="*/ 6523 w 6523"/>
              <a:gd name="T5" fmla="*/ 171 h 3787"/>
              <a:gd name="T6" fmla="*/ 6523 w 6523"/>
              <a:gd name="T7" fmla="*/ 3616 h 3787"/>
              <a:gd name="T8" fmla="*/ 6352 w 6523"/>
              <a:gd name="T9" fmla="*/ 3787 h 3787"/>
              <a:gd name="T10" fmla="*/ 171 w 6523"/>
              <a:gd name="T11" fmla="*/ 3787 h 3787"/>
              <a:gd name="T12" fmla="*/ 0 w 6523"/>
              <a:gd name="T13" fmla="*/ 3616 h 3787"/>
              <a:gd name="T14" fmla="*/ 0 w 6523"/>
              <a:gd name="T15" fmla="*/ 171 h 3787"/>
              <a:gd name="T16" fmla="*/ 171 w 6523"/>
              <a:gd name="T17" fmla="*/ 0 h 3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3" h="3787">
                <a:moveTo>
                  <a:pt x="171" y="0"/>
                </a:moveTo>
                <a:lnTo>
                  <a:pt x="6352" y="0"/>
                </a:lnTo>
                <a:cubicBezTo>
                  <a:pt x="6446" y="0"/>
                  <a:pt x="6523" y="77"/>
                  <a:pt x="6523" y="171"/>
                </a:cubicBezTo>
                <a:lnTo>
                  <a:pt x="6523" y="3616"/>
                </a:lnTo>
                <a:cubicBezTo>
                  <a:pt x="6523" y="3710"/>
                  <a:pt x="6446" y="3787"/>
                  <a:pt x="6352" y="3787"/>
                </a:cubicBezTo>
                <a:lnTo>
                  <a:pt x="171" y="3787"/>
                </a:lnTo>
                <a:cubicBezTo>
                  <a:pt x="77" y="3787"/>
                  <a:pt x="0" y="3710"/>
                  <a:pt x="0" y="3616"/>
                </a:cubicBezTo>
                <a:lnTo>
                  <a:pt x="0" y="171"/>
                </a:lnTo>
                <a:cubicBezTo>
                  <a:pt x="0" y="77"/>
                  <a:pt x="77" y="0"/>
                  <a:pt x="171" y="0"/>
                </a:cubicBezTo>
                <a:close/>
              </a:path>
            </a:pathLst>
          </a:custGeom>
          <a:noFill/>
          <a:ln w="10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方案概述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对智慧校园的理解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701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801">
        <p14:ferris dir="l"/>
      </p:transition>
    </mc:Choice>
    <mc:Fallback>
      <p:transition spd="slow" advTm="7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500"/>
                            </p:stCondLst>
                            <p:childTnLst>
                              <p:par>
                                <p:cTn id="8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9" grpId="0"/>
      <p:bldP spid="10" grpId="0"/>
      <p:bldP spid="17" grpId="0" bldLvl="0" animBg="1"/>
      <p:bldP spid="18" grpId="0"/>
      <p:bldP spid="19" grpId="0"/>
      <p:bldP spid="20" grpId="0"/>
      <p:bldP spid="26" grpId="0" animBg="1"/>
      <p:bldP spid="31" grpId="0" animBg="1"/>
      <p:bldP spid="37" grpId="0" animBg="1"/>
      <p:bldP spid="38" grpId="0" bldLvl="0" animBg="1"/>
      <p:bldP spid="39" grpId="0" bldLvl="0" animBg="1"/>
      <p:bldP spid="4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/>
          <p:nvPr/>
        </p:nvSpPr>
        <p:spPr bwMode="auto">
          <a:xfrm>
            <a:off x="8856854" y="2638429"/>
            <a:ext cx="661730" cy="2605387"/>
          </a:xfrm>
          <a:custGeom>
            <a:avLst/>
            <a:gdLst>
              <a:gd name="T0" fmla="*/ 819 w 819"/>
              <a:gd name="T1" fmla="*/ 1728 h 3366"/>
              <a:gd name="T2" fmla="*/ 559 w 819"/>
              <a:gd name="T3" fmla="*/ 1854 h 3366"/>
              <a:gd name="T4" fmla="*/ 492 w 819"/>
              <a:gd name="T5" fmla="*/ 2144 h 3366"/>
              <a:gd name="T6" fmla="*/ 492 w 819"/>
              <a:gd name="T7" fmla="*/ 2785 h 3366"/>
              <a:gd name="T8" fmla="*/ 372 w 819"/>
              <a:gd name="T9" fmla="*/ 3239 h 3366"/>
              <a:gd name="T10" fmla="*/ 0 w 819"/>
              <a:gd name="T11" fmla="*/ 3366 h 3366"/>
              <a:gd name="T12" fmla="*/ 0 w 819"/>
              <a:gd name="T13" fmla="*/ 3262 h 3366"/>
              <a:gd name="T14" fmla="*/ 283 w 819"/>
              <a:gd name="T15" fmla="*/ 3150 h 3366"/>
              <a:gd name="T16" fmla="*/ 357 w 819"/>
              <a:gd name="T17" fmla="*/ 2845 h 3366"/>
              <a:gd name="T18" fmla="*/ 357 w 819"/>
              <a:gd name="T19" fmla="*/ 2115 h 3366"/>
              <a:gd name="T20" fmla="*/ 454 w 819"/>
              <a:gd name="T21" fmla="*/ 1802 h 3366"/>
              <a:gd name="T22" fmla="*/ 685 w 819"/>
              <a:gd name="T23" fmla="*/ 1698 h 3366"/>
              <a:gd name="T24" fmla="*/ 685 w 819"/>
              <a:gd name="T25" fmla="*/ 1668 h 3366"/>
              <a:gd name="T26" fmla="*/ 462 w 819"/>
              <a:gd name="T27" fmla="*/ 1578 h 3366"/>
              <a:gd name="T28" fmla="*/ 357 w 819"/>
              <a:gd name="T29" fmla="*/ 1251 h 3366"/>
              <a:gd name="T30" fmla="*/ 357 w 819"/>
              <a:gd name="T31" fmla="*/ 521 h 3366"/>
              <a:gd name="T32" fmla="*/ 283 w 819"/>
              <a:gd name="T33" fmla="*/ 208 h 3366"/>
              <a:gd name="T34" fmla="*/ 0 w 819"/>
              <a:gd name="T35" fmla="*/ 104 h 3366"/>
              <a:gd name="T36" fmla="*/ 0 w 819"/>
              <a:gd name="T37" fmla="*/ 0 h 3366"/>
              <a:gd name="T38" fmla="*/ 372 w 819"/>
              <a:gd name="T39" fmla="*/ 126 h 3366"/>
              <a:gd name="T40" fmla="*/ 492 w 819"/>
              <a:gd name="T41" fmla="*/ 581 h 3366"/>
              <a:gd name="T42" fmla="*/ 492 w 819"/>
              <a:gd name="T43" fmla="*/ 1221 h 3366"/>
              <a:gd name="T44" fmla="*/ 566 w 819"/>
              <a:gd name="T45" fmla="*/ 1519 h 3366"/>
              <a:gd name="T46" fmla="*/ 819 w 819"/>
              <a:gd name="T47" fmla="*/ 1638 h 3366"/>
              <a:gd name="T48" fmla="*/ 819 w 819"/>
              <a:gd name="T49" fmla="*/ 1728 h 3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19" h="3366">
                <a:moveTo>
                  <a:pt x="819" y="1728"/>
                </a:moveTo>
                <a:cubicBezTo>
                  <a:pt x="690" y="1738"/>
                  <a:pt x="603" y="1780"/>
                  <a:pt x="559" y="1854"/>
                </a:cubicBezTo>
                <a:cubicBezTo>
                  <a:pt x="514" y="1928"/>
                  <a:pt x="492" y="2026"/>
                  <a:pt x="492" y="2144"/>
                </a:cubicBezTo>
                <a:lnTo>
                  <a:pt x="492" y="2785"/>
                </a:lnTo>
                <a:cubicBezTo>
                  <a:pt x="492" y="3004"/>
                  <a:pt x="452" y="3155"/>
                  <a:pt x="372" y="3239"/>
                </a:cubicBezTo>
                <a:cubicBezTo>
                  <a:pt x="293" y="3324"/>
                  <a:pt x="169" y="3366"/>
                  <a:pt x="0" y="3366"/>
                </a:cubicBezTo>
                <a:lnTo>
                  <a:pt x="0" y="3262"/>
                </a:lnTo>
                <a:cubicBezTo>
                  <a:pt x="139" y="3262"/>
                  <a:pt x="234" y="3224"/>
                  <a:pt x="283" y="3150"/>
                </a:cubicBezTo>
                <a:cubicBezTo>
                  <a:pt x="333" y="3075"/>
                  <a:pt x="357" y="2974"/>
                  <a:pt x="357" y="2845"/>
                </a:cubicBezTo>
                <a:lnTo>
                  <a:pt x="357" y="2115"/>
                </a:lnTo>
                <a:cubicBezTo>
                  <a:pt x="357" y="1976"/>
                  <a:pt x="390" y="1871"/>
                  <a:pt x="454" y="1802"/>
                </a:cubicBezTo>
                <a:cubicBezTo>
                  <a:pt x="519" y="1733"/>
                  <a:pt x="596" y="1698"/>
                  <a:pt x="685" y="1698"/>
                </a:cubicBezTo>
                <a:lnTo>
                  <a:pt x="685" y="1668"/>
                </a:lnTo>
                <a:cubicBezTo>
                  <a:pt x="606" y="1668"/>
                  <a:pt x="531" y="1638"/>
                  <a:pt x="462" y="1578"/>
                </a:cubicBezTo>
                <a:cubicBezTo>
                  <a:pt x="392" y="1519"/>
                  <a:pt x="357" y="1410"/>
                  <a:pt x="357" y="1251"/>
                </a:cubicBezTo>
                <a:lnTo>
                  <a:pt x="357" y="521"/>
                </a:lnTo>
                <a:cubicBezTo>
                  <a:pt x="357" y="382"/>
                  <a:pt x="333" y="277"/>
                  <a:pt x="283" y="208"/>
                </a:cubicBezTo>
                <a:cubicBezTo>
                  <a:pt x="234" y="139"/>
                  <a:pt x="139" y="104"/>
                  <a:pt x="0" y="104"/>
                </a:cubicBezTo>
                <a:lnTo>
                  <a:pt x="0" y="0"/>
                </a:lnTo>
                <a:cubicBezTo>
                  <a:pt x="169" y="0"/>
                  <a:pt x="293" y="42"/>
                  <a:pt x="372" y="126"/>
                </a:cubicBezTo>
                <a:cubicBezTo>
                  <a:pt x="452" y="211"/>
                  <a:pt x="492" y="362"/>
                  <a:pt x="492" y="581"/>
                </a:cubicBezTo>
                <a:lnTo>
                  <a:pt x="492" y="1221"/>
                </a:lnTo>
                <a:cubicBezTo>
                  <a:pt x="492" y="1360"/>
                  <a:pt x="516" y="1459"/>
                  <a:pt x="566" y="1519"/>
                </a:cubicBezTo>
                <a:cubicBezTo>
                  <a:pt x="615" y="1578"/>
                  <a:pt x="700" y="1618"/>
                  <a:pt x="819" y="1638"/>
                </a:cubicBezTo>
                <a:lnTo>
                  <a:pt x="819" y="17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5" name="Freeform 14"/>
          <p:cNvSpPr/>
          <p:nvPr/>
        </p:nvSpPr>
        <p:spPr bwMode="auto">
          <a:xfrm>
            <a:off x="2549021" y="2638429"/>
            <a:ext cx="663316" cy="2605387"/>
          </a:xfrm>
          <a:custGeom>
            <a:avLst/>
            <a:gdLst>
              <a:gd name="T0" fmla="*/ 0 w 820"/>
              <a:gd name="T1" fmla="*/ 1728 h 3366"/>
              <a:gd name="T2" fmla="*/ 261 w 820"/>
              <a:gd name="T3" fmla="*/ 1854 h 3366"/>
              <a:gd name="T4" fmla="*/ 328 w 820"/>
              <a:gd name="T5" fmla="*/ 2144 h 3366"/>
              <a:gd name="T6" fmla="*/ 328 w 820"/>
              <a:gd name="T7" fmla="*/ 2785 h 3366"/>
              <a:gd name="T8" fmla="*/ 448 w 820"/>
              <a:gd name="T9" fmla="*/ 3239 h 3366"/>
              <a:gd name="T10" fmla="*/ 820 w 820"/>
              <a:gd name="T11" fmla="*/ 3366 h 3366"/>
              <a:gd name="T12" fmla="*/ 820 w 820"/>
              <a:gd name="T13" fmla="*/ 3262 h 3366"/>
              <a:gd name="T14" fmla="*/ 537 w 820"/>
              <a:gd name="T15" fmla="*/ 3150 h 3366"/>
              <a:gd name="T16" fmla="*/ 462 w 820"/>
              <a:gd name="T17" fmla="*/ 2845 h 3366"/>
              <a:gd name="T18" fmla="*/ 462 w 820"/>
              <a:gd name="T19" fmla="*/ 2115 h 3366"/>
              <a:gd name="T20" fmla="*/ 366 w 820"/>
              <a:gd name="T21" fmla="*/ 1802 h 3366"/>
              <a:gd name="T22" fmla="*/ 134 w 820"/>
              <a:gd name="T23" fmla="*/ 1698 h 3366"/>
              <a:gd name="T24" fmla="*/ 134 w 820"/>
              <a:gd name="T25" fmla="*/ 1668 h 3366"/>
              <a:gd name="T26" fmla="*/ 358 w 820"/>
              <a:gd name="T27" fmla="*/ 1578 h 3366"/>
              <a:gd name="T28" fmla="*/ 462 w 820"/>
              <a:gd name="T29" fmla="*/ 1251 h 3366"/>
              <a:gd name="T30" fmla="*/ 462 w 820"/>
              <a:gd name="T31" fmla="*/ 521 h 3366"/>
              <a:gd name="T32" fmla="*/ 537 w 820"/>
              <a:gd name="T33" fmla="*/ 208 h 3366"/>
              <a:gd name="T34" fmla="*/ 820 w 820"/>
              <a:gd name="T35" fmla="*/ 104 h 3366"/>
              <a:gd name="T36" fmla="*/ 820 w 820"/>
              <a:gd name="T37" fmla="*/ 0 h 3366"/>
              <a:gd name="T38" fmla="*/ 448 w 820"/>
              <a:gd name="T39" fmla="*/ 126 h 3366"/>
              <a:gd name="T40" fmla="*/ 328 w 820"/>
              <a:gd name="T41" fmla="*/ 581 h 3366"/>
              <a:gd name="T42" fmla="*/ 328 w 820"/>
              <a:gd name="T43" fmla="*/ 1221 h 3366"/>
              <a:gd name="T44" fmla="*/ 254 w 820"/>
              <a:gd name="T45" fmla="*/ 1519 h 3366"/>
              <a:gd name="T46" fmla="*/ 0 w 820"/>
              <a:gd name="T47" fmla="*/ 1638 h 3366"/>
              <a:gd name="T48" fmla="*/ 0 w 820"/>
              <a:gd name="T49" fmla="*/ 1728 h 3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0" h="3366">
                <a:moveTo>
                  <a:pt x="0" y="1728"/>
                </a:moveTo>
                <a:cubicBezTo>
                  <a:pt x="129" y="1738"/>
                  <a:pt x="216" y="1780"/>
                  <a:pt x="261" y="1854"/>
                </a:cubicBezTo>
                <a:cubicBezTo>
                  <a:pt x="306" y="1928"/>
                  <a:pt x="328" y="2026"/>
                  <a:pt x="328" y="2144"/>
                </a:cubicBezTo>
                <a:lnTo>
                  <a:pt x="328" y="2785"/>
                </a:lnTo>
                <a:cubicBezTo>
                  <a:pt x="328" y="3004"/>
                  <a:pt x="368" y="3155"/>
                  <a:pt x="448" y="3239"/>
                </a:cubicBezTo>
                <a:cubicBezTo>
                  <a:pt x="527" y="3324"/>
                  <a:pt x="651" y="3366"/>
                  <a:pt x="820" y="3366"/>
                </a:cubicBezTo>
                <a:lnTo>
                  <a:pt x="820" y="3262"/>
                </a:lnTo>
                <a:cubicBezTo>
                  <a:pt x="681" y="3262"/>
                  <a:pt x="586" y="3224"/>
                  <a:pt x="537" y="3150"/>
                </a:cubicBezTo>
                <a:cubicBezTo>
                  <a:pt x="487" y="3075"/>
                  <a:pt x="462" y="2974"/>
                  <a:pt x="462" y="2845"/>
                </a:cubicBezTo>
                <a:lnTo>
                  <a:pt x="462" y="2115"/>
                </a:lnTo>
                <a:cubicBezTo>
                  <a:pt x="462" y="1976"/>
                  <a:pt x="430" y="1871"/>
                  <a:pt x="366" y="1802"/>
                </a:cubicBezTo>
                <a:cubicBezTo>
                  <a:pt x="301" y="1733"/>
                  <a:pt x="224" y="1698"/>
                  <a:pt x="134" y="1698"/>
                </a:cubicBezTo>
                <a:lnTo>
                  <a:pt x="134" y="1668"/>
                </a:lnTo>
                <a:cubicBezTo>
                  <a:pt x="214" y="1668"/>
                  <a:pt x="289" y="1638"/>
                  <a:pt x="358" y="1578"/>
                </a:cubicBezTo>
                <a:cubicBezTo>
                  <a:pt x="427" y="1519"/>
                  <a:pt x="462" y="1410"/>
                  <a:pt x="462" y="1251"/>
                </a:cubicBezTo>
                <a:lnTo>
                  <a:pt x="462" y="521"/>
                </a:lnTo>
                <a:cubicBezTo>
                  <a:pt x="462" y="382"/>
                  <a:pt x="487" y="277"/>
                  <a:pt x="537" y="208"/>
                </a:cubicBezTo>
                <a:cubicBezTo>
                  <a:pt x="586" y="139"/>
                  <a:pt x="681" y="104"/>
                  <a:pt x="820" y="104"/>
                </a:cubicBezTo>
                <a:lnTo>
                  <a:pt x="820" y="0"/>
                </a:lnTo>
                <a:cubicBezTo>
                  <a:pt x="651" y="0"/>
                  <a:pt x="527" y="42"/>
                  <a:pt x="448" y="126"/>
                </a:cubicBezTo>
                <a:cubicBezTo>
                  <a:pt x="368" y="211"/>
                  <a:pt x="328" y="362"/>
                  <a:pt x="328" y="581"/>
                </a:cubicBezTo>
                <a:lnTo>
                  <a:pt x="328" y="1221"/>
                </a:lnTo>
                <a:cubicBezTo>
                  <a:pt x="328" y="1360"/>
                  <a:pt x="303" y="1459"/>
                  <a:pt x="254" y="1519"/>
                </a:cubicBezTo>
                <a:cubicBezTo>
                  <a:pt x="204" y="1578"/>
                  <a:pt x="120" y="1618"/>
                  <a:pt x="0" y="1638"/>
                </a:cubicBezTo>
                <a:lnTo>
                  <a:pt x="0" y="17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6" name="Oval 15"/>
          <p:cNvSpPr>
            <a:spLocks noChangeArrowheads="1"/>
          </p:cNvSpPr>
          <p:nvPr/>
        </p:nvSpPr>
        <p:spPr bwMode="auto">
          <a:xfrm>
            <a:off x="9860853" y="2652540"/>
            <a:ext cx="1145333" cy="1146768"/>
          </a:xfrm>
          <a:prstGeom prst="ellipse">
            <a:avLst/>
          </a:prstGeom>
          <a:solidFill>
            <a:schemeClr val="bg1"/>
          </a:solidFill>
          <a:ln w="10" cap="flat">
            <a:solidFill>
              <a:schemeClr val="accent2"/>
            </a:solidFill>
            <a:prstDash val="solid"/>
            <a:miter lim="800000"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7" name="Oval 16"/>
          <p:cNvSpPr>
            <a:spLocks noChangeArrowheads="1"/>
          </p:cNvSpPr>
          <p:nvPr/>
        </p:nvSpPr>
        <p:spPr bwMode="auto">
          <a:xfrm>
            <a:off x="1042880" y="2790254"/>
            <a:ext cx="1145333" cy="1146768"/>
          </a:xfrm>
          <a:prstGeom prst="ellipse">
            <a:avLst/>
          </a:prstGeom>
          <a:solidFill>
            <a:schemeClr val="bg2"/>
          </a:solidFill>
          <a:ln w="10" cap="flat">
            <a:solidFill>
              <a:schemeClr val="accent2"/>
            </a:solidFill>
            <a:prstDash val="solid"/>
            <a:miter lim="800000"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8" name="Freeform 17"/>
          <p:cNvSpPr/>
          <p:nvPr/>
        </p:nvSpPr>
        <p:spPr bwMode="auto">
          <a:xfrm>
            <a:off x="3263683" y="2512237"/>
            <a:ext cx="5349373" cy="2889414"/>
          </a:xfrm>
          <a:custGeom>
            <a:avLst/>
            <a:gdLst>
              <a:gd name="T0" fmla="*/ 171 w 6523"/>
              <a:gd name="T1" fmla="*/ 0 h 3787"/>
              <a:gd name="T2" fmla="*/ 6352 w 6523"/>
              <a:gd name="T3" fmla="*/ 0 h 3787"/>
              <a:gd name="T4" fmla="*/ 6523 w 6523"/>
              <a:gd name="T5" fmla="*/ 171 h 3787"/>
              <a:gd name="T6" fmla="*/ 6523 w 6523"/>
              <a:gd name="T7" fmla="*/ 3616 h 3787"/>
              <a:gd name="T8" fmla="*/ 6352 w 6523"/>
              <a:gd name="T9" fmla="*/ 3787 h 3787"/>
              <a:gd name="T10" fmla="*/ 171 w 6523"/>
              <a:gd name="T11" fmla="*/ 3787 h 3787"/>
              <a:gd name="T12" fmla="*/ 0 w 6523"/>
              <a:gd name="T13" fmla="*/ 3616 h 3787"/>
              <a:gd name="T14" fmla="*/ 0 w 6523"/>
              <a:gd name="T15" fmla="*/ 171 h 3787"/>
              <a:gd name="T16" fmla="*/ 171 w 6523"/>
              <a:gd name="T17" fmla="*/ 0 h 3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3" h="3787">
                <a:moveTo>
                  <a:pt x="171" y="0"/>
                </a:moveTo>
                <a:lnTo>
                  <a:pt x="6352" y="0"/>
                </a:lnTo>
                <a:cubicBezTo>
                  <a:pt x="6446" y="0"/>
                  <a:pt x="6523" y="77"/>
                  <a:pt x="6523" y="171"/>
                </a:cubicBezTo>
                <a:lnTo>
                  <a:pt x="6523" y="3616"/>
                </a:lnTo>
                <a:cubicBezTo>
                  <a:pt x="6523" y="3710"/>
                  <a:pt x="6446" y="3787"/>
                  <a:pt x="6352" y="3787"/>
                </a:cubicBezTo>
                <a:lnTo>
                  <a:pt x="171" y="3787"/>
                </a:lnTo>
                <a:cubicBezTo>
                  <a:pt x="77" y="3787"/>
                  <a:pt x="0" y="3710"/>
                  <a:pt x="0" y="3616"/>
                </a:cubicBezTo>
                <a:lnTo>
                  <a:pt x="0" y="171"/>
                </a:lnTo>
                <a:cubicBezTo>
                  <a:pt x="0" y="77"/>
                  <a:pt x="77" y="0"/>
                  <a:pt x="171" y="0"/>
                </a:cubicBezTo>
                <a:close/>
              </a:path>
            </a:pathLst>
          </a:custGeom>
          <a:noFill/>
          <a:ln w="10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9" name="Freeform 18"/>
          <p:cNvSpPr>
            <a:spLocks noEditPoints="1"/>
          </p:cNvSpPr>
          <p:nvPr/>
        </p:nvSpPr>
        <p:spPr bwMode="auto">
          <a:xfrm>
            <a:off x="3904783" y="2032691"/>
            <a:ext cx="493520" cy="339900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0" name="Freeform 19"/>
          <p:cNvSpPr>
            <a:spLocks noEditPoints="1"/>
          </p:cNvSpPr>
          <p:nvPr/>
        </p:nvSpPr>
        <p:spPr bwMode="auto">
          <a:xfrm>
            <a:off x="5691610" y="2032691"/>
            <a:ext cx="493520" cy="339900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1" name="Freeform 20"/>
          <p:cNvSpPr>
            <a:spLocks noEditPoints="1"/>
          </p:cNvSpPr>
          <p:nvPr/>
        </p:nvSpPr>
        <p:spPr bwMode="auto">
          <a:xfrm>
            <a:off x="7527630" y="2032691"/>
            <a:ext cx="493520" cy="339900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2" name="Freeform 21"/>
          <p:cNvSpPr/>
          <p:nvPr/>
        </p:nvSpPr>
        <p:spPr bwMode="auto">
          <a:xfrm>
            <a:off x="3193765" y="1539200"/>
            <a:ext cx="5552470" cy="422917"/>
          </a:xfrm>
          <a:custGeom>
            <a:avLst/>
            <a:gdLst>
              <a:gd name="T0" fmla="*/ 36 w 2150"/>
              <a:gd name="T1" fmla="*/ 0 h 412"/>
              <a:gd name="T2" fmla="*/ 2113 w 2150"/>
              <a:gd name="T3" fmla="*/ 0 h 412"/>
              <a:gd name="T4" fmla="*/ 2150 w 2150"/>
              <a:gd name="T5" fmla="*/ 36 h 412"/>
              <a:gd name="T6" fmla="*/ 2150 w 2150"/>
              <a:gd name="T7" fmla="*/ 375 h 412"/>
              <a:gd name="T8" fmla="*/ 2113 w 2150"/>
              <a:gd name="T9" fmla="*/ 412 h 412"/>
              <a:gd name="T10" fmla="*/ 36 w 2150"/>
              <a:gd name="T11" fmla="*/ 412 h 412"/>
              <a:gd name="T12" fmla="*/ 0 w 2150"/>
              <a:gd name="T13" fmla="*/ 375 h 412"/>
              <a:gd name="T14" fmla="*/ 0 w 2150"/>
              <a:gd name="T15" fmla="*/ 36 h 412"/>
              <a:gd name="T16" fmla="*/ 36 w 2150"/>
              <a:gd name="T1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50" h="412">
                <a:moveTo>
                  <a:pt x="36" y="0"/>
                </a:moveTo>
                <a:lnTo>
                  <a:pt x="2113" y="0"/>
                </a:lnTo>
                <a:cubicBezTo>
                  <a:pt x="2133" y="0"/>
                  <a:pt x="2150" y="16"/>
                  <a:pt x="2150" y="36"/>
                </a:cubicBezTo>
                <a:lnTo>
                  <a:pt x="2150" y="375"/>
                </a:lnTo>
                <a:cubicBezTo>
                  <a:pt x="2150" y="395"/>
                  <a:pt x="2133" y="412"/>
                  <a:pt x="2113" y="412"/>
                </a:cubicBezTo>
                <a:lnTo>
                  <a:pt x="36" y="412"/>
                </a:lnTo>
                <a:cubicBezTo>
                  <a:pt x="16" y="412"/>
                  <a:pt x="0" y="395"/>
                  <a:pt x="0" y="375"/>
                </a:cubicBezTo>
                <a:lnTo>
                  <a:pt x="0" y="36"/>
                </a:lnTo>
                <a:cubicBezTo>
                  <a:pt x="0" y="16"/>
                  <a:pt x="16" y="0"/>
                  <a:pt x="36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noFill/>
            <a:prstDash val="solid"/>
            <a:miter lim="800000"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668967" y="2675685"/>
            <a:ext cx="1930533" cy="524835"/>
            <a:chOff x="3670399" y="2817261"/>
            <a:chExt cx="1931287" cy="525040"/>
          </a:xfrm>
        </p:grpSpPr>
        <p:sp>
          <p:nvSpPr>
            <p:cNvPr id="14" name="Freeform 9"/>
            <p:cNvSpPr/>
            <p:nvPr/>
          </p:nvSpPr>
          <p:spPr bwMode="auto">
            <a:xfrm>
              <a:off x="3670399" y="2817261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2185" y="2833290"/>
              <a:ext cx="800219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399" dirty="0">
                  <a:solidFill>
                    <a:srgbClr val="002060"/>
                  </a:solidFill>
                  <a:latin typeface="+mj-ea"/>
                  <a:ea typeface="+mj-ea"/>
                </a:rPr>
                <a:t>封闭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32189" y="2675685"/>
            <a:ext cx="1930533" cy="524835"/>
            <a:chOff x="5934506" y="2817261"/>
            <a:chExt cx="1931287" cy="525040"/>
          </a:xfrm>
        </p:grpSpPr>
        <p:sp>
          <p:nvSpPr>
            <p:cNvPr id="17" name="Freeform 5"/>
            <p:cNvSpPr/>
            <p:nvPr/>
          </p:nvSpPr>
          <p:spPr bwMode="auto">
            <a:xfrm>
              <a:off x="5934506" y="2817261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29417" y="2866115"/>
              <a:ext cx="800219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9" dirty="0">
                  <a:solidFill>
                    <a:srgbClr val="002060"/>
                  </a:solidFill>
                  <a:latin typeface="+mj-ea"/>
                  <a:ea typeface="+mj-ea"/>
                </a:rPr>
                <a:t>开放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68967" y="3358119"/>
            <a:ext cx="1930533" cy="524835"/>
            <a:chOff x="3670399" y="3499961"/>
            <a:chExt cx="1931287" cy="525040"/>
          </a:xfrm>
        </p:grpSpPr>
        <p:sp>
          <p:nvSpPr>
            <p:cNvPr id="20" name="Freeform 10"/>
            <p:cNvSpPr/>
            <p:nvPr/>
          </p:nvSpPr>
          <p:spPr bwMode="auto">
            <a:xfrm>
              <a:off x="3670399" y="3499961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27700" y="3556578"/>
              <a:ext cx="800219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9" dirty="0">
                  <a:solidFill>
                    <a:srgbClr val="002060"/>
                  </a:solidFill>
                  <a:latin typeface="+mj-ea"/>
                  <a:ea typeface="+mj-ea"/>
                </a:rPr>
                <a:t>管理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32189" y="3358119"/>
            <a:ext cx="1930533" cy="524835"/>
            <a:chOff x="5934506" y="3499961"/>
            <a:chExt cx="1931287" cy="525040"/>
          </a:xfrm>
        </p:grpSpPr>
        <p:sp>
          <p:nvSpPr>
            <p:cNvPr id="23" name="Freeform 6"/>
            <p:cNvSpPr/>
            <p:nvPr/>
          </p:nvSpPr>
          <p:spPr bwMode="auto">
            <a:xfrm>
              <a:off x="5934506" y="3499961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29417" y="3556578"/>
              <a:ext cx="800219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9" dirty="0">
                  <a:solidFill>
                    <a:srgbClr val="002060"/>
                  </a:solidFill>
                  <a:latin typeface="+mj-ea"/>
                  <a:ea typeface="+mj-ea"/>
                </a:rPr>
                <a:t>服务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668967" y="4046499"/>
            <a:ext cx="1930533" cy="526321"/>
            <a:chOff x="3670399" y="4188610"/>
            <a:chExt cx="1931287" cy="526527"/>
          </a:xfrm>
        </p:grpSpPr>
        <p:sp>
          <p:nvSpPr>
            <p:cNvPr id="26" name="Freeform 11"/>
            <p:cNvSpPr/>
            <p:nvPr/>
          </p:nvSpPr>
          <p:spPr bwMode="auto">
            <a:xfrm>
              <a:off x="3670399" y="4188610"/>
              <a:ext cx="1931287" cy="526527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1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1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27700" y="4234267"/>
              <a:ext cx="800219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9" dirty="0">
                  <a:solidFill>
                    <a:srgbClr val="002060"/>
                  </a:solidFill>
                  <a:latin typeface="+mj-ea"/>
                  <a:ea typeface="+mj-ea"/>
                </a:rPr>
                <a:t>离线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32189" y="4046499"/>
            <a:ext cx="1930533" cy="526321"/>
            <a:chOff x="5934506" y="4188610"/>
            <a:chExt cx="1931287" cy="526527"/>
          </a:xfrm>
        </p:grpSpPr>
        <p:sp>
          <p:nvSpPr>
            <p:cNvPr id="29" name="Freeform 7"/>
            <p:cNvSpPr/>
            <p:nvPr/>
          </p:nvSpPr>
          <p:spPr bwMode="auto">
            <a:xfrm>
              <a:off x="5934506" y="4188610"/>
              <a:ext cx="1931287" cy="526527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1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1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9417" y="4234267"/>
              <a:ext cx="800219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9" dirty="0">
                  <a:solidFill>
                    <a:srgbClr val="002060"/>
                  </a:solidFill>
                  <a:latin typeface="+mj-ea"/>
                  <a:ea typeface="+mj-ea"/>
                </a:rPr>
                <a:t>在线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68967" y="4730419"/>
            <a:ext cx="1930533" cy="524835"/>
            <a:chOff x="3670399" y="4872797"/>
            <a:chExt cx="1931287" cy="525040"/>
          </a:xfrm>
        </p:grpSpPr>
        <p:sp>
          <p:nvSpPr>
            <p:cNvPr id="32" name="Freeform 12"/>
            <p:cNvSpPr/>
            <p:nvPr/>
          </p:nvSpPr>
          <p:spPr bwMode="auto">
            <a:xfrm>
              <a:off x="3670399" y="4872797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1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1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27700" y="4924730"/>
              <a:ext cx="800219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9" dirty="0">
                  <a:solidFill>
                    <a:srgbClr val="002060"/>
                  </a:solidFill>
                  <a:latin typeface="+mj-ea"/>
                  <a:ea typeface="+mj-ea"/>
                </a:rPr>
                <a:t>单向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932189" y="4730419"/>
            <a:ext cx="1930533" cy="524835"/>
            <a:chOff x="5934506" y="4872797"/>
            <a:chExt cx="1931287" cy="525040"/>
          </a:xfrm>
        </p:grpSpPr>
        <p:sp>
          <p:nvSpPr>
            <p:cNvPr id="35" name="Freeform 8"/>
            <p:cNvSpPr/>
            <p:nvPr/>
          </p:nvSpPr>
          <p:spPr bwMode="auto">
            <a:xfrm>
              <a:off x="5934506" y="4872797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1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1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29417" y="4924730"/>
              <a:ext cx="800219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9" dirty="0">
                  <a:solidFill>
                    <a:srgbClr val="002060"/>
                  </a:solidFill>
                  <a:latin typeface="+mj-ea"/>
                  <a:ea typeface="+mj-ea"/>
                </a:rPr>
                <a:t>双向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011424" y="2763421"/>
            <a:ext cx="902811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b="1" dirty="0">
                <a:solidFill>
                  <a:schemeClr val="accent2"/>
                </a:solidFill>
                <a:latin typeface="+mj-ea"/>
                <a:ea typeface="+mj-ea"/>
              </a:rPr>
              <a:t>智慧</a:t>
            </a:r>
          </a:p>
          <a:p>
            <a:r>
              <a:rPr lang="zh-CN" altLang="en-US" sz="2799" b="1" dirty="0">
                <a:solidFill>
                  <a:schemeClr val="accent2"/>
                </a:solidFill>
                <a:latin typeface="+mj-ea"/>
                <a:ea typeface="+mj-ea"/>
              </a:rPr>
              <a:t>校园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05156" y="2901134"/>
            <a:ext cx="902811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b="1" dirty="0">
                <a:solidFill>
                  <a:schemeClr val="accent2"/>
                </a:solidFill>
                <a:latin typeface="+mj-ea"/>
                <a:ea typeface="+mj-ea"/>
              </a:rPr>
              <a:t>传统</a:t>
            </a:r>
            <a:endParaRPr lang="en-US" altLang="zh-CN" sz="2799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2799" b="1" dirty="0">
                <a:solidFill>
                  <a:schemeClr val="accent2"/>
                </a:solidFill>
                <a:latin typeface="+mj-ea"/>
                <a:ea typeface="+mj-ea"/>
              </a:rPr>
              <a:t>校园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18585" y="3805419"/>
            <a:ext cx="2047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36" indent="-285636" algn="ctr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极度扩展时空</a:t>
            </a:r>
          </a:p>
          <a:p>
            <a:pPr marL="285636" indent="-285636" algn="ctr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校园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O2O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服务</a:t>
            </a:r>
          </a:p>
          <a:p>
            <a:pPr marL="285636" indent="-285636" algn="ctr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信息全局掌握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  <a:p>
            <a:pPr marL="285636" indent="-285636" algn="ctr">
              <a:lnSpc>
                <a:spcPct val="150000"/>
              </a:lnSpc>
              <a:buFont typeface="Wingdings" pitchFamily="2" charset="2"/>
              <a:buChar char="l"/>
            </a:pP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7131" y="3937022"/>
            <a:ext cx="203683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36" indent="-285636" algn="ctr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时间空间受限</a:t>
            </a:r>
          </a:p>
          <a:p>
            <a:pPr marL="285636" indent="-285636" algn="ctr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办事效率低下</a:t>
            </a:r>
          </a:p>
          <a:p>
            <a:pPr marL="285636" indent="-285636" algn="ctr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信息源不对称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53396" y="1487928"/>
            <a:ext cx="526272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线上线下育人并行（</a:t>
            </a:r>
            <a:r>
              <a:rPr lang="en-US" altLang="zh-CN" dirty="0">
                <a:solidFill>
                  <a:srgbClr val="002060"/>
                </a:solidFill>
                <a:latin typeface="+mn-ea"/>
                <a:ea typeface="+mn-ea"/>
              </a:rPr>
              <a:t>O2O</a:t>
            </a:r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）</a:t>
            </a:r>
          </a:p>
        </p:txBody>
      </p:sp>
      <p:sp>
        <p:nvSpPr>
          <p:cNvPr id="44" name="Freeform 21"/>
          <p:cNvSpPr/>
          <p:nvPr/>
        </p:nvSpPr>
        <p:spPr bwMode="auto">
          <a:xfrm>
            <a:off x="3193765" y="5887862"/>
            <a:ext cx="5552470" cy="507632"/>
          </a:xfrm>
          <a:custGeom>
            <a:avLst/>
            <a:gdLst>
              <a:gd name="T0" fmla="*/ 36 w 2150"/>
              <a:gd name="T1" fmla="*/ 0 h 412"/>
              <a:gd name="T2" fmla="*/ 2113 w 2150"/>
              <a:gd name="T3" fmla="*/ 0 h 412"/>
              <a:gd name="T4" fmla="*/ 2150 w 2150"/>
              <a:gd name="T5" fmla="*/ 36 h 412"/>
              <a:gd name="T6" fmla="*/ 2150 w 2150"/>
              <a:gd name="T7" fmla="*/ 375 h 412"/>
              <a:gd name="T8" fmla="*/ 2113 w 2150"/>
              <a:gd name="T9" fmla="*/ 412 h 412"/>
              <a:gd name="T10" fmla="*/ 36 w 2150"/>
              <a:gd name="T11" fmla="*/ 412 h 412"/>
              <a:gd name="T12" fmla="*/ 0 w 2150"/>
              <a:gd name="T13" fmla="*/ 375 h 412"/>
              <a:gd name="T14" fmla="*/ 0 w 2150"/>
              <a:gd name="T15" fmla="*/ 36 h 412"/>
              <a:gd name="T16" fmla="*/ 36 w 2150"/>
              <a:gd name="T1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50" h="412">
                <a:moveTo>
                  <a:pt x="36" y="0"/>
                </a:moveTo>
                <a:lnTo>
                  <a:pt x="2113" y="0"/>
                </a:lnTo>
                <a:cubicBezTo>
                  <a:pt x="2133" y="0"/>
                  <a:pt x="2150" y="16"/>
                  <a:pt x="2150" y="36"/>
                </a:cubicBezTo>
                <a:lnTo>
                  <a:pt x="2150" y="375"/>
                </a:lnTo>
                <a:cubicBezTo>
                  <a:pt x="2150" y="395"/>
                  <a:pt x="2133" y="412"/>
                  <a:pt x="2113" y="412"/>
                </a:cubicBezTo>
                <a:lnTo>
                  <a:pt x="36" y="412"/>
                </a:lnTo>
                <a:cubicBezTo>
                  <a:pt x="16" y="412"/>
                  <a:pt x="0" y="395"/>
                  <a:pt x="0" y="375"/>
                </a:cubicBezTo>
                <a:lnTo>
                  <a:pt x="0" y="36"/>
                </a:lnTo>
                <a:cubicBezTo>
                  <a:pt x="0" y="16"/>
                  <a:pt x="16" y="0"/>
                  <a:pt x="36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noFill/>
            <a:prstDash val="solid"/>
            <a:miter lim="800000"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53396" y="5888029"/>
            <a:ext cx="5293197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本质：育人模式的变革</a:t>
            </a:r>
          </a:p>
        </p:txBody>
      </p:sp>
      <p:sp>
        <p:nvSpPr>
          <p:cNvPr id="48" name="Freeform 18"/>
          <p:cNvSpPr>
            <a:spLocks noEditPoints="1"/>
          </p:cNvSpPr>
          <p:nvPr/>
        </p:nvSpPr>
        <p:spPr bwMode="auto">
          <a:xfrm flipV="1">
            <a:off x="3904783" y="5503976"/>
            <a:ext cx="493520" cy="339900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49" name="Freeform 19"/>
          <p:cNvSpPr>
            <a:spLocks noEditPoints="1"/>
          </p:cNvSpPr>
          <p:nvPr/>
        </p:nvSpPr>
        <p:spPr bwMode="auto">
          <a:xfrm flipV="1">
            <a:off x="5691610" y="5503976"/>
            <a:ext cx="493520" cy="339900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50" name="Freeform 20"/>
          <p:cNvSpPr>
            <a:spLocks noEditPoints="1"/>
          </p:cNvSpPr>
          <p:nvPr/>
        </p:nvSpPr>
        <p:spPr bwMode="auto">
          <a:xfrm flipV="1">
            <a:off x="7527630" y="5503976"/>
            <a:ext cx="493520" cy="339900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46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方案概述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对智慧校园的理解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73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3563">
        <p14:prism dir="r"/>
      </p:transition>
    </mc:Choice>
    <mc:Fallback>
      <p:transition spd="slow" advTm="13563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2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5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6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7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7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7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8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9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00"/>
                                </p:stCondLst>
                                <p:childTnLst>
                                  <p:par>
                                    <p:cTn id="100" presetID="2" presetClass="entr" presetSubtype="1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105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11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122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6" grpId="0" bldLvl="0" animBg="1"/>
          <p:bldP spid="7" grpId="0" bldLvl="0" animBg="1"/>
          <p:bldP spid="8" grpId="0" bldLvl="0" animBg="1"/>
          <p:bldP spid="9" grpId="0" bldLvl="0" animBg="1"/>
          <p:bldP spid="10" grpId="0" bldLvl="0" animBg="1"/>
          <p:bldP spid="11" grpId="0" bldLvl="0" animBg="1"/>
          <p:bldP spid="12" grpId="0" bldLvl="0" animBg="1"/>
          <p:bldP spid="37" grpId="0"/>
          <p:bldP spid="38" grpId="0"/>
          <p:bldP spid="39" grpId="0"/>
          <p:bldP spid="40" grpId="0"/>
          <p:bldP spid="41" grpId="0"/>
          <p:bldP spid="44" grpId="0" bldLvl="0" animBg="1"/>
          <p:bldP spid="45" grpId="0"/>
          <p:bldP spid="48" grpId="0" bldLvl="0" animBg="1"/>
          <p:bldP spid="49" grpId="0" bldLvl="0" animBg="1"/>
          <p:bldP spid="50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2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5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6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7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7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7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8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9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00"/>
                                </p:stCondLst>
                                <p:childTnLst>
                                  <p:par>
                                    <p:cTn id="100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105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11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122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6" grpId="0" bldLvl="0" animBg="1"/>
          <p:bldP spid="7" grpId="0" bldLvl="0" animBg="1"/>
          <p:bldP spid="8" grpId="0" bldLvl="0" animBg="1"/>
          <p:bldP spid="9" grpId="0" bldLvl="0" animBg="1"/>
          <p:bldP spid="10" grpId="0" bldLvl="0" animBg="1"/>
          <p:bldP spid="11" grpId="0" bldLvl="0" animBg="1"/>
          <p:bldP spid="12" grpId="0" bldLvl="0" animBg="1"/>
          <p:bldP spid="37" grpId="0"/>
          <p:bldP spid="38" grpId="0"/>
          <p:bldP spid="39" grpId="0"/>
          <p:bldP spid="40" grpId="0"/>
          <p:bldP spid="41" grpId="0"/>
          <p:bldP spid="44" grpId="0" bldLvl="0" animBg="1"/>
          <p:bldP spid="45" grpId="0"/>
          <p:bldP spid="48" grpId="0" bldLvl="0" animBg="1"/>
          <p:bldP spid="49" grpId="0" bldLvl="0" animBg="1"/>
          <p:bldP spid="50" grpId="0" bldLvl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方案概述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对智慧校园的理解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70147" y="2852427"/>
            <a:ext cx="2051707" cy="2051707"/>
            <a:chOff x="5204327" y="2945921"/>
            <a:chExt cx="1787692" cy="1787692"/>
          </a:xfrm>
        </p:grpSpPr>
        <p:sp>
          <p:nvSpPr>
            <p:cNvPr id="4" name="椭圆 3"/>
            <p:cNvSpPr/>
            <p:nvPr/>
          </p:nvSpPr>
          <p:spPr>
            <a:xfrm>
              <a:off x="5325145" y="3053000"/>
              <a:ext cx="1573533" cy="1573533"/>
            </a:xfrm>
            <a:prstGeom prst="ellipse">
              <a:avLst/>
            </a:prstGeom>
            <a:solidFill>
              <a:srgbClr val="E44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+mj-ea"/>
                  <a:ea typeface="+mj-ea"/>
                </a:rPr>
                <a:t>智慧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pPr algn="ctr"/>
              <a:r>
                <a:rPr lang="zh-CN" altLang="en-US" sz="2000" b="1" dirty="0" smtClean="0">
                  <a:latin typeface="+mj-ea"/>
                  <a:ea typeface="+mj-ea"/>
                </a:rPr>
                <a:t>校园</a:t>
              </a:r>
              <a:endParaRPr lang="zh-CN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204327" y="2945921"/>
              <a:ext cx="1787692" cy="178769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394568" y="966838"/>
            <a:ext cx="1509776" cy="1509776"/>
            <a:chOff x="5343286" y="1213965"/>
            <a:chExt cx="1509776" cy="1509776"/>
          </a:xfrm>
        </p:grpSpPr>
        <p:sp>
          <p:nvSpPr>
            <p:cNvPr id="7" name="椭圆 6"/>
            <p:cNvSpPr/>
            <p:nvPr/>
          </p:nvSpPr>
          <p:spPr>
            <a:xfrm>
              <a:off x="5449135" y="1337041"/>
              <a:ext cx="1298078" cy="1298078"/>
            </a:xfrm>
            <a:prstGeom prst="ellips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dirty="0" smtClean="0"/>
            </a:p>
            <a:p>
              <a:pPr algn="ctr"/>
              <a:endParaRPr lang="en-US" altLang="zh-CN" b="1" dirty="0"/>
            </a:p>
            <a:p>
              <a:pPr algn="ctr"/>
              <a:r>
                <a:rPr lang="zh-CN" altLang="en-US" b="1" dirty="0" smtClean="0"/>
                <a:t>高效</a:t>
              </a:r>
              <a:endParaRPr lang="zh-CN" altLang="en-US" b="1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5343286" y="1213965"/>
              <a:ext cx="1509776" cy="150977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370" y="1501874"/>
              <a:ext cx="585608" cy="585608"/>
            </a:xfrm>
            <a:prstGeom prst="rect">
              <a:avLst/>
            </a:prstGeom>
            <a:noFill/>
          </p:spPr>
        </p:pic>
      </p:grpSp>
      <p:grpSp>
        <p:nvGrpSpPr>
          <p:cNvPr id="14" name="组合 13"/>
          <p:cNvGrpSpPr/>
          <p:nvPr/>
        </p:nvGrpSpPr>
        <p:grpSpPr>
          <a:xfrm>
            <a:off x="6714724" y="4503380"/>
            <a:ext cx="1509776" cy="1509776"/>
            <a:chOff x="6714724" y="4503380"/>
            <a:chExt cx="1509776" cy="1509776"/>
          </a:xfrm>
        </p:grpSpPr>
        <p:sp>
          <p:nvSpPr>
            <p:cNvPr id="9" name="椭圆 8"/>
            <p:cNvSpPr/>
            <p:nvPr/>
          </p:nvSpPr>
          <p:spPr>
            <a:xfrm>
              <a:off x="6833498" y="4624446"/>
              <a:ext cx="1298078" cy="12980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dirty="0" smtClean="0"/>
            </a:p>
            <a:p>
              <a:pPr algn="ctr"/>
              <a:endParaRPr lang="en-US" altLang="zh-CN" b="1" dirty="0"/>
            </a:p>
            <a:p>
              <a:pPr algn="ctr"/>
              <a:r>
                <a:rPr lang="zh-CN" altLang="en-US" b="1" dirty="0" smtClean="0"/>
                <a:t>幸福</a:t>
              </a:r>
              <a:endParaRPr lang="zh-CN" altLang="en-US" b="1" dirty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6714724" y="4503380"/>
              <a:ext cx="1509776" cy="150977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985" y="4717600"/>
              <a:ext cx="696059" cy="696059"/>
            </a:xfrm>
            <a:prstGeom prst="rect">
              <a:avLst/>
            </a:prstGeom>
            <a:noFill/>
          </p:spPr>
        </p:pic>
      </p:grpSp>
      <p:grpSp>
        <p:nvGrpSpPr>
          <p:cNvPr id="13" name="组合 12"/>
          <p:cNvGrpSpPr/>
          <p:nvPr/>
        </p:nvGrpSpPr>
        <p:grpSpPr>
          <a:xfrm>
            <a:off x="3958923" y="4514540"/>
            <a:ext cx="1509776" cy="1509776"/>
            <a:chOff x="3958923" y="4514540"/>
            <a:chExt cx="1509776" cy="1509776"/>
          </a:xfrm>
        </p:grpSpPr>
        <p:sp>
          <p:nvSpPr>
            <p:cNvPr id="8" name="椭圆 7"/>
            <p:cNvSpPr/>
            <p:nvPr/>
          </p:nvSpPr>
          <p:spPr>
            <a:xfrm>
              <a:off x="4064772" y="4624446"/>
              <a:ext cx="1298078" cy="129807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dirty="0" smtClean="0"/>
            </a:p>
            <a:p>
              <a:pPr algn="ctr"/>
              <a:endParaRPr lang="en-US" altLang="zh-CN" b="1" dirty="0"/>
            </a:p>
            <a:p>
              <a:pPr algn="ctr"/>
              <a:r>
                <a:rPr lang="zh-CN" altLang="en-US" b="1" dirty="0" smtClean="0"/>
                <a:t>节能</a:t>
              </a:r>
              <a:endParaRPr lang="zh-CN" altLang="en-US" b="1" dirty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3958923" y="4514540"/>
              <a:ext cx="1509776" cy="150977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617" y="4742848"/>
              <a:ext cx="615128" cy="615128"/>
            </a:xfrm>
            <a:prstGeom prst="rect">
              <a:avLst/>
            </a:prstGeom>
            <a:noFill/>
          </p:spPr>
        </p:pic>
      </p:grpSp>
      <p:grpSp>
        <p:nvGrpSpPr>
          <p:cNvPr id="10" name="组合 9"/>
          <p:cNvGrpSpPr/>
          <p:nvPr/>
        </p:nvGrpSpPr>
        <p:grpSpPr>
          <a:xfrm>
            <a:off x="7392218" y="2347014"/>
            <a:ext cx="1509776" cy="1509776"/>
            <a:chOff x="7197543" y="2370766"/>
            <a:chExt cx="1509776" cy="1509776"/>
          </a:xfrm>
        </p:grpSpPr>
        <p:sp>
          <p:nvSpPr>
            <p:cNvPr id="5" name="椭圆 4"/>
            <p:cNvSpPr/>
            <p:nvPr/>
          </p:nvSpPr>
          <p:spPr>
            <a:xfrm>
              <a:off x="7303393" y="2476614"/>
              <a:ext cx="1298078" cy="1298078"/>
            </a:xfrm>
            <a:prstGeom prst="ellipse">
              <a:avLst/>
            </a:prstGeom>
            <a:solidFill>
              <a:srgbClr val="00C8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dirty="0" smtClean="0"/>
            </a:p>
            <a:p>
              <a:pPr algn="ctr"/>
              <a:endParaRPr lang="en-US" altLang="zh-CN" b="1" dirty="0"/>
            </a:p>
            <a:p>
              <a:pPr algn="ctr"/>
              <a:r>
                <a:rPr lang="zh-CN" altLang="en-US" b="1" dirty="0" smtClean="0"/>
                <a:t>平安</a:t>
              </a:r>
              <a:endParaRPr lang="zh-CN" altLang="en-US" b="1" dirty="0"/>
            </a:p>
          </p:txBody>
        </p:sp>
        <p:sp>
          <p:nvSpPr>
            <p:cNvPr id="29" name="椭圆 28"/>
            <p:cNvSpPr/>
            <p:nvPr/>
          </p:nvSpPr>
          <p:spPr>
            <a:xfrm>
              <a:off x="7197543" y="2370766"/>
              <a:ext cx="1509776" cy="150977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452" y="2585055"/>
              <a:ext cx="645994" cy="645994"/>
            </a:xfrm>
            <a:prstGeom prst="rect">
              <a:avLst/>
            </a:prstGeom>
            <a:noFill/>
          </p:spPr>
        </p:pic>
      </p:grpSp>
      <p:grpSp>
        <p:nvGrpSpPr>
          <p:cNvPr id="12" name="组合 11"/>
          <p:cNvGrpSpPr/>
          <p:nvPr/>
        </p:nvGrpSpPr>
        <p:grpSpPr>
          <a:xfrm>
            <a:off x="3290007" y="2292068"/>
            <a:ext cx="1509776" cy="1509776"/>
            <a:chOff x="3494576" y="2370766"/>
            <a:chExt cx="1509776" cy="1509776"/>
          </a:xfrm>
        </p:grpSpPr>
        <p:sp>
          <p:nvSpPr>
            <p:cNvPr id="6" name="椭圆 5"/>
            <p:cNvSpPr/>
            <p:nvPr/>
          </p:nvSpPr>
          <p:spPr>
            <a:xfrm>
              <a:off x="3604773" y="2476614"/>
              <a:ext cx="1298078" cy="1298078"/>
            </a:xfrm>
            <a:prstGeom prst="ellipse">
              <a:avLst/>
            </a:prstGeom>
            <a:solidFill>
              <a:srgbClr val="2E8F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dirty="0" smtClean="0"/>
            </a:p>
            <a:p>
              <a:pPr algn="ctr"/>
              <a:endParaRPr lang="en-US" altLang="zh-CN" b="1" dirty="0"/>
            </a:p>
            <a:p>
              <a:pPr algn="ctr"/>
              <a:r>
                <a:rPr lang="zh-CN" altLang="en-US" b="1" dirty="0" smtClean="0"/>
                <a:t>便捷</a:t>
              </a:r>
              <a:endParaRPr lang="zh-CN" altLang="en-US" b="1" dirty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3494576" y="2370766"/>
              <a:ext cx="1509776" cy="150977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13" y="2585055"/>
              <a:ext cx="696059" cy="696059"/>
            </a:xfrm>
            <a:prstGeom prst="rect">
              <a:avLst/>
            </a:prstGeom>
            <a:noFill/>
          </p:spPr>
        </p:pic>
      </p:grpSp>
      <p:grpSp>
        <p:nvGrpSpPr>
          <p:cNvPr id="20" name="组合 19"/>
          <p:cNvGrpSpPr/>
          <p:nvPr/>
        </p:nvGrpSpPr>
        <p:grpSpPr>
          <a:xfrm>
            <a:off x="7079575" y="464397"/>
            <a:ext cx="1716571" cy="1323111"/>
            <a:chOff x="6957481" y="835689"/>
            <a:chExt cx="1492937" cy="1404283"/>
          </a:xfrm>
        </p:grpSpPr>
        <p:sp>
          <p:nvSpPr>
            <p:cNvPr id="51" name="圆角矩形 50"/>
            <p:cNvSpPr/>
            <p:nvPr/>
          </p:nvSpPr>
          <p:spPr>
            <a:xfrm flipH="1">
              <a:off x="6957482" y="1339270"/>
              <a:ext cx="1492936" cy="397121"/>
            </a:xfrm>
            <a:prstGeom prst="roundRect">
              <a:avLst/>
            </a:prstGeom>
            <a:solidFill>
              <a:srgbClr val="1570C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信息发布</a:t>
              </a:r>
              <a:endParaRPr lang="zh-CN" altLang="en-US" sz="1400" dirty="0"/>
            </a:p>
          </p:txBody>
        </p:sp>
        <p:sp>
          <p:nvSpPr>
            <p:cNvPr id="52" name="圆角矩形 51"/>
            <p:cNvSpPr/>
            <p:nvPr/>
          </p:nvSpPr>
          <p:spPr>
            <a:xfrm flipH="1">
              <a:off x="6957481" y="835689"/>
              <a:ext cx="1492937" cy="397121"/>
            </a:xfrm>
            <a:prstGeom prst="roundRect">
              <a:avLst/>
            </a:prstGeom>
            <a:solidFill>
              <a:srgbClr val="1570C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一站式服务大厅</a:t>
              </a:r>
              <a:endParaRPr lang="zh-CN" altLang="en-US" sz="1400" dirty="0"/>
            </a:p>
          </p:txBody>
        </p:sp>
        <p:sp>
          <p:nvSpPr>
            <p:cNvPr id="55" name="圆角矩形 54"/>
            <p:cNvSpPr/>
            <p:nvPr/>
          </p:nvSpPr>
          <p:spPr>
            <a:xfrm flipH="1">
              <a:off x="6957482" y="1842851"/>
              <a:ext cx="1492936" cy="397121"/>
            </a:xfrm>
            <a:prstGeom prst="roundRect">
              <a:avLst/>
            </a:prstGeom>
            <a:solidFill>
              <a:srgbClr val="1570C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……</a:t>
              </a:r>
              <a:endParaRPr lang="zh-CN" altLang="en-US" sz="14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149458" y="2927924"/>
            <a:ext cx="1681452" cy="1281470"/>
            <a:chOff x="9181295" y="2383954"/>
            <a:chExt cx="1405042" cy="1486429"/>
          </a:xfrm>
        </p:grpSpPr>
        <p:sp>
          <p:nvSpPr>
            <p:cNvPr id="48" name="圆角矩形 47"/>
            <p:cNvSpPr/>
            <p:nvPr/>
          </p:nvSpPr>
          <p:spPr>
            <a:xfrm flipH="1">
              <a:off x="9181295" y="2383954"/>
              <a:ext cx="1405042" cy="397121"/>
            </a:xfrm>
            <a:prstGeom prst="roundRect">
              <a:avLst/>
            </a:prstGeom>
            <a:solidFill>
              <a:srgbClr val="00C8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安防系统</a:t>
              </a:r>
              <a:endParaRPr lang="zh-CN" altLang="en-US" sz="1400" dirty="0"/>
            </a:p>
          </p:txBody>
        </p:sp>
        <p:sp>
          <p:nvSpPr>
            <p:cNvPr id="56" name="圆角矩形 55"/>
            <p:cNvSpPr/>
            <p:nvPr/>
          </p:nvSpPr>
          <p:spPr>
            <a:xfrm flipH="1">
              <a:off x="9181295" y="2928608"/>
              <a:ext cx="1405042" cy="397121"/>
            </a:xfrm>
            <a:prstGeom prst="roundRect">
              <a:avLst/>
            </a:prstGeom>
            <a:solidFill>
              <a:srgbClr val="00C8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行为预警</a:t>
              </a:r>
              <a:endParaRPr lang="zh-CN" altLang="en-US" sz="1400" dirty="0"/>
            </a:p>
          </p:txBody>
        </p:sp>
        <p:sp>
          <p:nvSpPr>
            <p:cNvPr id="63" name="圆角矩形 62"/>
            <p:cNvSpPr/>
            <p:nvPr/>
          </p:nvSpPr>
          <p:spPr>
            <a:xfrm flipH="1">
              <a:off x="9181295" y="3473262"/>
              <a:ext cx="1405042" cy="397121"/>
            </a:xfrm>
            <a:prstGeom prst="roundRect">
              <a:avLst/>
            </a:prstGeom>
            <a:solidFill>
              <a:srgbClr val="00C8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……</a:t>
              </a:r>
              <a:endParaRPr lang="zh-CN" altLang="en-US" sz="14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461632" y="5211711"/>
            <a:ext cx="1785953" cy="1189090"/>
            <a:chOff x="8450419" y="4768502"/>
            <a:chExt cx="1405042" cy="1474757"/>
          </a:xfrm>
        </p:grpSpPr>
        <p:sp>
          <p:nvSpPr>
            <p:cNvPr id="39" name="圆角矩形 38"/>
            <p:cNvSpPr/>
            <p:nvPr/>
          </p:nvSpPr>
          <p:spPr>
            <a:xfrm flipH="1">
              <a:off x="8450419" y="4768502"/>
              <a:ext cx="1405042" cy="39712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智慧餐厅</a:t>
              </a:r>
              <a:endParaRPr lang="zh-CN" altLang="en-US" sz="1400" dirty="0"/>
            </a:p>
          </p:txBody>
        </p:sp>
        <p:sp>
          <p:nvSpPr>
            <p:cNvPr id="60" name="圆角矩形 59"/>
            <p:cNvSpPr/>
            <p:nvPr/>
          </p:nvSpPr>
          <p:spPr>
            <a:xfrm flipH="1">
              <a:off x="8450419" y="5292006"/>
              <a:ext cx="1405042" cy="39712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健康关怀</a:t>
              </a:r>
              <a:endParaRPr lang="zh-CN" altLang="en-US" sz="1400" dirty="0"/>
            </a:p>
          </p:txBody>
        </p:sp>
        <p:sp>
          <p:nvSpPr>
            <p:cNvPr id="64" name="圆角矩形 63"/>
            <p:cNvSpPr/>
            <p:nvPr/>
          </p:nvSpPr>
          <p:spPr>
            <a:xfrm flipH="1">
              <a:off x="8450419" y="5846138"/>
              <a:ext cx="1405042" cy="39712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……</a:t>
              </a:r>
              <a:endParaRPr lang="zh-CN" altLang="en-US" sz="14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005100" y="5244821"/>
            <a:ext cx="1699844" cy="1142533"/>
            <a:chOff x="2380563" y="4949735"/>
            <a:chExt cx="1405042" cy="1396475"/>
          </a:xfrm>
        </p:grpSpPr>
        <p:sp>
          <p:nvSpPr>
            <p:cNvPr id="45" name="圆角矩形 44"/>
            <p:cNvSpPr/>
            <p:nvPr/>
          </p:nvSpPr>
          <p:spPr>
            <a:xfrm>
              <a:off x="2380563" y="4949735"/>
              <a:ext cx="1405042" cy="397121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能耗监管</a:t>
              </a:r>
              <a:endParaRPr lang="zh-CN" altLang="en-US" sz="1400" dirty="0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380563" y="5449412"/>
              <a:ext cx="1405042" cy="397121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水控、电控</a:t>
              </a:r>
              <a:endParaRPr lang="zh-CN" altLang="en-US" sz="1400" dirty="0"/>
            </a:p>
          </p:txBody>
        </p:sp>
        <p:sp>
          <p:nvSpPr>
            <p:cNvPr id="65" name="圆角矩形 64"/>
            <p:cNvSpPr/>
            <p:nvPr/>
          </p:nvSpPr>
          <p:spPr>
            <a:xfrm flipH="1">
              <a:off x="2380563" y="5949089"/>
              <a:ext cx="1405042" cy="397121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……</a:t>
              </a:r>
              <a:endParaRPr lang="zh-CN" altLang="en-US" sz="14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45791" y="2884300"/>
            <a:ext cx="1637388" cy="1350755"/>
            <a:chOff x="1605664" y="2455185"/>
            <a:chExt cx="1405042" cy="1535926"/>
          </a:xfrm>
        </p:grpSpPr>
        <p:sp>
          <p:nvSpPr>
            <p:cNvPr id="40" name="圆角矩形 39"/>
            <p:cNvSpPr/>
            <p:nvPr/>
          </p:nvSpPr>
          <p:spPr>
            <a:xfrm>
              <a:off x="1605664" y="2455185"/>
              <a:ext cx="1405042" cy="397121"/>
            </a:xfrm>
            <a:prstGeom prst="roundRect">
              <a:avLst/>
            </a:prstGeom>
            <a:solidFill>
              <a:srgbClr val="2E8FE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智慧校园网</a:t>
              </a:r>
              <a:endParaRPr lang="zh-CN" altLang="en-US" sz="1400" dirty="0"/>
            </a:p>
          </p:txBody>
        </p:sp>
        <p:sp>
          <p:nvSpPr>
            <p:cNvPr id="54" name="圆角矩形 53"/>
            <p:cNvSpPr/>
            <p:nvPr/>
          </p:nvSpPr>
          <p:spPr>
            <a:xfrm flipH="1">
              <a:off x="1605664" y="3032488"/>
              <a:ext cx="1405042" cy="397121"/>
            </a:xfrm>
            <a:prstGeom prst="roundRect">
              <a:avLst/>
            </a:prstGeom>
            <a:solidFill>
              <a:srgbClr val="2E8FE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协同办公</a:t>
              </a:r>
              <a:endParaRPr lang="zh-CN" altLang="en-US" sz="1400" dirty="0"/>
            </a:p>
          </p:txBody>
        </p:sp>
        <p:sp>
          <p:nvSpPr>
            <p:cNvPr id="66" name="圆角矩形 65"/>
            <p:cNvSpPr/>
            <p:nvPr/>
          </p:nvSpPr>
          <p:spPr>
            <a:xfrm flipH="1">
              <a:off x="1605664" y="3593990"/>
              <a:ext cx="1405042" cy="397121"/>
            </a:xfrm>
            <a:prstGeom prst="roundRect">
              <a:avLst/>
            </a:prstGeom>
            <a:solidFill>
              <a:srgbClr val="2E8FE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……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974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987533" y="4208126"/>
            <a:ext cx="2012728" cy="330606"/>
          </a:xfrm>
          <a:prstGeom prst="roundRect">
            <a:avLst/>
          </a:prstGeom>
          <a:solidFill>
            <a:srgbClr val="1570C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数据平台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51" name="文本框 184"/>
          <p:cNvSpPr txBox="1"/>
          <p:nvPr/>
        </p:nvSpPr>
        <p:spPr>
          <a:xfrm>
            <a:off x="1130532" y="4029430"/>
            <a:ext cx="204383" cy="325636"/>
          </a:xfrm>
          <a:prstGeom prst="roundRect">
            <a:avLst/>
          </a:prstGeom>
          <a:noFill/>
        </p:spPr>
        <p:txBody>
          <a:bodyPr wrap="none" anchor="ctr">
            <a:spAutoFit/>
          </a:bodyPr>
          <a:lstStyle/>
          <a:p>
            <a:pPr algn="ctr" defTabSz="913765">
              <a:defRPr/>
            </a:pPr>
            <a:endParaRPr lang="zh-CN" altLang="en-US" sz="1400" b="1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987533" y="4629284"/>
            <a:ext cx="2012728" cy="3306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云平台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53" name="文本框 184"/>
          <p:cNvSpPr txBox="1"/>
          <p:nvPr/>
        </p:nvSpPr>
        <p:spPr>
          <a:xfrm>
            <a:off x="1314681" y="4549007"/>
            <a:ext cx="204383" cy="325636"/>
          </a:xfrm>
          <a:prstGeom prst="roundRect">
            <a:avLst/>
          </a:prstGeom>
          <a:noFill/>
        </p:spPr>
        <p:txBody>
          <a:bodyPr wrap="none" anchor="ctr">
            <a:spAutoFit/>
          </a:bodyPr>
          <a:lstStyle/>
          <a:p>
            <a:pPr algn="ctr" defTabSz="913765">
              <a:defRPr/>
            </a:pPr>
            <a:endParaRPr lang="zh-CN" altLang="en-US" sz="1400" b="1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987533" y="5237950"/>
            <a:ext cx="2012728" cy="33060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硬件设施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55" name="文本框 184"/>
          <p:cNvSpPr txBox="1"/>
          <p:nvPr/>
        </p:nvSpPr>
        <p:spPr>
          <a:xfrm>
            <a:off x="1130532" y="5068584"/>
            <a:ext cx="204383" cy="325636"/>
          </a:xfrm>
          <a:prstGeom prst="roundRect">
            <a:avLst/>
          </a:prstGeom>
          <a:noFill/>
        </p:spPr>
        <p:txBody>
          <a:bodyPr wrap="none" anchor="ctr">
            <a:spAutoFit/>
          </a:bodyPr>
          <a:lstStyle/>
          <a:p>
            <a:pPr algn="ctr" defTabSz="913765">
              <a:defRPr/>
            </a:pPr>
            <a:endParaRPr lang="zh-CN" altLang="en-US" sz="1400" b="1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3335821" y="4213263"/>
            <a:ext cx="2340000" cy="330606"/>
          </a:xfrm>
          <a:prstGeom prst="roundRect">
            <a:avLst/>
          </a:prstGeom>
          <a:solidFill>
            <a:srgbClr val="2E8FE8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通用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数据</a:t>
            </a:r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环境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6096865" y="4213263"/>
            <a:ext cx="2340000" cy="330606"/>
          </a:xfrm>
          <a:prstGeom prst="roundRect">
            <a:avLst/>
          </a:prstGeom>
          <a:solidFill>
            <a:srgbClr val="2E8FE8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数据共享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与交换</a:t>
            </a:r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平台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8857910" y="4213263"/>
            <a:ext cx="2340000" cy="330606"/>
          </a:xfrm>
          <a:prstGeom prst="roundRect">
            <a:avLst/>
          </a:prstGeom>
          <a:solidFill>
            <a:srgbClr val="2E8FE8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大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数据分析处理</a:t>
            </a:r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平台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987533" y="5884090"/>
            <a:ext cx="2012728" cy="330606"/>
          </a:xfrm>
          <a:prstGeom prst="roundRect">
            <a:avLst/>
          </a:prstGeom>
          <a:solidFill>
            <a:srgbClr val="9F08B8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感知层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63" name="文本框 184"/>
          <p:cNvSpPr txBox="1"/>
          <p:nvPr/>
        </p:nvSpPr>
        <p:spPr>
          <a:xfrm>
            <a:off x="1314681" y="5592121"/>
            <a:ext cx="204383" cy="325636"/>
          </a:xfrm>
          <a:prstGeom prst="roundRect">
            <a:avLst/>
          </a:prstGeom>
          <a:noFill/>
        </p:spPr>
        <p:txBody>
          <a:bodyPr wrap="none" anchor="ctr">
            <a:spAutoFit/>
          </a:bodyPr>
          <a:lstStyle/>
          <a:p>
            <a:pPr algn="ctr" defTabSz="913765">
              <a:defRPr/>
            </a:pPr>
            <a:endParaRPr lang="zh-CN" altLang="en-US" sz="1400" b="1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3306313" y="4629284"/>
            <a:ext cx="3644712" cy="330606"/>
          </a:xfrm>
          <a:prstGeom prst="roundRect">
            <a:avLst/>
          </a:prstGeom>
          <a:solidFill>
            <a:srgbClr val="ABC0E5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分布式存储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65" name="圆角矩形 64"/>
          <p:cNvSpPr/>
          <p:nvPr/>
        </p:nvSpPr>
        <p:spPr bwMode="auto">
          <a:xfrm>
            <a:off x="7522484" y="4629284"/>
            <a:ext cx="3696097" cy="330606"/>
          </a:xfrm>
          <a:prstGeom prst="roundRect">
            <a:avLst/>
          </a:prstGeom>
          <a:solidFill>
            <a:srgbClr val="ABC0E5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分布式计算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3284982" y="5237950"/>
            <a:ext cx="2340000" cy="330606"/>
          </a:xfrm>
          <a:prstGeom prst="roundRect">
            <a:avLst/>
          </a:prstGeom>
          <a:solidFill>
            <a:srgbClr val="FFCD2D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网络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8878581" y="5237950"/>
            <a:ext cx="2340000" cy="330606"/>
          </a:xfrm>
          <a:prstGeom prst="roundRect">
            <a:avLst/>
          </a:prstGeom>
          <a:solidFill>
            <a:srgbClr val="FFCD2D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无线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70" name="圆角矩形 69"/>
          <p:cNvSpPr/>
          <p:nvPr/>
        </p:nvSpPr>
        <p:spPr bwMode="auto">
          <a:xfrm>
            <a:off x="6081781" y="5237950"/>
            <a:ext cx="2340000" cy="330606"/>
          </a:xfrm>
          <a:prstGeom prst="roundRect">
            <a:avLst/>
          </a:prstGeom>
          <a:solidFill>
            <a:srgbClr val="FFCD2D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服务器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3284982" y="5884090"/>
            <a:ext cx="7932763" cy="330606"/>
            <a:chOff x="3284982" y="5884090"/>
            <a:chExt cx="7932763" cy="330606"/>
          </a:xfrm>
        </p:grpSpPr>
        <p:sp>
          <p:nvSpPr>
            <p:cNvPr id="74" name="圆角矩形 73"/>
            <p:cNvSpPr/>
            <p:nvPr/>
          </p:nvSpPr>
          <p:spPr bwMode="auto">
            <a:xfrm>
              <a:off x="3284982" y="5884090"/>
              <a:ext cx="1800000" cy="330606"/>
            </a:xfrm>
            <a:prstGeom prst="roundRect">
              <a:avLst/>
            </a:prstGeom>
            <a:solidFill>
              <a:srgbClr val="BF09DD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桌面终端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 bwMode="auto">
            <a:xfrm>
              <a:off x="5329236" y="5884090"/>
              <a:ext cx="1800000" cy="330606"/>
            </a:xfrm>
            <a:prstGeom prst="roundRect">
              <a:avLst/>
            </a:prstGeom>
            <a:solidFill>
              <a:srgbClr val="BF09DD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移动终端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 bwMode="auto">
            <a:xfrm>
              <a:off x="7373490" y="5884090"/>
              <a:ext cx="1800000" cy="330606"/>
            </a:xfrm>
            <a:prstGeom prst="roundRect">
              <a:avLst/>
            </a:prstGeom>
            <a:solidFill>
              <a:srgbClr val="BF09DD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物</a:t>
              </a:r>
              <a:r>
                <a:rPr lang="zh-CN" altLang="en-US" sz="1400" b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联网</a:t>
              </a: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终端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 bwMode="auto">
            <a:xfrm>
              <a:off x="9417745" y="5884090"/>
              <a:ext cx="1800000" cy="330606"/>
            </a:xfrm>
            <a:prstGeom prst="roundRect">
              <a:avLst/>
            </a:prstGeom>
            <a:solidFill>
              <a:srgbClr val="BF09DD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桌面终端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</p:grpSp>
      <p:sp>
        <p:nvSpPr>
          <p:cNvPr id="18" name="文本框 184"/>
          <p:cNvSpPr txBox="1"/>
          <p:nvPr/>
        </p:nvSpPr>
        <p:spPr>
          <a:xfrm>
            <a:off x="1130532" y="1682931"/>
            <a:ext cx="204383" cy="325636"/>
          </a:xfrm>
          <a:prstGeom prst="roundRect">
            <a:avLst/>
          </a:prstGeom>
          <a:noFill/>
        </p:spPr>
        <p:txBody>
          <a:bodyPr wrap="none" anchor="ctr">
            <a:spAutoFit/>
          </a:bodyPr>
          <a:lstStyle/>
          <a:p>
            <a:pPr algn="ctr" defTabSz="913765">
              <a:defRPr/>
            </a:pPr>
            <a:endParaRPr lang="zh-CN" altLang="en-US" sz="1400" b="1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3271697" y="1170339"/>
            <a:ext cx="1183947" cy="360000"/>
          </a:xfrm>
          <a:prstGeom prst="roundRect">
            <a:avLst/>
          </a:prstGeom>
          <a:solidFill>
            <a:srgbClr val="4E617A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学生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4620898" y="1170339"/>
            <a:ext cx="1183947" cy="360000"/>
          </a:xfrm>
          <a:prstGeom prst="roundRect">
            <a:avLst/>
          </a:prstGeom>
          <a:solidFill>
            <a:srgbClr val="4E617A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教师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5970099" y="1170339"/>
            <a:ext cx="1183947" cy="360000"/>
          </a:xfrm>
          <a:prstGeom prst="roundRect">
            <a:avLst/>
          </a:prstGeom>
          <a:solidFill>
            <a:srgbClr val="4E617A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院领导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7319300" y="1170339"/>
            <a:ext cx="1183947" cy="360000"/>
          </a:xfrm>
          <a:prstGeom prst="roundRect">
            <a:avLst/>
          </a:prstGeom>
          <a:solidFill>
            <a:srgbClr val="4E617A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行政人员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8668501" y="1170339"/>
            <a:ext cx="1183947" cy="360000"/>
          </a:xfrm>
          <a:prstGeom prst="roundRect">
            <a:avLst/>
          </a:prstGeom>
          <a:solidFill>
            <a:srgbClr val="4E617A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家长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0022958" y="1170339"/>
            <a:ext cx="1183947" cy="360000"/>
          </a:xfrm>
          <a:prstGeom prst="roundRect">
            <a:avLst/>
          </a:prstGeom>
          <a:solidFill>
            <a:srgbClr val="4E617A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系统管理员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3271697" y="2100748"/>
            <a:ext cx="7935208" cy="360000"/>
          </a:xfrm>
          <a:prstGeom prst="roundRect">
            <a:avLst/>
          </a:prstGeom>
          <a:solidFill>
            <a:srgbClr val="4E617A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综合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信息服务</a:t>
            </a:r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门户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3277409" y="1627543"/>
            <a:ext cx="1440000" cy="360000"/>
          </a:xfrm>
          <a:prstGeom prst="roundRect">
            <a:avLst/>
          </a:prstGeom>
          <a:solidFill>
            <a:srgbClr val="4E617A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计算机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4899783" y="1627543"/>
            <a:ext cx="1440000" cy="360000"/>
          </a:xfrm>
          <a:prstGeom prst="roundRect">
            <a:avLst/>
          </a:prstGeom>
          <a:solidFill>
            <a:srgbClr val="4E617A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智能终端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6522157" y="1627543"/>
            <a:ext cx="1440000" cy="360000"/>
          </a:xfrm>
          <a:prstGeom prst="roundRect">
            <a:avLst/>
          </a:prstGeom>
          <a:solidFill>
            <a:srgbClr val="4E617A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触摸屏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auto">
          <a:xfrm>
            <a:off x="8144531" y="1627543"/>
            <a:ext cx="1440000" cy="360000"/>
          </a:xfrm>
          <a:prstGeom prst="roundRect">
            <a:avLst/>
          </a:prstGeom>
          <a:solidFill>
            <a:srgbClr val="4E617A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集控中心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987533" y="1182225"/>
            <a:ext cx="2012728" cy="1244335"/>
          </a:xfrm>
          <a:prstGeom prst="roundRect">
            <a:avLst>
              <a:gd name="adj" fmla="val 8502"/>
            </a:avLst>
          </a:prstGeom>
          <a:solidFill>
            <a:srgbClr val="44546A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用户访问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9766905" y="1625682"/>
            <a:ext cx="1440000" cy="360000"/>
          </a:xfrm>
          <a:prstGeom prst="roundRect">
            <a:avLst/>
          </a:prstGeom>
          <a:solidFill>
            <a:srgbClr val="4E617A"/>
          </a:solidFill>
          <a:ln w="7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rPr>
              <a:t>……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82" name="Freeform 17"/>
          <p:cNvSpPr/>
          <p:nvPr/>
        </p:nvSpPr>
        <p:spPr bwMode="auto">
          <a:xfrm>
            <a:off x="841783" y="1059543"/>
            <a:ext cx="10548000" cy="1512000"/>
          </a:xfrm>
          <a:prstGeom prst="roundRect">
            <a:avLst/>
          </a:prstGeom>
          <a:noFill/>
          <a:ln w="10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1400" b="1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841783" y="2644004"/>
            <a:ext cx="10548000" cy="1355290"/>
            <a:chOff x="841783" y="2644004"/>
            <a:chExt cx="10548000" cy="1355290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3262859" y="2744027"/>
              <a:ext cx="931680" cy="1148400"/>
            </a:xfrm>
            <a:prstGeom prst="roundRect">
              <a:avLst/>
            </a:prstGeom>
            <a:solidFill>
              <a:srgbClr val="00C8BE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管理</a:t>
              </a:r>
              <a:r>
                <a:rPr lang="zh-CN" altLang="en-US" sz="1400" b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应用</a:t>
              </a: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系统</a:t>
              </a:r>
              <a:endParaRPr lang="en-US" altLang="zh-CN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31" name="Rectangle 6"/>
            <p:cNvSpPr>
              <a:spLocks noChangeArrowheads="1"/>
            </p:cNvSpPr>
            <p:nvPr/>
          </p:nvSpPr>
          <p:spPr bwMode="auto">
            <a:xfrm>
              <a:off x="987533" y="2744050"/>
              <a:ext cx="2012728" cy="1148355"/>
            </a:xfrm>
            <a:prstGeom prst="roundRect">
              <a:avLst>
                <a:gd name="adj" fmla="val 10347"/>
              </a:avLst>
            </a:prstGeom>
            <a:solidFill>
              <a:srgbClr val="00AAA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业务应用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32" name="文本框 184"/>
            <p:cNvSpPr txBox="1"/>
            <p:nvPr/>
          </p:nvSpPr>
          <p:spPr>
            <a:xfrm>
              <a:off x="1130532" y="2707473"/>
              <a:ext cx="204383" cy="325636"/>
            </a:xfrm>
            <a:prstGeom prst="round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defTabSz="913765">
                <a:defRPr/>
              </a:pPr>
              <a:endPara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9792811" y="2753208"/>
              <a:ext cx="1405099" cy="330606"/>
            </a:xfrm>
            <a:prstGeom prst="roundRect">
              <a:avLst/>
            </a:prstGeom>
            <a:solidFill>
              <a:srgbClr val="00C8BE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教师</a:t>
              </a:r>
              <a:r>
                <a:rPr lang="zh-CN" altLang="en-US" sz="1400" b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发展</a:t>
              </a: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中心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9792811" y="3129147"/>
              <a:ext cx="1405099" cy="330606"/>
            </a:xfrm>
            <a:prstGeom prst="roundRect">
              <a:avLst/>
            </a:prstGeom>
            <a:solidFill>
              <a:srgbClr val="00C8BE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学生服务中心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9792811" y="3539616"/>
              <a:ext cx="1405099" cy="330606"/>
            </a:xfrm>
            <a:prstGeom prst="roundRect">
              <a:avLst/>
            </a:prstGeom>
            <a:solidFill>
              <a:srgbClr val="00C8BE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……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4317411" y="2744027"/>
              <a:ext cx="931680" cy="1148400"/>
            </a:xfrm>
            <a:prstGeom prst="roundRect">
              <a:avLst/>
            </a:prstGeom>
            <a:solidFill>
              <a:srgbClr val="00C8BE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服务</a:t>
              </a:r>
              <a:r>
                <a:rPr lang="zh-CN" altLang="en-US" sz="1400" b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应用</a:t>
              </a: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系统</a:t>
              </a:r>
              <a:endParaRPr lang="en-US" altLang="zh-CN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5371963" y="2744027"/>
              <a:ext cx="931680" cy="1148400"/>
            </a:xfrm>
            <a:prstGeom prst="roundRect">
              <a:avLst/>
            </a:prstGeom>
            <a:solidFill>
              <a:srgbClr val="00C8BE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支撑</a:t>
              </a:r>
              <a:r>
                <a:rPr lang="zh-CN" altLang="en-US" sz="1400" b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应用</a:t>
              </a: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系统</a:t>
              </a:r>
              <a:endParaRPr lang="en-US" altLang="zh-CN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6426515" y="2744027"/>
              <a:ext cx="931680" cy="1148400"/>
            </a:xfrm>
            <a:prstGeom prst="roundRect">
              <a:avLst/>
            </a:prstGeom>
            <a:solidFill>
              <a:srgbClr val="00C8BE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节能</a:t>
              </a:r>
              <a:endParaRPr lang="en-US" altLang="zh-CN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校园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 bwMode="auto">
            <a:xfrm>
              <a:off x="7481067" y="2744027"/>
              <a:ext cx="931680" cy="1148400"/>
            </a:xfrm>
            <a:prstGeom prst="roundRect">
              <a:avLst/>
            </a:prstGeom>
            <a:solidFill>
              <a:srgbClr val="00C8BE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平安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校园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 bwMode="auto">
            <a:xfrm>
              <a:off x="8535617" y="2744027"/>
              <a:ext cx="931680" cy="1148400"/>
            </a:xfrm>
            <a:prstGeom prst="roundRect">
              <a:avLst/>
            </a:prstGeom>
            <a:solidFill>
              <a:srgbClr val="00C8BE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主题</a:t>
              </a:r>
              <a:endParaRPr lang="en-US" altLang="zh-CN" sz="1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应用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  <a:p>
              <a:pPr algn="ctr"/>
              <a:r>
                <a:rPr lang="en-US" altLang="zh-CN" sz="1400" b="1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Hiragino Sans GB W6" charset="-122"/>
                </a:rPr>
                <a:t>……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  <p:sp>
          <p:nvSpPr>
            <p:cNvPr id="83" name="Freeform 17"/>
            <p:cNvSpPr/>
            <p:nvPr/>
          </p:nvSpPr>
          <p:spPr bwMode="auto">
            <a:xfrm>
              <a:off x="841783" y="2644004"/>
              <a:ext cx="10548000" cy="1355290"/>
            </a:xfrm>
            <a:prstGeom prst="roundRect">
              <a:avLst/>
            </a:prstGeom>
            <a:noFill/>
            <a:ln w="10" cap="flat">
              <a:solidFill>
                <a:schemeClr val="accent1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zh-CN" altLang="en-US" sz="14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Hiragino Sans GB W6" charset="-122"/>
              </a:endParaRPr>
            </a:p>
          </p:txBody>
        </p:sp>
      </p:grpSp>
      <p:sp>
        <p:nvSpPr>
          <p:cNvPr id="84" name="Freeform 17"/>
          <p:cNvSpPr/>
          <p:nvPr/>
        </p:nvSpPr>
        <p:spPr bwMode="auto">
          <a:xfrm>
            <a:off x="841783" y="4071755"/>
            <a:ext cx="10548000" cy="1006787"/>
          </a:xfrm>
          <a:prstGeom prst="roundRect">
            <a:avLst/>
          </a:prstGeom>
          <a:noFill/>
          <a:ln w="10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1400" b="1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85" name="Freeform 17"/>
          <p:cNvSpPr/>
          <p:nvPr/>
        </p:nvSpPr>
        <p:spPr bwMode="auto">
          <a:xfrm>
            <a:off x="841783" y="5151003"/>
            <a:ext cx="10548000" cy="545343"/>
          </a:xfrm>
          <a:prstGeom prst="roundRect">
            <a:avLst/>
          </a:prstGeom>
          <a:noFill/>
          <a:ln w="10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1400" b="1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86" name="Freeform 17"/>
          <p:cNvSpPr/>
          <p:nvPr/>
        </p:nvSpPr>
        <p:spPr bwMode="auto">
          <a:xfrm>
            <a:off x="841783" y="5768807"/>
            <a:ext cx="10548000" cy="545343"/>
          </a:xfrm>
          <a:prstGeom prst="roundRect">
            <a:avLst/>
          </a:prstGeom>
          <a:noFill/>
          <a:ln w="10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1400" b="1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8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方案概述 </a:t>
            </a:r>
            <a:r>
              <a:rPr lang="zh-CN" altLang="en-US" sz="2400" dirty="0" smtClean="0">
                <a:solidFill>
                  <a:srgbClr val="1570C1"/>
                </a:solidFill>
                <a:latin typeface="微软雅黑"/>
                <a:ea typeface="微软雅黑"/>
              </a:rPr>
              <a:t>智慧校园</a:t>
            </a:r>
            <a:r>
              <a:rPr lang="zh-CN" altLang="en-US" sz="2400" dirty="0">
                <a:solidFill>
                  <a:srgbClr val="1570C1"/>
                </a:solidFill>
                <a:latin typeface="微软雅黑"/>
                <a:ea typeface="微软雅黑"/>
              </a:rPr>
              <a:t>整体架构</a:t>
            </a:r>
          </a:p>
        </p:txBody>
      </p:sp>
    </p:spTree>
    <p:extLst>
      <p:ext uri="{BB962C8B-B14F-4D97-AF65-F5344CB8AC3E}">
        <p14:creationId xmlns:p14="http://schemas.microsoft.com/office/powerpoint/2010/main" val="16688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184966" y="1516079"/>
            <a:ext cx="3729958" cy="610456"/>
            <a:chOff x="4185317" y="3136900"/>
            <a:chExt cx="3729958" cy="610456"/>
          </a:xfrm>
        </p:grpSpPr>
        <p:sp>
          <p:nvSpPr>
            <p:cNvPr id="14345" name="文本框 12"/>
            <p:cNvSpPr txBox="1">
              <a:spLocks noChangeArrowheads="1"/>
            </p:cNvSpPr>
            <p:nvPr/>
          </p:nvSpPr>
          <p:spPr bwMode="auto">
            <a:xfrm>
              <a:off x="4913313" y="3136900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rgbClr val="1570C1"/>
                  </a:solidFill>
                  <a:latin typeface="DIN" pitchFamily="50" charset="0"/>
                </a:rPr>
                <a:t>01 </a:t>
              </a:r>
              <a:r>
                <a:rPr lang="zh-CN" altLang="en-US" sz="3200" dirty="0" smtClean="0">
                  <a:solidFill>
                    <a:srgbClr val="1570C1"/>
                  </a:solidFill>
                  <a:latin typeface="+mj-ea"/>
                  <a:ea typeface="+mj-ea"/>
                </a:rPr>
                <a:t>公司介绍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185317" y="3137539"/>
              <a:ext cx="618565" cy="609817"/>
              <a:chOff x="8547754" y="374202"/>
              <a:chExt cx="618565" cy="609817"/>
            </a:xfrm>
            <a:solidFill>
              <a:srgbClr val="1570C1"/>
            </a:solidFill>
          </p:grpSpPr>
          <p:sp>
            <p:nvSpPr>
              <p:cNvPr id="49" name="圆角矩形 48"/>
              <p:cNvSpPr/>
              <p:nvPr/>
            </p:nvSpPr>
            <p:spPr>
              <a:xfrm>
                <a:off x="8547754" y="374202"/>
                <a:ext cx="618565" cy="60981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5036" y="427110"/>
                <a:ext cx="504000" cy="504000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71" name="文本框 70"/>
          <p:cNvSpPr txBox="1"/>
          <p:nvPr/>
        </p:nvSpPr>
        <p:spPr>
          <a:xfrm>
            <a:off x="385763" y="3843338"/>
            <a:ext cx="360045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8742363" y="1347788"/>
            <a:ext cx="360045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72" name="文本框 2"/>
          <p:cNvSpPr txBox="1">
            <a:spLocks noChangeArrowheads="1"/>
          </p:cNvSpPr>
          <p:nvPr/>
        </p:nvSpPr>
        <p:spPr bwMode="auto">
          <a:xfrm>
            <a:off x="314325" y="400050"/>
            <a:ext cx="1238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buFont typeface="Arial" pitchFamily="34" charset="0"/>
              <a:buNone/>
            </a:pPr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11273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14" name="直角三角形 13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4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7" name="直角三角形 16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E44C36"/>
            </a:solidFill>
            <a:ln>
              <a:solidFill>
                <a:srgbClr val="E44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184615" y="2501171"/>
            <a:ext cx="3730660" cy="609817"/>
            <a:chOff x="4198764" y="1276163"/>
            <a:chExt cx="3730660" cy="609817"/>
          </a:xfrm>
          <a:effectLst/>
        </p:grpSpPr>
        <p:sp>
          <p:nvSpPr>
            <p:cNvPr id="14343" name="文本框 10"/>
            <p:cNvSpPr txBox="1">
              <a:spLocks noChangeArrowheads="1"/>
            </p:cNvSpPr>
            <p:nvPr/>
          </p:nvSpPr>
          <p:spPr bwMode="auto">
            <a:xfrm>
              <a:off x="4927462" y="1276163"/>
              <a:ext cx="30019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3200" dirty="0" smtClean="0">
                  <a:solidFill>
                    <a:srgbClr val="C8CACA"/>
                  </a:solidFill>
                  <a:latin typeface="DIN" pitchFamily="50" charset="0"/>
                </a:rPr>
                <a:t>02 </a:t>
              </a:r>
              <a:r>
                <a:rPr lang="zh-CN" altLang="en-US" sz="3200" dirty="0" smtClean="0">
                  <a:solidFill>
                    <a:srgbClr val="C8CACA"/>
                  </a:solidFill>
                  <a:latin typeface="+mj-ea"/>
                  <a:ea typeface="+mj-ea"/>
                </a:rPr>
                <a:t>方案概述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198764" y="1276163"/>
              <a:ext cx="618565" cy="609817"/>
              <a:chOff x="3287395" y="4627713"/>
              <a:chExt cx="618565" cy="609817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3287395" y="4627713"/>
                <a:ext cx="618565" cy="609817"/>
              </a:xfrm>
              <a:prstGeom prst="roundRect">
                <a:avLst/>
              </a:prstGeom>
              <a:solidFill>
                <a:srgbClr val="C8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4677" y="4680621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4184966" y="3485624"/>
            <a:ext cx="3729958" cy="609817"/>
            <a:chOff x="4185317" y="4082942"/>
            <a:chExt cx="3729958" cy="609817"/>
          </a:xfrm>
        </p:grpSpPr>
        <p:sp>
          <p:nvSpPr>
            <p:cNvPr id="14346" name="文本框 13"/>
            <p:cNvSpPr txBox="1">
              <a:spLocks noChangeArrowheads="1"/>
            </p:cNvSpPr>
            <p:nvPr/>
          </p:nvSpPr>
          <p:spPr bwMode="auto">
            <a:xfrm>
              <a:off x="4913313" y="4083050"/>
              <a:ext cx="30019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rgbClr val="C8CACA"/>
                  </a:solidFill>
                  <a:latin typeface="DIN" pitchFamily="50" charset="0"/>
                </a:rPr>
                <a:t>03 </a:t>
              </a:r>
              <a:r>
                <a:rPr lang="zh-CN" altLang="en-US" sz="3200" dirty="0" smtClean="0">
                  <a:solidFill>
                    <a:srgbClr val="C8CACA"/>
                  </a:solidFill>
                  <a:latin typeface="+mj-ea"/>
                  <a:ea typeface="+mj-ea"/>
                </a:rPr>
                <a:t>应用方案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185317" y="4082942"/>
              <a:ext cx="618565" cy="609817"/>
              <a:chOff x="1935905" y="4057433"/>
              <a:chExt cx="618565" cy="609817"/>
            </a:xfrm>
            <a:solidFill>
              <a:srgbClr val="C8CACA"/>
            </a:solidFill>
          </p:grpSpPr>
          <p:sp>
            <p:nvSpPr>
              <p:cNvPr id="48" name="圆角矩形 47"/>
              <p:cNvSpPr/>
              <p:nvPr/>
            </p:nvSpPr>
            <p:spPr>
              <a:xfrm>
                <a:off x="1935905" y="4057433"/>
                <a:ext cx="618565" cy="60981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187" y="4092341"/>
                <a:ext cx="540000" cy="540000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1284" name="文本框 62"/>
          <p:cNvSpPr txBox="1">
            <a:spLocks noChangeArrowheads="1"/>
          </p:cNvSpPr>
          <p:nvPr/>
        </p:nvSpPr>
        <p:spPr bwMode="auto">
          <a:xfrm>
            <a:off x="8677275" y="1274763"/>
            <a:ext cx="36004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400">
                <a:solidFill>
                  <a:srgbClr val="C8CACA"/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11285" name="文本框 68"/>
          <p:cNvSpPr txBox="1">
            <a:spLocks noChangeArrowheads="1"/>
          </p:cNvSpPr>
          <p:nvPr/>
        </p:nvSpPr>
        <p:spPr bwMode="auto">
          <a:xfrm>
            <a:off x="185738" y="3665538"/>
            <a:ext cx="3600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400">
                <a:solidFill>
                  <a:srgbClr val="C8CACA"/>
                </a:solidFill>
                <a:latin typeface="DIN" pitchFamily="50" charset="0"/>
              </a:rPr>
              <a:t>Contents</a:t>
            </a:r>
          </a:p>
        </p:txBody>
      </p:sp>
      <p:cxnSp>
        <p:nvCxnSpPr>
          <p:cNvPr id="14337" name="直接连接符 14336"/>
          <p:cNvCxnSpPr/>
          <p:nvPr/>
        </p:nvCxnSpPr>
        <p:spPr>
          <a:xfrm>
            <a:off x="8741675" y="2114550"/>
            <a:ext cx="3090934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直角三角形 83"/>
          <p:cNvSpPr/>
          <p:nvPr/>
        </p:nvSpPr>
        <p:spPr bwMode="auto">
          <a:xfrm rot="16200000">
            <a:off x="7655719" y="1884470"/>
            <a:ext cx="260350" cy="258762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184615" y="4470077"/>
            <a:ext cx="3729958" cy="610549"/>
            <a:chOff x="4185317" y="5027613"/>
            <a:chExt cx="3729958" cy="610549"/>
          </a:xfrm>
        </p:grpSpPr>
        <p:grpSp>
          <p:nvGrpSpPr>
            <p:cNvPr id="6" name="组合 5"/>
            <p:cNvGrpSpPr/>
            <p:nvPr/>
          </p:nvGrpSpPr>
          <p:grpSpPr>
            <a:xfrm>
              <a:off x="4185317" y="5027613"/>
              <a:ext cx="3729958" cy="610549"/>
              <a:chOff x="4185317" y="5027613"/>
              <a:chExt cx="3729958" cy="610549"/>
            </a:xfrm>
          </p:grpSpPr>
          <p:sp>
            <p:nvSpPr>
              <p:cNvPr id="19" name="文本框 13"/>
              <p:cNvSpPr txBox="1">
                <a:spLocks noChangeArrowheads="1"/>
              </p:cNvSpPr>
              <p:nvPr/>
            </p:nvSpPr>
            <p:spPr bwMode="auto">
              <a:xfrm>
                <a:off x="4913313" y="5027613"/>
                <a:ext cx="300196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3200" dirty="0" smtClean="0">
                    <a:solidFill>
                      <a:srgbClr val="C8CACA"/>
                    </a:solidFill>
                    <a:latin typeface="DIN" pitchFamily="50" charset="0"/>
                  </a:rPr>
                  <a:t>04 </a:t>
                </a:r>
                <a:r>
                  <a:rPr lang="zh-CN" altLang="en-US" sz="3200" dirty="0" smtClean="0">
                    <a:solidFill>
                      <a:srgbClr val="C8CACA"/>
                    </a:solidFill>
                    <a:latin typeface="+mj-ea"/>
                    <a:ea typeface="+mj-ea"/>
                  </a:rPr>
                  <a:t>运维方案</a:t>
                </a: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4185317" y="5028345"/>
                <a:ext cx="618565" cy="609817"/>
              </a:xfrm>
              <a:prstGeom prst="roundRect">
                <a:avLst/>
              </a:prstGeom>
              <a:solidFill>
                <a:srgbClr val="C8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2151" y="5075681"/>
              <a:ext cx="504000" cy="504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/>
          <p:cNvGrpSpPr/>
          <p:nvPr/>
        </p:nvGrpSpPr>
        <p:grpSpPr>
          <a:xfrm>
            <a:off x="1770621" y="2955635"/>
            <a:ext cx="796614" cy="577624"/>
            <a:chOff x="2359025" y="3717032"/>
            <a:chExt cx="796925" cy="577850"/>
          </a:xfrm>
          <a:solidFill>
            <a:schemeClr val="accent4"/>
          </a:solidFill>
        </p:grpSpPr>
        <p:sp>
          <p:nvSpPr>
            <p:cNvPr id="103" name="Rectangle 6"/>
            <p:cNvSpPr>
              <a:spLocks noChangeArrowheads="1"/>
            </p:cNvSpPr>
            <p:nvPr/>
          </p:nvSpPr>
          <p:spPr bwMode="auto">
            <a:xfrm>
              <a:off x="2359025" y="3717032"/>
              <a:ext cx="796925" cy="5778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04" name="Freeform 11"/>
            <p:cNvSpPr>
              <a:spLocks noEditPoints="1"/>
            </p:cNvSpPr>
            <p:nvPr/>
          </p:nvSpPr>
          <p:spPr bwMode="auto">
            <a:xfrm>
              <a:off x="2673350" y="3802757"/>
              <a:ext cx="417513" cy="388938"/>
            </a:xfrm>
            <a:custGeom>
              <a:avLst/>
              <a:gdLst>
                <a:gd name="T0" fmla="*/ 341 w 486"/>
                <a:gd name="T1" fmla="*/ 290 h 452"/>
                <a:gd name="T2" fmla="*/ 323 w 486"/>
                <a:gd name="T3" fmla="*/ 286 h 452"/>
                <a:gd name="T4" fmla="*/ 321 w 486"/>
                <a:gd name="T5" fmla="*/ 286 h 452"/>
                <a:gd name="T6" fmla="*/ 280 w 486"/>
                <a:gd name="T7" fmla="*/ 318 h 452"/>
                <a:gd name="T8" fmla="*/ 303 w 486"/>
                <a:gd name="T9" fmla="*/ 365 h 452"/>
                <a:gd name="T10" fmla="*/ 306 w 486"/>
                <a:gd name="T11" fmla="*/ 366 h 452"/>
                <a:gd name="T12" fmla="*/ 341 w 486"/>
                <a:gd name="T13" fmla="*/ 374 h 452"/>
                <a:gd name="T14" fmla="*/ 341 w 486"/>
                <a:gd name="T15" fmla="*/ 389 h 452"/>
                <a:gd name="T16" fmla="*/ 332 w 486"/>
                <a:gd name="T17" fmla="*/ 402 h 452"/>
                <a:gd name="T18" fmla="*/ 247 w 486"/>
                <a:gd name="T19" fmla="*/ 425 h 452"/>
                <a:gd name="T20" fmla="*/ 244 w 486"/>
                <a:gd name="T21" fmla="*/ 425 h 452"/>
                <a:gd name="T22" fmla="*/ 240 w 486"/>
                <a:gd name="T23" fmla="*/ 424 h 452"/>
                <a:gd name="T24" fmla="*/ 238 w 486"/>
                <a:gd name="T25" fmla="*/ 424 h 452"/>
                <a:gd name="T26" fmla="*/ 154 w 486"/>
                <a:gd name="T27" fmla="*/ 401 h 452"/>
                <a:gd name="T28" fmla="*/ 145 w 486"/>
                <a:gd name="T29" fmla="*/ 389 h 452"/>
                <a:gd name="T30" fmla="*/ 145 w 486"/>
                <a:gd name="T31" fmla="*/ 374 h 452"/>
                <a:gd name="T32" fmla="*/ 180 w 486"/>
                <a:gd name="T33" fmla="*/ 366 h 452"/>
                <a:gd name="T34" fmla="*/ 182 w 486"/>
                <a:gd name="T35" fmla="*/ 365 h 452"/>
                <a:gd name="T36" fmla="*/ 205 w 486"/>
                <a:gd name="T37" fmla="*/ 318 h 452"/>
                <a:gd name="T38" fmla="*/ 165 w 486"/>
                <a:gd name="T39" fmla="*/ 286 h 452"/>
                <a:gd name="T40" fmla="*/ 162 w 486"/>
                <a:gd name="T41" fmla="*/ 286 h 452"/>
                <a:gd name="T42" fmla="*/ 145 w 486"/>
                <a:gd name="T43" fmla="*/ 290 h 452"/>
                <a:gd name="T44" fmla="*/ 145 w 486"/>
                <a:gd name="T45" fmla="*/ 251 h 452"/>
                <a:gd name="T46" fmla="*/ 149 w 486"/>
                <a:gd name="T47" fmla="*/ 241 h 452"/>
                <a:gd name="T48" fmla="*/ 160 w 486"/>
                <a:gd name="T49" fmla="*/ 238 h 452"/>
                <a:gd name="T50" fmla="*/ 244 w 486"/>
                <a:gd name="T51" fmla="*/ 262 h 452"/>
                <a:gd name="T52" fmla="*/ 326 w 486"/>
                <a:gd name="T53" fmla="*/ 239 h 452"/>
                <a:gd name="T54" fmla="*/ 336 w 486"/>
                <a:gd name="T55" fmla="*/ 241 h 452"/>
                <a:gd name="T56" fmla="*/ 341 w 486"/>
                <a:gd name="T57" fmla="*/ 251 h 452"/>
                <a:gd name="T58" fmla="*/ 341 w 486"/>
                <a:gd name="T59" fmla="*/ 290 h 452"/>
                <a:gd name="T60" fmla="*/ 475 w 486"/>
                <a:gd name="T61" fmla="*/ 331 h 452"/>
                <a:gd name="T62" fmla="*/ 473 w 486"/>
                <a:gd name="T63" fmla="*/ 329 h 452"/>
                <a:gd name="T64" fmla="*/ 370 w 486"/>
                <a:gd name="T65" fmla="*/ 219 h 452"/>
                <a:gd name="T66" fmla="*/ 369 w 486"/>
                <a:gd name="T67" fmla="*/ 217 h 452"/>
                <a:gd name="T68" fmla="*/ 354 w 486"/>
                <a:gd name="T69" fmla="*/ 209 h 452"/>
                <a:gd name="T70" fmla="*/ 349 w 486"/>
                <a:gd name="T71" fmla="*/ 208 h 452"/>
                <a:gd name="T72" fmla="*/ 138 w 486"/>
                <a:gd name="T73" fmla="*/ 208 h 452"/>
                <a:gd name="T74" fmla="*/ 137 w 486"/>
                <a:gd name="T75" fmla="*/ 208 h 452"/>
                <a:gd name="T76" fmla="*/ 117 w 486"/>
                <a:gd name="T77" fmla="*/ 217 h 452"/>
                <a:gd name="T78" fmla="*/ 115 w 486"/>
                <a:gd name="T79" fmla="*/ 219 h 452"/>
                <a:gd name="T80" fmla="*/ 12 w 486"/>
                <a:gd name="T81" fmla="*/ 329 h 452"/>
                <a:gd name="T82" fmla="*/ 11 w 486"/>
                <a:gd name="T83" fmla="*/ 331 h 452"/>
                <a:gd name="T84" fmla="*/ 7 w 486"/>
                <a:gd name="T85" fmla="*/ 375 h 452"/>
                <a:gd name="T86" fmla="*/ 40 w 486"/>
                <a:gd name="T87" fmla="*/ 399 h 452"/>
                <a:gd name="T88" fmla="*/ 44 w 486"/>
                <a:gd name="T89" fmla="*/ 398 h 452"/>
                <a:gd name="T90" fmla="*/ 47 w 486"/>
                <a:gd name="T91" fmla="*/ 398 h 452"/>
                <a:gd name="T92" fmla="*/ 127 w 486"/>
                <a:gd name="T93" fmla="*/ 379 h 452"/>
                <a:gd name="T94" fmla="*/ 127 w 486"/>
                <a:gd name="T95" fmla="*/ 441 h 452"/>
                <a:gd name="T96" fmla="*/ 138 w 486"/>
                <a:gd name="T97" fmla="*/ 452 h 452"/>
                <a:gd name="T98" fmla="*/ 349 w 486"/>
                <a:gd name="T99" fmla="*/ 452 h 452"/>
                <a:gd name="T100" fmla="*/ 360 w 486"/>
                <a:gd name="T101" fmla="*/ 441 h 452"/>
                <a:gd name="T102" fmla="*/ 360 w 486"/>
                <a:gd name="T103" fmla="*/ 379 h 452"/>
                <a:gd name="T104" fmla="*/ 438 w 486"/>
                <a:gd name="T105" fmla="*/ 398 h 452"/>
                <a:gd name="T106" fmla="*/ 441 w 486"/>
                <a:gd name="T107" fmla="*/ 398 h 452"/>
                <a:gd name="T108" fmla="*/ 445 w 486"/>
                <a:gd name="T109" fmla="*/ 399 h 452"/>
                <a:gd name="T110" fmla="*/ 475 w 486"/>
                <a:gd name="T111" fmla="*/ 381 h 452"/>
                <a:gd name="T112" fmla="*/ 475 w 486"/>
                <a:gd name="T113" fmla="*/ 331 h 452"/>
                <a:gd name="T114" fmla="*/ 243 w 486"/>
                <a:gd name="T115" fmla="*/ 202 h 452"/>
                <a:gd name="T116" fmla="*/ 337 w 486"/>
                <a:gd name="T117" fmla="*/ 101 h 452"/>
                <a:gd name="T118" fmla="*/ 243 w 486"/>
                <a:gd name="T119" fmla="*/ 0 h 452"/>
                <a:gd name="T120" fmla="*/ 148 w 486"/>
                <a:gd name="T121" fmla="*/ 101 h 452"/>
                <a:gd name="T122" fmla="*/ 243 w 486"/>
                <a:gd name="T123" fmla="*/ 20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6" h="452">
                  <a:moveTo>
                    <a:pt x="341" y="290"/>
                  </a:moveTo>
                  <a:lnTo>
                    <a:pt x="323" y="286"/>
                  </a:lnTo>
                  <a:cubicBezTo>
                    <a:pt x="322" y="286"/>
                    <a:pt x="322" y="286"/>
                    <a:pt x="321" y="286"/>
                  </a:cubicBezTo>
                  <a:cubicBezTo>
                    <a:pt x="302" y="283"/>
                    <a:pt x="285" y="298"/>
                    <a:pt x="280" y="318"/>
                  </a:cubicBezTo>
                  <a:cubicBezTo>
                    <a:pt x="276" y="339"/>
                    <a:pt x="286" y="359"/>
                    <a:pt x="303" y="365"/>
                  </a:cubicBezTo>
                  <a:cubicBezTo>
                    <a:pt x="304" y="365"/>
                    <a:pt x="305" y="366"/>
                    <a:pt x="306" y="366"/>
                  </a:cubicBezTo>
                  <a:lnTo>
                    <a:pt x="341" y="374"/>
                  </a:lnTo>
                  <a:lnTo>
                    <a:pt x="341" y="389"/>
                  </a:lnTo>
                  <a:cubicBezTo>
                    <a:pt x="341" y="395"/>
                    <a:pt x="337" y="400"/>
                    <a:pt x="332" y="402"/>
                  </a:cubicBezTo>
                  <a:lnTo>
                    <a:pt x="247" y="425"/>
                  </a:lnTo>
                  <a:cubicBezTo>
                    <a:pt x="246" y="425"/>
                    <a:pt x="245" y="425"/>
                    <a:pt x="244" y="425"/>
                  </a:cubicBezTo>
                  <a:cubicBezTo>
                    <a:pt x="243" y="425"/>
                    <a:pt x="241" y="425"/>
                    <a:pt x="240" y="424"/>
                  </a:cubicBezTo>
                  <a:cubicBezTo>
                    <a:pt x="239" y="424"/>
                    <a:pt x="239" y="424"/>
                    <a:pt x="238" y="424"/>
                  </a:cubicBezTo>
                  <a:lnTo>
                    <a:pt x="154" y="401"/>
                  </a:lnTo>
                  <a:cubicBezTo>
                    <a:pt x="148" y="400"/>
                    <a:pt x="145" y="394"/>
                    <a:pt x="145" y="389"/>
                  </a:cubicBezTo>
                  <a:lnTo>
                    <a:pt x="145" y="374"/>
                  </a:lnTo>
                  <a:lnTo>
                    <a:pt x="180" y="366"/>
                  </a:lnTo>
                  <a:cubicBezTo>
                    <a:pt x="180" y="366"/>
                    <a:pt x="181" y="365"/>
                    <a:pt x="182" y="365"/>
                  </a:cubicBezTo>
                  <a:cubicBezTo>
                    <a:pt x="199" y="359"/>
                    <a:pt x="209" y="339"/>
                    <a:pt x="205" y="318"/>
                  </a:cubicBezTo>
                  <a:cubicBezTo>
                    <a:pt x="201" y="298"/>
                    <a:pt x="183" y="283"/>
                    <a:pt x="165" y="286"/>
                  </a:cubicBezTo>
                  <a:cubicBezTo>
                    <a:pt x="164" y="286"/>
                    <a:pt x="163" y="286"/>
                    <a:pt x="162" y="286"/>
                  </a:cubicBezTo>
                  <a:lnTo>
                    <a:pt x="145" y="290"/>
                  </a:lnTo>
                  <a:lnTo>
                    <a:pt x="145" y="251"/>
                  </a:lnTo>
                  <a:cubicBezTo>
                    <a:pt x="145" y="247"/>
                    <a:pt x="147" y="243"/>
                    <a:pt x="149" y="241"/>
                  </a:cubicBezTo>
                  <a:cubicBezTo>
                    <a:pt x="152" y="238"/>
                    <a:pt x="156" y="237"/>
                    <a:pt x="160" y="238"/>
                  </a:cubicBezTo>
                  <a:lnTo>
                    <a:pt x="244" y="262"/>
                  </a:lnTo>
                  <a:lnTo>
                    <a:pt x="326" y="239"/>
                  </a:lnTo>
                  <a:cubicBezTo>
                    <a:pt x="330" y="238"/>
                    <a:pt x="333" y="239"/>
                    <a:pt x="336" y="241"/>
                  </a:cubicBezTo>
                  <a:cubicBezTo>
                    <a:pt x="339" y="244"/>
                    <a:pt x="341" y="247"/>
                    <a:pt x="341" y="251"/>
                  </a:cubicBezTo>
                  <a:lnTo>
                    <a:pt x="341" y="290"/>
                  </a:lnTo>
                  <a:close/>
                  <a:moveTo>
                    <a:pt x="475" y="331"/>
                  </a:moveTo>
                  <a:cubicBezTo>
                    <a:pt x="474" y="331"/>
                    <a:pt x="474" y="330"/>
                    <a:pt x="473" y="329"/>
                  </a:cubicBezTo>
                  <a:lnTo>
                    <a:pt x="370" y="219"/>
                  </a:lnTo>
                  <a:cubicBezTo>
                    <a:pt x="370" y="218"/>
                    <a:pt x="369" y="218"/>
                    <a:pt x="369" y="217"/>
                  </a:cubicBezTo>
                  <a:cubicBezTo>
                    <a:pt x="364" y="213"/>
                    <a:pt x="359" y="211"/>
                    <a:pt x="354" y="209"/>
                  </a:cubicBezTo>
                  <a:cubicBezTo>
                    <a:pt x="352" y="209"/>
                    <a:pt x="350" y="208"/>
                    <a:pt x="349" y="208"/>
                  </a:cubicBezTo>
                  <a:lnTo>
                    <a:pt x="138" y="208"/>
                  </a:lnTo>
                  <a:cubicBezTo>
                    <a:pt x="138" y="208"/>
                    <a:pt x="137" y="208"/>
                    <a:pt x="137" y="208"/>
                  </a:cubicBezTo>
                  <a:cubicBezTo>
                    <a:pt x="129" y="209"/>
                    <a:pt x="122" y="212"/>
                    <a:pt x="117" y="217"/>
                  </a:cubicBezTo>
                  <a:cubicBezTo>
                    <a:pt x="116" y="218"/>
                    <a:pt x="116" y="218"/>
                    <a:pt x="115" y="219"/>
                  </a:cubicBezTo>
                  <a:lnTo>
                    <a:pt x="12" y="329"/>
                  </a:lnTo>
                  <a:cubicBezTo>
                    <a:pt x="12" y="330"/>
                    <a:pt x="11" y="331"/>
                    <a:pt x="11" y="331"/>
                  </a:cubicBezTo>
                  <a:cubicBezTo>
                    <a:pt x="1" y="344"/>
                    <a:pt x="0" y="361"/>
                    <a:pt x="7" y="375"/>
                  </a:cubicBezTo>
                  <a:cubicBezTo>
                    <a:pt x="14" y="389"/>
                    <a:pt x="26" y="399"/>
                    <a:pt x="40" y="399"/>
                  </a:cubicBezTo>
                  <a:cubicBezTo>
                    <a:pt x="42" y="399"/>
                    <a:pt x="43" y="399"/>
                    <a:pt x="44" y="398"/>
                  </a:cubicBezTo>
                  <a:cubicBezTo>
                    <a:pt x="45" y="398"/>
                    <a:pt x="46" y="398"/>
                    <a:pt x="47" y="398"/>
                  </a:cubicBezTo>
                  <a:lnTo>
                    <a:pt x="127" y="379"/>
                  </a:lnTo>
                  <a:lnTo>
                    <a:pt x="127" y="441"/>
                  </a:lnTo>
                  <a:cubicBezTo>
                    <a:pt x="127" y="447"/>
                    <a:pt x="132" y="452"/>
                    <a:pt x="138" y="452"/>
                  </a:cubicBezTo>
                  <a:lnTo>
                    <a:pt x="349" y="452"/>
                  </a:lnTo>
                  <a:cubicBezTo>
                    <a:pt x="355" y="452"/>
                    <a:pt x="360" y="447"/>
                    <a:pt x="360" y="441"/>
                  </a:cubicBezTo>
                  <a:lnTo>
                    <a:pt x="360" y="379"/>
                  </a:lnTo>
                  <a:lnTo>
                    <a:pt x="438" y="398"/>
                  </a:lnTo>
                  <a:cubicBezTo>
                    <a:pt x="439" y="398"/>
                    <a:pt x="440" y="398"/>
                    <a:pt x="441" y="398"/>
                  </a:cubicBezTo>
                  <a:cubicBezTo>
                    <a:pt x="442" y="399"/>
                    <a:pt x="444" y="399"/>
                    <a:pt x="445" y="399"/>
                  </a:cubicBezTo>
                  <a:cubicBezTo>
                    <a:pt x="457" y="399"/>
                    <a:pt x="468" y="392"/>
                    <a:pt x="475" y="381"/>
                  </a:cubicBezTo>
                  <a:cubicBezTo>
                    <a:pt x="486" y="366"/>
                    <a:pt x="486" y="345"/>
                    <a:pt x="475" y="331"/>
                  </a:cubicBezTo>
                  <a:close/>
                  <a:moveTo>
                    <a:pt x="243" y="202"/>
                  </a:moveTo>
                  <a:cubicBezTo>
                    <a:pt x="295" y="202"/>
                    <a:pt x="337" y="156"/>
                    <a:pt x="337" y="101"/>
                  </a:cubicBezTo>
                  <a:cubicBezTo>
                    <a:pt x="337" y="46"/>
                    <a:pt x="295" y="0"/>
                    <a:pt x="243" y="0"/>
                  </a:cubicBezTo>
                  <a:cubicBezTo>
                    <a:pt x="191" y="0"/>
                    <a:pt x="148" y="46"/>
                    <a:pt x="148" y="101"/>
                  </a:cubicBezTo>
                  <a:cubicBezTo>
                    <a:pt x="148" y="156"/>
                    <a:pt x="191" y="202"/>
                    <a:pt x="243" y="2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770621" y="4851262"/>
            <a:ext cx="2764345" cy="577624"/>
            <a:chOff x="2359025" y="5613400"/>
            <a:chExt cx="2765425" cy="577850"/>
          </a:xfrm>
        </p:grpSpPr>
        <p:sp>
          <p:nvSpPr>
            <p:cNvPr id="106" name="Rectangle 9"/>
            <p:cNvSpPr>
              <a:spLocks noChangeArrowheads="1"/>
            </p:cNvSpPr>
            <p:nvPr/>
          </p:nvSpPr>
          <p:spPr bwMode="auto">
            <a:xfrm>
              <a:off x="2359025" y="5613400"/>
              <a:ext cx="2765425" cy="577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07" name="Freeform 12"/>
            <p:cNvSpPr>
              <a:spLocks noEditPoints="1"/>
            </p:cNvSpPr>
            <p:nvPr/>
          </p:nvSpPr>
          <p:spPr bwMode="auto">
            <a:xfrm>
              <a:off x="4519613" y="5670550"/>
              <a:ext cx="504825" cy="474663"/>
            </a:xfrm>
            <a:custGeom>
              <a:avLst/>
              <a:gdLst>
                <a:gd name="T0" fmla="*/ 359 w 587"/>
                <a:gd name="T1" fmla="*/ 10 h 552"/>
                <a:gd name="T2" fmla="*/ 286 w 587"/>
                <a:gd name="T3" fmla="*/ 36 h 552"/>
                <a:gd name="T4" fmla="*/ 220 w 587"/>
                <a:gd name="T5" fmla="*/ 7 h 552"/>
                <a:gd name="T6" fmla="*/ 7 w 587"/>
                <a:gd name="T7" fmla="*/ 220 h 552"/>
                <a:gd name="T8" fmla="*/ 77 w 587"/>
                <a:gd name="T9" fmla="*/ 320 h 552"/>
                <a:gd name="T10" fmla="*/ 112 w 587"/>
                <a:gd name="T11" fmla="*/ 384 h 552"/>
                <a:gd name="T12" fmla="*/ 157 w 587"/>
                <a:gd name="T13" fmla="*/ 477 h 552"/>
                <a:gd name="T14" fmla="*/ 241 w 587"/>
                <a:gd name="T15" fmla="*/ 513 h 552"/>
                <a:gd name="T16" fmla="*/ 337 w 587"/>
                <a:gd name="T17" fmla="*/ 531 h 552"/>
                <a:gd name="T18" fmla="*/ 374 w 587"/>
                <a:gd name="T19" fmla="*/ 517 h 552"/>
                <a:gd name="T20" fmla="*/ 432 w 587"/>
                <a:gd name="T21" fmla="*/ 477 h 552"/>
                <a:gd name="T22" fmla="*/ 446 w 587"/>
                <a:gd name="T23" fmla="*/ 421 h 552"/>
                <a:gd name="T24" fmla="*/ 492 w 587"/>
                <a:gd name="T25" fmla="*/ 415 h 552"/>
                <a:gd name="T26" fmla="*/ 507 w 587"/>
                <a:gd name="T27" fmla="*/ 360 h 552"/>
                <a:gd name="T28" fmla="*/ 558 w 587"/>
                <a:gd name="T29" fmla="*/ 309 h 552"/>
                <a:gd name="T30" fmla="*/ 577 w 587"/>
                <a:gd name="T31" fmla="*/ 256 h 552"/>
                <a:gd name="T32" fmla="*/ 555 w 587"/>
                <a:gd name="T33" fmla="*/ 248 h 552"/>
                <a:gd name="T34" fmla="*/ 531 w 587"/>
                <a:gd name="T35" fmla="*/ 263 h 552"/>
                <a:gd name="T36" fmla="*/ 466 w 587"/>
                <a:gd name="T37" fmla="*/ 302 h 552"/>
                <a:gd name="T38" fmla="*/ 467 w 587"/>
                <a:gd name="T39" fmla="*/ 307 h 552"/>
                <a:gd name="T40" fmla="*/ 403 w 587"/>
                <a:gd name="T41" fmla="*/ 346 h 552"/>
                <a:gd name="T42" fmla="*/ 422 w 587"/>
                <a:gd name="T43" fmla="*/ 380 h 552"/>
                <a:gd name="T44" fmla="*/ 357 w 587"/>
                <a:gd name="T45" fmla="*/ 419 h 552"/>
                <a:gd name="T46" fmla="*/ 374 w 587"/>
                <a:gd name="T47" fmla="*/ 449 h 552"/>
                <a:gd name="T48" fmla="*/ 309 w 587"/>
                <a:gd name="T49" fmla="*/ 488 h 552"/>
                <a:gd name="T50" fmla="*/ 320 w 587"/>
                <a:gd name="T51" fmla="*/ 514 h 552"/>
                <a:gd name="T52" fmla="*/ 265 w 587"/>
                <a:gd name="T53" fmla="*/ 498 h 552"/>
                <a:gd name="T54" fmla="*/ 274 w 587"/>
                <a:gd name="T55" fmla="*/ 479 h 552"/>
                <a:gd name="T56" fmla="*/ 337 w 587"/>
                <a:gd name="T57" fmla="*/ 385 h 552"/>
                <a:gd name="T58" fmla="*/ 188 w 587"/>
                <a:gd name="T59" fmla="*/ 494 h 552"/>
                <a:gd name="T60" fmla="*/ 201 w 587"/>
                <a:gd name="T61" fmla="*/ 440 h 552"/>
                <a:gd name="T62" fmla="*/ 169 w 587"/>
                <a:gd name="T63" fmla="*/ 442 h 552"/>
                <a:gd name="T64" fmla="*/ 128 w 587"/>
                <a:gd name="T65" fmla="*/ 401 h 552"/>
                <a:gd name="T66" fmla="*/ 153 w 587"/>
                <a:gd name="T67" fmla="*/ 347 h 552"/>
                <a:gd name="T68" fmla="*/ 98 w 587"/>
                <a:gd name="T69" fmla="*/ 342 h 552"/>
                <a:gd name="T70" fmla="*/ 100 w 587"/>
                <a:gd name="T71" fmla="*/ 324 h 552"/>
                <a:gd name="T72" fmla="*/ 106 w 587"/>
                <a:gd name="T73" fmla="*/ 313 h 552"/>
                <a:gd name="T74" fmla="*/ 185 w 587"/>
                <a:gd name="T75" fmla="*/ 233 h 552"/>
                <a:gd name="T76" fmla="*/ 125 w 587"/>
                <a:gd name="T77" fmla="*/ 239 h 552"/>
                <a:gd name="T78" fmla="*/ 86 w 587"/>
                <a:gd name="T79" fmla="*/ 177 h 552"/>
                <a:gd name="T80" fmla="*/ 317 w 587"/>
                <a:gd name="T81" fmla="*/ 174 h 552"/>
                <a:gd name="T82" fmla="*/ 308 w 587"/>
                <a:gd name="T83" fmla="*/ 50 h 552"/>
                <a:gd name="T84" fmla="*/ 359 w 587"/>
                <a:gd name="T85" fmla="*/ 33 h 552"/>
                <a:gd name="T86" fmla="*/ 555 w 587"/>
                <a:gd name="T87" fmla="*/ 24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7" h="552">
                  <a:moveTo>
                    <a:pt x="556" y="166"/>
                  </a:moveTo>
                  <a:lnTo>
                    <a:pt x="425" y="35"/>
                  </a:lnTo>
                  <a:cubicBezTo>
                    <a:pt x="409" y="19"/>
                    <a:pt x="384" y="10"/>
                    <a:pt x="359" y="10"/>
                  </a:cubicBezTo>
                  <a:cubicBezTo>
                    <a:pt x="351" y="10"/>
                    <a:pt x="343" y="11"/>
                    <a:pt x="335" y="13"/>
                  </a:cubicBezTo>
                  <a:lnTo>
                    <a:pt x="330" y="15"/>
                  </a:lnTo>
                  <a:cubicBezTo>
                    <a:pt x="317" y="19"/>
                    <a:pt x="301" y="26"/>
                    <a:pt x="286" y="36"/>
                  </a:cubicBezTo>
                  <a:lnTo>
                    <a:pt x="286" y="35"/>
                  </a:lnTo>
                  <a:cubicBezTo>
                    <a:pt x="260" y="24"/>
                    <a:pt x="236" y="12"/>
                    <a:pt x="225" y="9"/>
                  </a:cubicBezTo>
                  <a:lnTo>
                    <a:pt x="220" y="7"/>
                  </a:lnTo>
                  <a:cubicBezTo>
                    <a:pt x="199" y="0"/>
                    <a:pt x="169" y="8"/>
                    <a:pt x="154" y="23"/>
                  </a:cubicBezTo>
                  <a:lnTo>
                    <a:pt x="23" y="154"/>
                  </a:lnTo>
                  <a:cubicBezTo>
                    <a:pt x="7" y="169"/>
                    <a:pt x="0" y="199"/>
                    <a:pt x="7" y="220"/>
                  </a:cubicBezTo>
                  <a:lnTo>
                    <a:pt x="10" y="227"/>
                  </a:lnTo>
                  <a:cubicBezTo>
                    <a:pt x="16" y="248"/>
                    <a:pt x="34" y="278"/>
                    <a:pt x="50" y="293"/>
                  </a:cubicBezTo>
                  <a:lnTo>
                    <a:pt x="77" y="320"/>
                  </a:lnTo>
                  <a:cubicBezTo>
                    <a:pt x="71" y="339"/>
                    <a:pt x="74" y="358"/>
                    <a:pt x="88" y="371"/>
                  </a:cubicBezTo>
                  <a:cubicBezTo>
                    <a:pt x="94" y="378"/>
                    <a:pt x="102" y="382"/>
                    <a:pt x="112" y="384"/>
                  </a:cubicBezTo>
                  <a:lnTo>
                    <a:pt x="112" y="384"/>
                  </a:lnTo>
                  <a:cubicBezTo>
                    <a:pt x="86" y="409"/>
                    <a:pt x="83" y="445"/>
                    <a:pt x="104" y="466"/>
                  </a:cubicBezTo>
                  <a:cubicBezTo>
                    <a:pt x="113" y="475"/>
                    <a:pt x="125" y="480"/>
                    <a:pt x="138" y="480"/>
                  </a:cubicBezTo>
                  <a:cubicBezTo>
                    <a:pt x="145" y="480"/>
                    <a:pt x="151" y="479"/>
                    <a:pt x="157" y="477"/>
                  </a:cubicBezTo>
                  <a:cubicBezTo>
                    <a:pt x="157" y="490"/>
                    <a:pt x="162" y="502"/>
                    <a:pt x="171" y="511"/>
                  </a:cubicBezTo>
                  <a:cubicBezTo>
                    <a:pt x="180" y="519"/>
                    <a:pt x="192" y="524"/>
                    <a:pt x="205" y="524"/>
                  </a:cubicBezTo>
                  <a:cubicBezTo>
                    <a:pt x="218" y="524"/>
                    <a:pt x="230" y="520"/>
                    <a:pt x="241" y="513"/>
                  </a:cubicBezTo>
                  <a:cubicBezTo>
                    <a:pt x="243" y="522"/>
                    <a:pt x="247" y="531"/>
                    <a:pt x="255" y="538"/>
                  </a:cubicBezTo>
                  <a:cubicBezTo>
                    <a:pt x="263" y="547"/>
                    <a:pt x="275" y="552"/>
                    <a:pt x="289" y="552"/>
                  </a:cubicBezTo>
                  <a:cubicBezTo>
                    <a:pt x="306" y="552"/>
                    <a:pt x="323" y="544"/>
                    <a:pt x="337" y="531"/>
                  </a:cubicBezTo>
                  <a:lnTo>
                    <a:pt x="344" y="524"/>
                  </a:lnTo>
                  <a:cubicBezTo>
                    <a:pt x="352" y="525"/>
                    <a:pt x="361" y="524"/>
                    <a:pt x="369" y="520"/>
                  </a:cubicBezTo>
                  <a:lnTo>
                    <a:pt x="374" y="517"/>
                  </a:lnTo>
                  <a:cubicBezTo>
                    <a:pt x="388" y="508"/>
                    <a:pt x="393" y="492"/>
                    <a:pt x="390" y="478"/>
                  </a:cubicBezTo>
                  <a:lnTo>
                    <a:pt x="393" y="474"/>
                  </a:lnTo>
                  <a:cubicBezTo>
                    <a:pt x="404" y="483"/>
                    <a:pt x="420" y="484"/>
                    <a:pt x="432" y="477"/>
                  </a:cubicBezTo>
                  <a:lnTo>
                    <a:pt x="437" y="474"/>
                  </a:lnTo>
                  <a:cubicBezTo>
                    <a:pt x="454" y="464"/>
                    <a:pt x="459" y="443"/>
                    <a:pt x="449" y="426"/>
                  </a:cubicBezTo>
                  <a:lnTo>
                    <a:pt x="446" y="421"/>
                  </a:lnTo>
                  <a:lnTo>
                    <a:pt x="450" y="417"/>
                  </a:lnTo>
                  <a:cubicBezTo>
                    <a:pt x="461" y="424"/>
                    <a:pt x="475" y="425"/>
                    <a:pt x="487" y="418"/>
                  </a:cubicBezTo>
                  <a:lnTo>
                    <a:pt x="492" y="415"/>
                  </a:lnTo>
                  <a:cubicBezTo>
                    <a:pt x="508" y="406"/>
                    <a:pt x="514" y="384"/>
                    <a:pt x="504" y="368"/>
                  </a:cubicBezTo>
                  <a:lnTo>
                    <a:pt x="502" y="365"/>
                  </a:lnTo>
                  <a:lnTo>
                    <a:pt x="507" y="360"/>
                  </a:lnTo>
                  <a:cubicBezTo>
                    <a:pt x="518" y="366"/>
                    <a:pt x="531" y="366"/>
                    <a:pt x="541" y="360"/>
                  </a:cubicBezTo>
                  <a:lnTo>
                    <a:pt x="546" y="357"/>
                  </a:lnTo>
                  <a:cubicBezTo>
                    <a:pt x="563" y="347"/>
                    <a:pt x="568" y="325"/>
                    <a:pt x="558" y="309"/>
                  </a:cubicBezTo>
                  <a:lnTo>
                    <a:pt x="555" y="304"/>
                  </a:lnTo>
                  <a:cubicBezTo>
                    <a:pt x="564" y="290"/>
                    <a:pt x="571" y="276"/>
                    <a:pt x="575" y="264"/>
                  </a:cubicBezTo>
                  <a:lnTo>
                    <a:pt x="577" y="256"/>
                  </a:lnTo>
                  <a:cubicBezTo>
                    <a:pt x="587" y="226"/>
                    <a:pt x="578" y="188"/>
                    <a:pt x="556" y="166"/>
                  </a:cubicBezTo>
                  <a:close/>
                  <a:moveTo>
                    <a:pt x="555" y="248"/>
                  </a:moveTo>
                  <a:lnTo>
                    <a:pt x="555" y="248"/>
                  </a:lnTo>
                  <a:lnTo>
                    <a:pt x="552" y="256"/>
                  </a:lnTo>
                  <a:cubicBezTo>
                    <a:pt x="550" y="264"/>
                    <a:pt x="546" y="272"/>
                    <a:pt x="541" y="281"/>
                  </a:cubicBezTo>
                  <a:lnTo>
                    <a:pt x="531" y="263"/>
                  </a:lnTo>
                  <a:cubicBezTo>
                    <a:pt x="521" y="246"/>
                    <a:pt x="499" y="241"/>
                    <a:pt x="483" y="251"/>
                  </a:cubicBezTo>
                  <a:lnTo>
                    <a:pt x="478" y="254"/>
                  </a:lnTo>
                  <a:cubicBezTo>
                    <a:pt x="461" y="264"/>
                    <a:pt x="456" y="285"/>
                    <a:pt x="466" y="302"/>
                  </a:cubicBezTo>
                  <a:lnTo>
                    <a:pt x="491" y="343"/>
                  </a:lnTo>
                  <a:lnTo>
                    <a:pt x="490" y="344"/>
                  </a:lnTo>
                  <a:lnTo>
                    <a:pt x="467" y="307"/>
                  </a:lnTo>
                  <a:cubicBezTo>
                    <a:pt x="458" y="291"/>
                    <a:pt x="436" y="285"/>
                    <a:pt x="420" y="295"/>
                  </a:cubicBezTo>
                  <a:lnTo>
                    <a:pt x="415" y="298"/>
                  </a:lnTo>
                  <a:cubicBezTo>
                    <a:pt x="398" y="308"/>
                    <a:pt x="393" y="329"/>
                    <a:pt x="403" y="346"/>
                  </a:cubicBezTo>
                  <a:lnTo>
                    <a:pt x="435" y="399"/>
                  </a:lnTo>
                  <a:lnTo>
                    <a:pt x="434" y="400"/>
                  </a:lnTo>
                  <a:lnTo>
                    <a:pt x="422" y="380"/>
                  </a:lnTo>
                  <a:cubicBezTo>
                    <a:pt x="412" y="364"/>
                    <a:pt x="390" y="358"/>
                    <a:pt x="374" y="368"/>
                  </a:cubicBezTo>
                  <a:lnTo>
                    <a:pt x="369" y="371"/>
                  </a:lnTo>
                  <a:cubicBezTo>
                    <a:pt x="352" y="381"/>
                    <a:pt x="347" y="402"/>
                    <a:pt x="357" y="419"/>
                  </a:cubicBezTo>
                  <a:lnTo>
                    <a:pt x="379" y="455"/>
                  </a:lnTo>
                  <a:lnTo>
                    <a:pt x="378" y="456"/>
                  </a:lnTo>
                  <a:lnTo>
                    <a:pt x="374" y="449"/>
                  </a:lnTo>
                  <a:cubicBezTo>
                    <a:pt x="364" y="433"/>
                    <a:pt x="343" y="427"/>
                    <a:pt x="326" y="437"/>
                  </a:cubicBezTo>
                  <a:lnTo>
                    <a:pt x="321" y="440"/>
                  </a:lnTo>
                  <a:cubicBezTo>
                    <a:pt x="305" y="450"/>
                    <a:pt x="300" y="471"/>
                    <a:pt x="309" y="488"/>
                  </a:cubicBezTo>
                  <a:lnTo>
                    <a:pt x="321" y="508"/>
                  </a:lnTo>
                  <a:cubicBezTo>
                    <a:pt x="322" y="509"/>
                    <a:pt x="323" y="510"/>
                    <a:pt x="323" y="510"/>
                  </a:cubicBezTo>
                  <a:lnTo>
                    <a:pt x="320" y="514"/>
                  </a:lnTo>
                  <a:cubicBezTo>
                    <a:pt x="311" y="523"/>
                    <a:pt x="299" y="528"/>
                    <a:pt x="289" y="528"/>
                  </a:cubicBezTo>
                  <a:cubicBezTo>
                    <a:pt x="282" y="528"/>
                    <a:pt x="276" y="526"/>
                    <a:pt x="271" y="522"/>
                  </a:cubicBezTo>
                  <a:cubicBezTo>
                    <a:pt x="266" y="516"/>
                    <a:pt x="264" y="507"/>
                    <a:pt x="265" y="498"/>
                  </a:cubicBezTo>
                  <a:cubicBezTo>
                    <a:pt x="266" y="494"/>
                    <a:pt x="267" y="490"/>
                    <a:pt x="270" y="485"/>
                  </a:cubicBezTo>
                  <a:cubicBezTo>
                    <a:pt x="270" y="485"/>
                    <a:pt x="270" y="484"/>
                    <a:pt x="271" y="484"/>
                  </a:cubicBezTo>
                  <a:cubicBezTo>
                    <a:pt x="272" y="482"/>
                    <a:pt x="273" y="481"/>
                    <a:pt x="274" y="479"/>
                  </a:cubicBezTo>
                  <a:cubicBezTo>
                    <a:pt x="275" y="477"/>
                    <a:pt x="277" y="475"/>
                    <a:pt x="279" y="473"/>
                  </a:cubicBezTo>
                  <a:lnTo>
                    <a:pt x="352" y="400"/>
                  </a:lnTo>
                  <a:lnTo>
                    <a:pt x="337" y="385"/>
                  </a:lnTo>
                  <a:lnTo>
                    <a:pt x="236" y="486"/>
                  </a:lnTo>
                  <a:cubicBezTo>
                    <a:pt x="227" y="496"/>
                    <a:pt x="215" y="501"/>
                    <a:pt x="205" y="501"/>
                  </a:cubicBezTo>
                  <a:cubicBezTo>
                    <a:pt x="198" y="501"/>
                    <a:pt x="192" y="498"/>
                    <a:pt x="188" y="494"/>
                  </a:cubicBezTo>
                  <a:cubicBezTo>
                    <a:pt x="176" y="483"/>
                    <a:pt x="180" y="461"/>
                    <a:pt x="195" y="445"/>
                  </a:cubicBezTo>
                  <a:lnTo>
                    <a:pt x="199" y="442"/>
                  </a:lnTo>
                  <a:lnTo>
                    <a:pt x="201" y="440"/>
                  </a:lnTo>
                  <a:lnTo>
                    <a:pt x="296" y="344"/>
                  </a:lnTo>
                  <a:lnTo>
                    <a:pt x="282" y="330"/>
                  </a:lnTo>
                  <a:lnTo>
                    <a:pt x="169" y="442"/>
                  </a:lnTo>
                  <a:cubicBezTo>
                    <a:pt x="160" y="451"/>
                    <a:pt x="149" y="456"/>
                    <a:pt x="138" y="456"/>
                  </a:cubicBezTo>
                  <a:cubicBezTo>
                    <a:pt x="132" y="456"/>
                    <a:pt x="125" y="454"/>
                    <a:pt x="121" y="449"/>
                  </a:cubicBezTo>
                  <a:cubicBezTo>
                    <a:pt x="110" y="438"/>
                    <a:pt x="113" y="416"/>
                    <a:pt x="128" y="401"/>
                  </a:cubicBezTo>
                  <a:lnTo>
                    <a:pt x="241" y="289"/>
                  </a:lnTo>
                  <a:lnTo>
                    <a:pt x="226" y="274"/>
                  </a:lnTo>
                  <a:lnTo>
                    <a:pt x="153" y="347"/>
                  </a:lnTo>
                  <a:cubicBezTo>
                    <a:pt x="144" y="356"/>
                    <a:pt x="132" y="361"/>
                    <a:pt x="122" y="361"/>
                  </a:cubicBezTo>
                  <a:cubicBezTo>
                    <a:pt x="115" y="361"/>
                    <a:pt x="109" y="359"/>
                    <a:pt x="104" y="355"/>
                  </a:cubicBezTo>
                  <a:cubicBezTo>
                    <a:pt x="101" y="351"/>
                    <a:pt x="99" y="346"/>
                    <a:pt x="98" y="342"/>
                  </a:cubicBezTo>
                  <a:cubicBezTo>
                    <a:pt x="98" y="338"/>
                    <a:pt x="98" y="333"/>
                    <a:pt x="99" y="329"/>
                  </a:cubicBezTo>
                  <a:cubicBezTo>
                    <a:pt x="99" y="329"/>
                    <a:pt x="99" y="328"/>
                    <a:pt x="99" y="327"/>
                  </a:cubicBezTo>
                  <a:cubicBezTo>
                    <a:pt x="100" y="326"/>
                    <a:pt x="100" y="325"/>
                    <a:pt x="100" y="324"/>
                  </a:cubicBezTo>
                  <a:cubicBezTo>
                    <a:pt x="101" y="322"/>
                    <a:pt x="102" y="321"/>
                    <a:pt x="102" y="319"/>
                  </a:cubicBezTo>
                  <a:cubicBezTo>
                    <a:pt x="103" y="319"/>
                    <a:pt x="103" y="318"/>
                    <a:pt x="103" y="317"/>
                  </a:cubicBezTo>
                  <a:cubicBezTo>
                    <a:pt x="104" y="316"/>
                    <a:pt x="105" y="314"/>
                    <a:pt x="106" y="313"/>
                  </a:cubicBezTo>
                  <a:cubicBezTo>
                    <a:pt x="107" y="313"/>
                    <a:pt x="107" y="312"/>
                    <a:pt x="107" y="311"/>
                  </a:cubicBezTo>
                  <a:cubicBezTo>
                    <a:pt x="109" y="310"/>
                    <a:pt x="110" y="308"/>
                    <a:pt x="112" y="306"/>
                  </a:cubicBezTo>
                  <a:lnTo>
                    <a:pt x="185" y="233"/>
                  </a:lnTo>
                  <a:lnTo>
                    <a:pt x="178" y="226"/>
                  </a:lnTo>
                  <a:cubicBezTo>
                    <a:pt x="174" y="222"/>
                    <a:pt x="171" y="218"/>
                    <a:pt x="169" y="213"/>
                  </a:cubicBezTo>
                  <a:lnTo>
                    <a:pt x="125" y="239"/>
                  </a:lnTo>
                  <a:cubicBezTo>
                    <a:pt x="118" y="242"/>
                    <a:pt x="111" y="244"/>
                    <a:pt x="103" y="244"/>
                  </a:cubicBezTo>
                  <a:cubicBezTo>
                    <a:pt x="90" y="244"/>
                    <a:pt x="78" y="238"/>
                    <a:pt x="71" y="227"/>
                  </a:cubicBezTo>
                  <a:cubicBezTo>
                    <a:pt x="60" y="211"/>
                    <a:pt x="67" y="188"/>
                    <a:pt x="86" y="177"/>
                  </a:cubicBezTo>
                  <a:lnTo>
                    <a:pt x="216" y="104"/>
                  </a:lnTo>
                  <a:cubicBezTo>
                    <a:pt x="220" y="109"/>
                    <a:pt x="225" y="114"/>
                    <a:pt x="231" y="118"/>
                  </a:cubicBezTo>
                  <a:lnTo>
                    <a:pt x="317" y="174"/>
                  </a:lnTo>
                  <a:cubicBezTo>
                    <a:pt x="342" y="191"/>
                    <a:pt x="375" y="186"/>
                    <a:pt x="390" y="164"/>
                  </a:cubicBezTo>
                  <a:cubicBezTo>
                    <a:pt x="405" y="141"/>
                    <a:pt x="396" y="109"/>
                    <a:pt x="371" y="92"/>
                  </a:cubicBezTo>
                  <a:lnTo>
                    <a:pt x="308" y="50"/>
                  </a:lnTo>
                  <a:cubicBezTo>
                    <a:pt x="318" y="45"/>
                    <a:pt x="328" y="40"/>
                    <a:pt x="337" y="37"/>
                  </a:cubicBezTo>
                  <a:lnTo>
                    <a:pt x="342" y="36"/>
                  </a:lnTo>
                  <a:cubicBezTo>
                    <a:pt x="347" y="34"/>
                    <a:pt x="353" y="33"/>
                    <a:pt x="359" y="33"/>
                  </a:cubicBezTo>
                  <a:cubicBezTo>
                    <a:pt x="377" y="33"/>
                    <a:pt x="396" y="40"/>
                    <a:pt x="408" y="52"/>
                  </a:cubicBezTo>
                  <a:lnTo>
                    <a:pt x="539" y="183"/>
                  </a:lnTo>
                  <a:cubicBezTo>
                    <a:pt x="555" y="198"/>
                    <a:pt x="562" y="228"/>
                    <a:pt x="555" y="2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770621" y="4219387"/>
            <a:ext cx="2116898" cy="577624"/>
            <a:chOff x="2359025" y="4981278"/>
            <a:chExt cx="2117725" cy="577850"/>
          </a:xfrm>
          <a:solidFill>
            <a:schemeClr val="accent4"/>
          </a:solidFill>
        </p:grpSpPr>
        <p:sp>
          <p:nvSpPr>
            <p:cNvPr id="109" name="Rectangle 8"/>
            <p:cNvSpPr>
              <a:spLocks noChangeArrowheads="1"/>
            </p:cNvSpPr>
            <p:nvPr/>
          </p:nvSpPr>
          <p:spPr bwMode="auto">
            <a:xfrm>
              <a:off x="2359025" y="4981278"/>
              <a:ext cx="2117725" cy="5778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10" name="Freeform 13"/>
            <p:cNvSpPr>
              <a:spLocks noEditPoints="1"/>
            </p:cNvSpPr>
            <p:nvPr/>
          </p:nvSpPr>
          <p:spPr bwMode="auto">
            <a:xfrm>
              <a:off x="3943350" y="5039221"/>
              <a:ext cx="455613" cy="461963"/>
            </a:xfrm>
            <a:custGeom>
              <a:avLst/>
              <a:gdLst>
                <a:gd name="T0" fmla="*/ 238 w 530"/>
                <a:gd name="T1" fmla="*/ 225 h 537"/>
                <a:gd name="T2" fmla="*/ 202 w 530"/>
                <a:gd name="T3" fmla="*/ 219 h 537"/>
                <a:gd name="T4" fmla="*/ 163 w 530"/>
                <a:gd name="T5" fmla="*/ 286 h 537"/>
                <a:gd name="T6" fmla="*/ 184 w 530"/>
                <a:gd name="T7" fmla="*/ 328 h 537"/>
                <a:gd name="T8" fmla="*/ 154 w 530"/>
                <a:gd name="T9" fmla="*/ 349 h 537"/>
                <a:gd name="T10" fmla="*/ 174 w 530"/>
                <a:gd name="T11" fmla="*/ 425 h 537"/>
                <a:gd name="T12" fmla="*/ 218 w 530"/>
                <a:gd name="T13" fmla="*/ 440 h 537"/>
                <a:gd name="T14" fmla="*/ 212 w 530"/>
                <a:gd name="T15" fmla="*/ 475 h 537"/>
                <a:gd name="T16" fmla="*/ 280 w 530"/>
                <a:gd name="T17" fmla="*/ 515 h 537"/>
                <a:gd name="T18" fmla="*/ 322 w 530"/>
                <a:gd name="T19" fmla="*/ 494 h 537"/>
                <a:gd name="T20" fmla="*/ 343 w 530"/>
                <a:gd name="T21" fmla="*/ 523 h 537"/>
                <a:gd name="T22" fmla="*/ 418 w 530"/>
                <a:gd name="T23" fmla="*/ 503 h 537"/>
                <a:gd name="T24" fmla="*/ 433 w 530"/>
                <a:gd name="T25" fmla="*/ 459 h 537"/>
                <a:gd name="T26" fmla="*/ 469 w 530"/>
                <a:gd name="T27" fmla="*/ 465 h 537"/>
                <a:gd name="T28" fmla="*/ 508 w 530"/>
                <a:gd name="T29" fmla="*/ 397 h 537"/>
                <a:gd name="T30" fmla="*/ 487 w 530"/>
                <a:gd name="T31" fmla="*/ 355 h 537"/>
                <a:gd name="T32" fmla="*/ 517 w 530"/>
                <a:gd name="T33" fmla="*/ 335 h 537"/>
                <a:gd name="T34" fmla="*/ 497 w 530"/>
                <a:gd name="T35" fmla="*/ 259 h 537"/>
                <a:gd name="T36" fmla="*/ 452 w 530"/>
                <a:gd name="T37" fmla="*/ 244 h 537"/>
                <a:gd name="T38" fmla="*/ 458 w 530"/>
                <a:gd name="T39" fmla="*/ 209 h 537"/>
                <a:gd name="T40" fmla="*/ 391 w 530"/>
                <a:gd name="T41" fmla="*/ 169 h 537"/>
                <a:gd name="T42" fmla="*/ 349 w 530"/>
                <a:gd name="T43" fmla="*/ 190 h 537"/>
                <a:gd name="T44" fmla="*/ 328 w 530"/>
                <a:gd name="T45" fmla="*/ 161 h 537"/>
                <a:gd name="T46" fmla="*/ 252 w 530"/>
                <a:gd name="T47" fmla="*/ 181 h 537"/>
                <a:gd name="T48" fmla="*/ 64 w 530"/>
                <a:gd name="T49" fmla="*/ 36 h 537"/>
                <a:gd name="T50" fmla="*/ 50 w 530"/>
                <a:gd name="T51" fmla="*/ 45 h 537"/>
                <a:gd name="T52" fmla="*/ 9 w 530"/>
                <a:gd name="T53" fmla="*/ 69 h 537"/>
                <a:gd name="T54" fmla="*/ 23 w 530"/>
                <a:gd name="T55" fmla="*/ 93 h 537"/>
                <a:gd name="T56" fmla="*/ 20 w 530"/>
                <a:gd name="T57" fmla="*/ 110 h 537"/>
                <a:gd name="T58" fmla="*/ 8 w 530"/>
                <a:gd name="T59" fmla="*/ 155 h 537"/>
                <a:gd name="T60" fmla="*/ 35 w 530"/>
                <a:gd name="T61" fmla="*/ 163 h 537"/>
                <a:gd name="T62" fmla="*/ 45 w 530"/>
                <a:gd name="T63" fmla="*/ 177 h 537"/>
                <a:gd name="T64" fmla="*/ 68 w 530"/>
                <a:gd name="T65" fmla="*/ 218 h 537"/>
                <a:gd name="T66" fmla="*/ 93 w 530"/>
                <a:gd name="T67" fmla="*/ 204 h 537"/>
                <a:gd name="T68" fmla="*/ 110 w 530"/>
                <a:gd name="T69" fmla="*/ 207 h 537"/>
                <a:gd name="T70" fmla="*/ 155 w 530"/>
                <a:gd name="T71" fmla="*/ 219 h 537"/>
                <a:gd name="T72" fmla="*/ 162 w 530"/>
                <a:gd name="T73" fmla="*/ 192 h 537"/>
                <a:gd name="T74" fmla="*/ 177 w 530"/>
                <a:gd name="T75" fmla="*/ 182 h 537"/>
                <a:gd name="T76" fmla="*/ 217 w 530"/>
                <a:gd name="T77" fmla="*/ 159 h 537"/>
                <a:gd name="T78" fmla="*/ 203 w 530"/>
                <a:gd name="T79" fmla="*/ 134 h 537"/>
                <a:gd name="T80" fmla="*/ 206 w 530"/>
                <a:gd name="T81" fmla="*/ 117 h 537"/>
                <a:gd name="T82" fmla="*/ 219 w 530"/>
                <a:gd name="T83" fmla="*/ 72 h 537"/>
                <a:gd name="T84" fmla="*/ 191 w 530"/>
                <a:gd name="T85" fmla="*/ 65 h 537"/>
                <a:gd name="T86" fmla="*/ 182 w 530"/>
                <a:gd name="T87" fmla="*/ 50 h 537"/>
                <a:gd name="T88" fmla="*/ 158 w 530"/>
                <a:gd name="T89" fmla="*/ 10 h 537"/>
                <a:gd name="T90" fmla="*/ 134 w 530"/>
                <a:gd name="T91" fmla="*/ 24 h 537"/>
                <a:gd name="T92" fmla="*/ 117 w 530"/>
                <a:gd name="T93" fmla="*/ 21 h 537"/>
                <a:gd name="T94" fmla="*/ 72 w 530"/>
                <a:gd name="T95" fmla="*/ 8 h 537"/>
                <a:gd name="T96" fmla="*/ 113 w 530"/>
                <a:gd name="T97" fmla="*/ 46 h 537"/>
                <a:gd name="T98" fmla="*/ 113 w 530"/>
                <a:gd name="T99" fmla="*/ 177 h 537"/>
                <a:gd name="T100" fmla="*/ 335 w 530"/>
                <a:gd name="T101" fmla="*/ 226 h 537"/>
                <a:gd name="T102" fmla="*/ 335 w 530"/>
                <a:gd name="T103" fmla="*/ 45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0" h="537">
                  <a:moveTo>
                    <a:pt x="251" y="208"/>
                  </a:moveTo>
                  <a:cubicBezTo>
                    <a:pt x="251" y="208"/>
                    <a:pt x="251" y="208"/>
                    <a:pt x="251" y="208"/>
                  </a:cubicBezTo>
                  <a:cubicBezTo>
                    <a:pt x="251" y="216"/>
                    <a:pt x="245" y="223"/>
                    <a:pt x="238" y="225"/>
                  </a:cubicBezTo>
                  <a:cubicBezTo>
                    <a:pt x="235" y="226"/>
                    <a:pt x="233" y="226"/>
                    <a:pt x="231" y="226"/>
                  </a:cubicBezTo>
                  <a:lnTo>
                    <a:pt x="226" y="224"/>
                  </a:lnTo>
                  <a:lnTo>
                    <a:pt x="202" y="219"/>
                  </a:lnTo>
                  <a:cubicBezTo>
                    <a:pt x="194" y="217"/>
                    <a:pt x="185" y="217"/>
                    <a:pt x="180" y="225"/>
                  </a:cubicBezTo>
                  <a:lnTo>
                    <a:pt x="157" y="265"/>
                  </a:lnTo>
                  <a:cubicBezTo>
                    <a:pt x="152" y="272"/>
                    <a:pt x="156" y="280"/>
                    <a:pt x="163" y="286"/>
                  </a:cubicBezTo>
                  <a:lnTo>
                    <a:pt x="181" y="307"/>
                  </a:lnTo>
                  <a:cubicBezTo>
                    <a:pt x="181" y="307"/>
                    <a:pt x="181" y="307"/>
                    <a:pt x="181" y="307"/>
                  </a:cubicBezTo>
                  <a:cubicBezTo>
                    <a:pt x="186" y="313"/>
                    <a:pt x="188" y="321"/>
                    <a:pt x="184" y="328"/>
                  </a:cubicBezTo>
                  <a:cubicBezTo>
                    <a:pt x="182" y="330"/>
                    <a:pt x="181" y="332"/>
                    <a:pt x="179" y="333"/>
                  </a:cubicBezTo>
                  <a:lnTo>
                    <a:pt x="175" y="336"/>
                  </a:lnTo>
                  <a:lnTo>
                    <a:pt x="154" y="349"/>
                  </a:lnTo>
                  <a:cubicBezTo>
                    <a:pt x="147" y="353"/>
                    <a:pt x="140" y="360"/>
                    <a:pt x="143" y="369"/>
                  </a:cubicBezTo>
                  <a:lnTo>
                    <a:pt x="154" y="413"/>
                  </a:lnTo>
                  <a:cubicBezTo>
                    <a:pt x="157" y="422"/>
                    <a:pt x="165" y="424"/>
                    <a:pt x="174" y="425"/>
                  </a:cubicBezTo>
                  <a:lnTo>
                    <a:pt x="202" y="426"/>
                  </a:lnTo>
                  <a:cubicBezTo>
                    <a:pt x="202" y="426"/>
                    <a:pt x="202" y="426"/>
                    <a:pt x="202" y="426"/>
                  </a:cubicBezTo>
                  <a:cubicBezTo>
                    <a:pt x="209" y="426"/>
                    <a:pt x="216" y="432"/>
                    <a:pt x="218" y="440"/>
                  </a:cubicBezTo>
                  <a:cubicBezTo>
                    <a:pt x="219" y="442"/>
                    <a:pt x="219" y="444"/>
                    <a:pt x="219" y="446"/>
                  </a:cubicBezTo>
                  <a:lnTo>
                    <a:pt x="218" y="451"/>
                  </a:lnTo>
                  <a:lnTo>
                    <a:pt x="212" y="475"/>
                  </a:lnTo>
                  <a:cubicBezTo>
                    <a:pt x="210" y="483"/>
                    <a:pt x="210" y="493"/>
                    <a:pt x="218" y="497"/>
                  </a:cubicBezTo>
                  <a:lnTo>
                    <a:pt x="258" y="520"/>
                  </a:lnTo>
                  <a:cubicBezTo>
                    <a:pt x="265" y="525"/>
                    <a:pt x="273" y="521"/>
                    <a:pt x="280" y="515"/>
                  </a:cubicBezTo>
                  <a:lnTo>
                    <a:pt x="300" y="496"/>
                  </a:lnTo>
                  <a:cubicBezTo>
                    <a:pt x="300" y="496"/>
                    <a:pt x="300" y="496"/>
                    <a:pt x="300" y="496"/>
                  </a:cubicBezTo>
                  <a:cubicBezTo>
                    <a:pt x="306" y="491"/>
                    <a:pt x="315" y="490"/>
                    <a:pt x="322" y="494"/>
                  </a:cubicBezTo>
                  <a:cubicBezTo>
                    <a:pt x="324" y="495"/>
                    <a:pt x="325" y="496"/>
                    <a:pt x="327" y="498"/>
                  </a:cubicBezTo>
                  <a:lnTo>
                    <a:pt x="329" y="502"/>
                  </a:lnTo>
                  <a:lnTo>
                    <a:pt x="343" y="523"/>
                  </a:lnTo>
                  <a:cubicBezTo>
                    <a:pt x="346" y="530"/>
                    <a:pt x="354" y="537"/>
                    <a:pt x="362" y="535"/>
                  </a:cubicBezTo>
                  <a:lnTo>
                    <a:pt x="407" y="523"/>
                  </a:lnTo>
                  <a:cubicBezTo>
                    <a:pt x="415" y="521"/>
                    <a:pt x="418" y="513"/>
                    <a:pt x="418" y="503"/>
                  </a:cubicBezTo>
                  <a:lnTo>
                    <a:pt x="419" y="476"/>
                  </a:lnTo>
                  <a:cubicBezTo>
                    <a:pt x="419" y="476"/>
                    <a:pt x="419" y="476"/>
                    <a:pt x="419" y="475"/>
                  </a:cubicBezTo>
                  <a:cubicBezTo>
                    <a:pt x="420" y="468"/>
                    <a:pt x="425" y="461"/>
                    <a:pt x="433" y="459"/>
                  </a:cubicBezTo>
                  <a:cubicBezTo>
                    <a:pt x="435" y="458"/>
                    <a:pt x="437" y="458"/>
                    <a:pt x="439" y="458"/>
                  </a:cubicBezTo>
                  <a:lnTo>
                    <a:pt x="444" y="459"/>
                  </a:lnTo>
                  <a:lnTo>
                    <a:pt x="469" y="465"/>
                  </a:lnTo>
                  <a:cubicBezTo>
                    <a:pt x="476" y="467"/>
                    <a:pt x="486" y="467"/>
                    <a:pt x="490" y="459"/>
                  </a:cubicBezTo>
                  <a:lnTo>
                    <a:pt x="514" y="419"/>
                  </a:lnTo>
                  <a:cubicBezTo>
                    <a:pt x="518" y="412"/>
                    <a:pt x="514" y="404"/>
                    <a:pt x="508" y="397"/>
                  </a:cubicBezTo>
                  <a:lnTo>
                    <a:pt x="489" y="377"/>
                  </a:lnTo>
                  <a:cubicBezTo>
                    <a:pt x="489" y="377"/>
                    <a:pt x="489" y="377"/>
                    <a:pt x="489" y="377"/>
                  </a:cubicBezTo>
                  <a:cubicBezTo>
                    <a:pt x="484" y="371"/>
                    <a:pt x="483" y="362"/>
                    <a:pt x="487" y="355"/>
                  </a:cubicBezTo>
                  <a:cubicBezTo>
                    <a:pt x="488" y="354"/>
                    <a:pt x="489" y="352"/>
                    <a:pt x="491" y="351"/>
                  </a:cubicBezTo>
                  <a:lnTo>
                    <a:pt x="495" y="348"/>
                  </a:lnTo>
                  <a:lnTo>
                    <a:pt x="517" y="335"/>
                  </a:lnTo>
                  <a:cubicBezTo>
                    <a:pt x="524" y="331"/>
                    <a:pt x="530" y="324"/>
                    <a:pt x="528" y="315"/>
                  </a:cubicBezTo>
                  <a:lnTo>
                    <a:pt x="516" y="270"/>
                  </a:lnTo>
                  <a:cubicBezTo>
                    <a:pt x="514" y="262"/>
                    <a:pt x="506" y="259"/>
                    <a:pt x="497" y="259"/>
                  </a:cubicBezTo>
                  <a:lnTo>
                    <a:pt x="469" y="258"/>
                  </a:lnTo>
                  <a:cubicBezTo>
                    <a:pt x="469" y="258"/>
                    <a:pt x="469" y="258"/>
                    <a:pt x="469" y="258"/>
                  </a:cubicBezTo>
                  <a:cubicBezTo>
                    <a:pt x="461" y="257"/>
                    <a:pt x="454" y="252"/>
                    <a:pt x="452" y="244"/>
                  </a:cubicBezTo>
                  <a:cubicBezTo>
                    <a:pt x="452" y="242"/>
                    <a:pt x="451" y="240"/>
                    <a:pt x="452" y="238"/>
                  </a:cubicBezTo>
                  <a:lnTo>
                    <a:pt x="453" y="233"/>
                  </a:lnTo>
                  <a:lnTo>
                    <a:pt x="458" y="209"/>
                  </a:lnTo>
                  <a:cubicBezTo>
                    <a:pt x="460" y="201"/>
                    <a:pt x="460" y="191"/>
                    <a:pt x="453" y="187"/>
                  </a:cubicBezTo>
                  <a:lnTo>
                    <a:pt x="413" y="163"/>
                  </a:lnTo>
                  <a:cubicBezTo>
                    <a:pt x="405" y="159"/>
                    <a:pt x="398" y="163"/>
                    <a:pt x="391" y="169"/>
                  </a:cubicBezTo>
                  <a:lnTo>
                    <a:pt x="370" y="188"/>
                  </a:lnTo>
                  <a:cubicBezTo>
                    <a:pt x="370" y="188"/>
                    <a:pt x="370" y="188"/>
                    <a:pt x="370" y="188"/>
                  </a:cubicBezTo>
                  <a:cubicBezTo>
                    <a:pt x="364" y="193"/>
                    <a:pt x="356" y="194"/>
                    <a:pt x="349" y="190"/>
                  </a:cubicBezTo>
                  <a:cubicBezTo>
                    <a:pt x="347" y="189"/>
                    <a:pt x="345" y="188"/>
                    <a:pt x="344" y="186"/>
                  </a:cubicBezTo>
                  <a:lnTo>
                    <a:pt x="341" y="182"/>
                  </a:lnTo>
                  <a:lnTo>
                    <a:pt x="328" y="161"/>
                  </a:lnTo>
                  <a:cubicBezTo>
                    <a:pt x="324" y="154"/>
                    <a:pt x="317" y="147"/>
                    <a:pt x="308" y="149"/>
                  </a:cubicBezTo>
                  <a:lnTo>
                    <a:pt x="264" y="161"/>
                  </a:lnTo>
                  <a:cubicBezTo>
                    <a:pt x="255" y="163"/>
                    <a:pt x="253" y="171"/>
                    <a:pt x="252" y="181"/>
                  </a:cubicBezTo>
                  <a:lnTo>
                    <a:pt x="251" y="208"/>
                  </a:lnTo>
                  <a:close/>
                  <a:moveTo>
                    <a:pt x="64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40"/>
                    <a:pt x="61" y="44"/>
                    <a:pt x="56" y="46"/>
                  </a:cubicBezTo>
                  <a:cubicBezTo>
                    <a:pt x="55" y="46"/>
                    <a:pt x="54" y="46"/>
                    <a:pt x="53" y="46"/>
                  </a:cubicBezTo>
                  <a:lnTo>
                    <a:pt x="50" y="45"/>
                  </a:lnTo>
                  <a:lnTo>
                    <a:pt x="35" y="42"/>
                  </a:lnTo>
                  <a:cubicBezTo>
                    <a:pt x="31" y="41"/>
                    <a:pt x="25" y="41"/>
                    <a:pt x="23" y="45"/>
                  </a:cubicBezTo>
                  <a:lnTo>
                    <a:pt x="9" y="69"/>
                  </a:lnTo>
                  <a:cubicBezTo>
                    <a:pt x="7" y="73"/>
                    <a:pt x="9" y="77"/>
                    <a:pt x="13" y="81"/>
                  </a:cubicBezTo>
                  <a:lnTo>
                    <a:pt x="23" y="93"/>
                  </a:lnTo>
                  <a:cubicBezTo>
                    <a:pt x="23" y="93"/>
                    <a:pt x="23" y="93"/>
                    <a:pt x="23" y="93"/>
                  </a:cubicBezTo>
                  <a:cubicBezTo>
                    <a:pt x="27" y="97"/>
                    <a:pt x="27" y="102"/>
                    <a:pt x="25" y="106"/>
                  </a:cubicBezTo>
                  <a:cubicBezTo>
                    <a:pt x="24" y="107"/>
                    <a:pt x="23" y="108"/>
                    <a:pt x="22" y="109"/>
                  </a:cubicBezTo>
                  <a:lnTo>
                    <a:pt x="20" y="110"/>
                  </a:lnTo>
                  <a:lnTo>
                    <a:pt x="8" y="118"/>
                  </a:lnTo>
                  <a:cubicBezTo>
                    <a:pt x="3" y="120"/>
                    <a:pt x="0" y="124"/>
                    <a:pt x="1" y="129"/>
                  </a:cubicBezTo>
                  <a:lnTo>
                    <a:pt x="8" y="155"/>
                  </a:lnTo>
                  <a:cubicBezTo>
                    <a:pt x="9" y="160"/>
                    <a:pt x="14" y="162"/>
                    <a:pt x="19" y="162"/>
                  </a:cubicBezTo>
                  <a:lnTo>
                    <a:pt x="35" y="163"/>
                  </a:lnTo>
                  <a:cubicBezTo>
                    <a:pt x="35" y="163"/>
                    <a:pt x="35" y="163"/>
                    <a:pt x="35" y="163"/>
                  </a:cubicBezTo>
                  <a:cubicBezTo>
                    <a:pt x="40" y="163"/>
                    <a:pt x="44" y="166"/>
                    <a:pt x="45" y="171"/>
                  </a:cubicBezTo>
                  <a:cubicBezTo>
                    <a:pt x="45" y="172"/>
                    <a:pt x="46" y="173"/>
                    <a:pt x="45" y="174"/>
                  </a:cubicBezTo>
                  <a:lnTo>
                    <a:pt x="45" y="177"/>
                  </a:lnTo>
                  <a:lnTo>
                    <a:pt x="41" y="191"/>
                  </a:lnTo>
                  <a:cubicBezTo>
                    <a:pt x="40" y="196"/>
                    <a:pt x="40" y="202"/>
                    <a:pt x="45" y="204"/>
                  </a:cubicBezTo>
                  <a:lnTo>
                    <a:pt x="68" y="218"/>
                  </a:lnTo>
                  <a:cubicBezTo>
                    <a:pt x="73" y="220"/>
                    <a:pt x="77" y="218"/>
                    <a:pt x="81" y="214"/>
                  </a:cubicBezTo>
                  <a:lnTo>
                    <a:pt x="93" y="204"/>
                  </a:lnTo>
                  <a:cubicBezTo>
                    <a:pt x="93" y="204"/>
                    <a:pt x="93" y="204"/>
                    <a:pt x="93" y="204"/>
                  </a:cubicBezTo>
                  <a:cubicBezTo>
                    <a:pt x="96" y="200"/>
                    <a:pt x="101" y="200"/>
                    <a:pt x="105" y="202"/>
                  </a:cubicBezTo>
                  <a:cubicBezTo>
                    <a:pt x="106" y="203"/>
                    <a:pt x="107" y="204"/>
                    <a:pt x="108" y="205"/>
                  </a:cubicBezTo>
                  <a:lnTo>
                    <a:pt x="110" y="207"/>
                  </a:lnTo>
                  <a:lnTo>
                    <a:pt x="117" y="219"/>
                  </a:lnTo>
                  <a:cubicBezTo>
                    <a:pt x="120" y="224"/>
                    <a:pt x="124" y="227"/>
                    <a:pt x="129" y="226"/>
                  </a:cubicBezTo>
                  <a:lnTo>
                    <a:pt x="155" y="219"/>
                  </a:lnTo>
                  <a:cubicBezTo>
                    <a:pt x="160" y="218"/>
                    <a:pt x="161" y="213"/>
                    <a:pt x="162" y="208"/>
                  </a:cubicBezTo>
                  <a:lnTo>
                    <a:pt x="162" y="192"/>
                  </a:lnTo>
                  <a:cubicBezTo>
                    <a:pt x="162" y="192"/>
                    <a:pt x="162" y="192"/>
                    <a:pt x="162" y="192"/>
                  </a:cubicBezTo>
                  <a:cubicBezTo>
                    <a:pt x="163" y="187"/>
                    <a:pt x="166" y="183"/>
                    <a:pt x="170" y="182"/>
                  </a:cubicBezTo>
                  <a:cubicBezTo>
                    <a:pt x="171" y="182"/>
                    <a:pt x="173" y="181"/>
                    <a:pt x="174" y="182"/>
                  </a:cubicBezTo>
                  <a:lnTo>
                    <a:pt x="177" y="182"/>
                  </a:lnTo>
                  <a:lnTo>
                    <a:pt x="191" y="185"/>
                  </a:lnTo>
                  <a:cubicBezTo>
                    <a:pt x="195" y="187"/>
                    <a:pt x="201" y="187"/>
                    <a:pt x="204" y="182"/>
                  </a:cubicBezTo>
                  <a:lnTo>
                    <a:pt x="217" y="159"/>
                  </a:lnTo>
                  <a:cubicBezTo>
                    <a:pt x="220" y="154"/>
                    <a:pt x="218" y="150"/>
                    <a:pt x="214" y="146"/>
                  </a:cubicBezTo>
                  <a:lnTo>
                    <a:pt x="203" y="134"/>
                  </a:lnTo>
                  <a:cubicBezTo>
                    <a:pt x="203" y="134"/>
                    <a:pt x="203" y="134"/>
                    <a:pt x="203" y="134"/>
                  </a:cubicBezTo>
                  <a:cubicBezTo>
                    <a:pt x="200" y="131"/>
                    <a:pt x="199" y="126"/>
                    <a:pt x="202" y="122"/>
                  </a:cubicBezTo>
                  <a:cubicBezTo>
                    <a:pt x="202" y="121"/>
                    <a:pt x="203" y="120"/>
                    <a:pt x="204" y="119"/>
                  </a:cubicBezTo>
                  <a:lnTo>
                    <a:pt x="206" y="117"/>
                  </a:lnTo>
                  <a:lnTo>
                    <a:pt x="219" y="110"/>
                  </a:lnTo>
                  <a:cubicBezTo>
                    <a:pt x="223" y="107"/>
                    <a:pt x="227" y="103"/>
                    <a:pt x="226" y="98"/>
                  </a:cubicBezTo>
                  <a:lnTo>
                    <a:pt x="219" y="72"/>
                  </a:lnTo>
                  <a:cubicBezTo>
                    <a:pt x="217" y="67"/>
                    <a:pt x="213" y="66"/>
                    <a:pt x="207" y="65"/>
                  </a:cubicBezTo>
                  <a:lnTo>
                    <a:pt x="191" y="65"/>
                  </a:lnTo>
                  <a:cubicBezTo>
                    <a:pt x="191" y="65"/>
                    <a:pt x="191" y="65"/>
                    <a:pt x="191" y="65"/>
                  </a:cubicBezTo>
                  <a:cubicBezTo>
                    <a:pt x="187" y="64"/>
                    <a:pt x="183" y="61"/>
                    <a:pt x="181" y="57"/>
                  </a:cubicBezTo>
                  <a:cubicBezTo>
                    <a:pt x="181" y="56"/>
                    <a:pt x="181" y="54"/>
                    <a:pt x="181" y="53"/>
                  </a:cubicBezTo>
                  <a:lnTo>
                    <a:pt x="182" y="50"/>
                  </a:lnTo>
                  <a:lnTo>
                    <a:pt x="185" y="36"/>
                  </a:lnTo>
                  <a:cubicBezTo>
                    <a:pt x="186" y="32"/>
                    <a:pt x="186" y="26"/>
                    <a:pt x="182" y="23"/>
                  </a:cubicBezTo>
                  <a:lnTo>
                    <a:pt x="158" y="10"/>
                  </a:lnTo>
                  <a:cubicBezTo>
                    <a:pt x="154" y="7"/>
                    <a:pt x="150" y="9"/>
                    <a:pt x="146" y="13"/>
                  </a:cubicBezTo>
                  <a:lnTo>
                    <a:pt x="134" y="24"/>
                  </a:lnTo>
                  <a:cubicBezTo>
                    <a:pt x="134" y="24"/>
                    <a:pt x="134" y="24"/>
                    <a:pt x="134" y="24"/>
                  </a:cubicBezTo>
                  <a:cubicBezTo>
                    <a:pt x="130" y="27"/>
                    <a:pt x="125" y="28"/>
                    <a:pt x="121" y="25"/>
                  </a:cubicBezTo>
                  <a:cubicBezTo>
                    <a:pt x="120" y="25"/>
                    <a:pt x="119" y="24"/>
                    <a:pt x="118" y="23"/>
                  </a:cubicBezTo>
                  <a:lnTo>
                    <a:pt x="117" y="21"/>
                  </a:lnTo>
                  <a:lnTo>
                    <a:pt x="109" y="8"/>
                  </a:lnTo>
                  <a:cubicBezTo>
                    <a:pt x="107" y="4"/>
                    <a:pt x="103" y="0"/>
                    <a:pt x="98" y="1"/>
                  </a:cubicBezTo>
                  <a:lnTo>
                    <a:pt x="72" y="8"/>
                  </a:lnTo>
                  <a:cubicBezTo>
                    <a:pt x="67" y="10"/>
                    <a:pt x="65" y="14"/>
                    <a:pt x="65" y="20"/>
                  </a:cubicBezTo>
                  <a:lnTo>
                    <a:pt x="64" y="36"/>
                  </a:lnTo>
                  <a:close/>
                  <a:moveTo>
                    <a:pt x="113" y="46"/>
                  </a:moveTo>
                  <a:lnTo>
                    <a:pt x="113" y="46"/>
                  </a:lnTo>
                  <a:cubicBezTo>
                    <a:pt x="149" y="46"/>
                    <a:pt x="179" y="76"/>
                    <a:pt x="179" y="112"/>
                  </a:cubicBezTo>
                  <a:cubicBezTo>
                    <a:pt x="179" y="148"/>
                    <a:pt x="149" y="177"/>
                    <a:pt x="113" y="177"/>
                  </a:cubicBezTo>
                  <a:cubicBezTo>
                    <a:pt x="77" y="177"/>
                    <a:pt x="48" y="148"/>
                    <a:pt x="48" y="112"/>
                  </a:cubicBezTo>
                  <a:cubicBezTo>
                    <a:pt x="48" y="76"/>
                    <a:pt x="77" y="46"/>
                    <a:pt x="113" y="46"/>
                  </a:cubicBezTo>
                  <a:close/>
                  <a:moveTo>
                    <a:pt x="335" y="226"/>
                  </a:moveTo>
                  <a:lnTo>
                    <a:pt x="335" y="226"/>
                  </a:lnTo>
                  <a:cubicBezTo>
                    <a:pt x="397" y="226"/>
                    <a:pt x="448" y="277"/>
                    <a:pt x="448" y="338"/>
                  </a:cubicBezTo>
                  <a:cubicBezTo>
                    <a:pt x="448" y="400"/>
                    <a:pt x="397" y="451"/>
                    <a:pt x="335" y="451"/>
                  </a:cubicBezTo>
                  <a:cubicBezTo>
                    <a:pt x="274" y="451"/>
                    <a:pt x="223" y="400"/>
                    <a:pt x="223" y="338"/>
                  </a:cubicBezTo>
                  <a:cubicBezTo>
                    <a:pt x="223" y="277"/>
                    <a:pt x="274" y="226"/>
                    <a:pt x="335" y="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1770620" y="3587511"/>
            <a:ext cx="1434540" cy="577624"/>
            <a:chOff x="2359025" y="4349155"/>
            <a:chExt cx="1435100" cy="577850"/>
          </a:xfrm>
        </p:grpSpPr>
        <p:sp>
          <p:nvSpPr>
            <p:cNvPr id="112" name="Rectangle 7"/>
            <p:cNvSpPr>
              <a:spLocks noChangeArrowheads="1"/>
            </p:cNvSpPr>
            <p:nvPr/>
          </p:nvSpPr>
          <p:spPr bwMode="auto">
            <a:xfrm>
              <a:off x="2359025" y="4349155"/>
              <a:ext cx="1435100" cy="577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13" name="Freeform 14"/>
            <p:cNvSpPr>
              <a:spLocks noEditPoints="1"/>
            </p:cNvSpPr>
            <p:nvPr/>
          </p:nvSpPr>
          <p:spPr bwMode="auto">
            <a:xfrm>
              <a:off x="3252788" y="4409480"/>
              <a:ext cx="457200" cy="457200"/>
            </a:xfrm>
            <a:custGeom>
              <a:avLst/>
              <a:gdLst>
                <a:gd name="T0" fmla="*/ 94 w 532"/>
                <a:gd name="T1" fmla="*/ 366 h 532"/>
                <a:gd name="T2" fmla="*/ 438 w 532"/>
                <a:gd name="T3" fmla="*/ 167 h 532"/>
                <a:gd name="T4" fmla="*/ 383 w 532"/>
                <a:gd name="T5" fmla="*/ 468 h 532"/>
                <a:gd name="T6" fmla="*/ 150 w 532"/>
                <a:gd name="T7" fmla="*/ 64 h 532"/>
                <a:gd name="T8" fmla="*/ 383 w 532"/>
                <a:gd name="T9" fmla="*/ 468 h 532"/>
                <a:gd name="T10" fmla="*/ 124 w 532"/>
                <a:gd name="T11" fmla="*/ 348 h 532"/>
                <a:gd name="T12" fmla="*/ 408 w 532"/>
                <a:gd name="T13" fmla="*/ 184 h 532"/>
                <a:gd name="T14" fmla="*/ 355 w 532"/>
                <a:gd name="T15" fmla="*/ 420 h 532"/>
                <a:gd name="T16" fmla="*/ 177 w 532"/>
                <a:gd name="T17" fmla="*/ 112 h 532"/>
                <a:gd name="T18" fmla="*/ 355 w 532"/>
                <a:gd name="T19" fmla="*/ 420 h 532"/>
                <a:gd name="T20" fmla="*/ 266 w 532"/>
                <a:gd name="T21" fmla="*/ 291 h 532"/>
                <a:gd name="T22" fmla="*/ 266 w 532"/>
                <a:gd name="T23" fmla="*/ 241 h 532"/>
                <a:gd name="T24" fmla="*/ 278 w 532"/>
                <a:gd name="T25" fmla="*/ 123 h 532"/>
                <a:gd name="T26" fmla="*/ 265 w 532"/>
                <a:gd name="T27" fmla="*/ 134 h 532"/>
                <a:gd name="T28" fmla="*/ 255 w 532"/>
                <a:gd name="T29" fmla="*/ 105 h 532"/>
                <a:gd name="T30" fmla="*/ 267 w 532"/>
                <a:gd name="T31" fmla="*/ 94 h 532"/>
                <a:gd name="T32" fmla="*/ 278 w 532"/>
                <a:gd name="T33" fmla="*/ 123 h 532"/>
                <a:gd name="T34" fmla="*/ 267 w 532"/>
                <a:gd name="T35" fmla="*/ 439 h 532"/>
                <a:gd name="T36" fmla="*/ 255 w 532"/>
                <a:gd name="T37" fmla="*/ 428 h 532"/>
                <a:gd name="T38" fmla="*/ 265 w 532"/>
                <a:gd name="T39" fmla="*/ 399 h 532"/>
                <a:gd name="T40" fmla="*/ 278 w 532"/>
                <a:gd name="T41" fmla="*/ 410 h 532"/>
                <a:gd name="T42" fmla="*/ 122 w 532"/>
                <a:gd name="T43" fmla="*/ 253 h 532"/>
                <a:gd name="T44" fmla="*/ 133 w 532"/>
                <a:gd name="T45" fmla="*/ 265 h 532"/>
                <a:gd name="T46" fmla="*/ 105 w 532"/>
                <a:gd name="T47" fmla="*/ 276 h 532"/>
                <a:gd name="T48" fmla="*/ 94 w 532"/>
                <a:gd name="T49" fmla="*/ 264 h 532"/>
                <a:gd name="T50" fmla="*/ 122 w 532"/>
                <a:gd name="T51" fmla="*/ 253 h 532"/>
                <a:gd name="T52" fmla="*/ 438 w 532"/>
                <a:gd name="T53" fmla="*/ 264 h 532"/>
                <a:gd name="T54" fmla="*/ 428 w 532"/>
                <a:gd name="T55" fmla="*/ 276 h 532"/>
                <a:gd name="T56" fmla="*/ 399 w 532"/>
                <a:gd name="T57" fmla="*/ 265 h 532"/>
                <a:gd name="T58" fmla="*/ 410 w 532"/>
                <a:gd name="T59" fmla="*/ 253 h 532"/>
                <a:gd name="T60" fmla="*/ 280 w 532"/>
                <a:gd name="T61" fmla="*/ 266 h 532"/>
                <a:gd name="T62" fmla="*/ 253 w 532"/>
                <a:gd name="T63" fmla="*/ 266 h 532"/>
                <a:gd name="T64" fmla="*/ 267 w 532"/>
                <a:gd name="T65" fmla="*/ 156 h 532"/>
                <a:gd name="T66" fmla="*/ 280 w 532"/>
                <a:gd name="T67" fmla="*/ 266 h 532"/>
                <a:gd name="T68" fmla="*/ 202 w 532"/>
                <a:gd name="T69" fmla="*/ 332 h 532"/>
                <a:gd name="T70" fmla="*/ 254 w 532"/>
                <a:gd name="T71" fmla="*/ 260 h 532"/>
                <a:gd name="T72" fmla="*/ 274 w 532"/>
                <a:gd name="T73" fmla="*/ 28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2" h="532">
                  <a:moveTo>
                    <a:pt x="167" y="94"/>
                  </a:moveTo>
                  <a:cubicBezTo>
                    <a:pt x="72" y="149"/>
                    <a:pt x="39" y="271"/>
                    <a:pt x="94" y="366"/>
                  </a:cubicBezTo>
                  <a:cubicBezTo>
                    <a:pt x="149" y="460"/>
                    <a:pt x="271" y="493"/>
                    <a:pt x="365" y="438"/>
                  </a:cubicBezTo>
                  <a:cubicBezTo>
                    <a:pt x="460" y="383"/>
                    <a:pt x="493" y="262"/>
                    <a:pt x="438" y="167"/>
                  </a:cubicBezTo>
                  <a:cubicBezTo>
                    <a:pt x="383" y="72"/>
                    <a:pt x="262" y="40"/>
                    <a:pt x="167" y="94"/>
                  </a:cubicBezTo>
                  <a:close/>
                  <a:moveTo>
                    <a:pt x="383" y="468"/>
                  </a:moveTo>
                  <a:cubicBezTo>
                    <a:pt x="271" y="532"/>
                    <a:pt x="129" y="494"/>
                    <a:pt x="64" y="383"/>
                  </a:cubicBezTo>
                  <a:cubicBezTo>
                    <a:pt x="0" y="272"/>
                    <a:pt x="38" y="129"/>
                    <a:pt x="150" y="64"/>
                  </a:cubicBezTo>
                  <a:cubicBezTo>
                    <a:pt x="261" y="0"/>
                    <a:pt x="404" y="38"/>
                    <a:pt x="468" y="150"/>
                  </a:cubicBezTo>
                  <a:cubicBezTo>
                    <a:pt x="532" y="261"/>
                    <a:pt x="494" y="404"/>
                    <a:pt x="383" y="468"/>
                  </a:cubicBezTo>
                  <a:close/>
                  <a:moveTo>
                    <a:pt x="184" y="124"/>
                  </a:moveTo>
                  <a:cubicBezTo>
                    <a:pt x="106" y="169"/>
                    <a:pt x="79" y="270"/>
                    <a:pt x="124" y="348"/>
                  </a:cubicBezTo>
                  <a:cubicBezTo>
                    <a:pt x="169" y="427"/>
                    <a:pt x="270" y="454"/>
                    <a:pt x="348" y="408"/>
                  </a:cubicBezTo>
                  <a:cubicBezTo>
                    <a:pt x="427" y="363"/>
                    <a:pt x="453" y="263"/>
                    <a:pt x="408" y="184"/>
                  </a:cubicBezTo>
                  <a:cubicBezTo>
                    <a:pt x="363" y="106"/>
                    <a:pt x="262" y="79"/>
                    <a:pt x="184" y="124"/>
                  </a:cubicBezTo>
                  <a:close/>
                  <a:moveTo>
                    <a:pt x="355" y="420"/>
                  </a:moveTo>
                  <a:cubicBezTo>
                    <a:pt x="270" y="469"/>
                    <a:pt x="161" y="440"/>
                    <a:pt x="112" y="355"/>
                  </a:cubicBezTo>
                  <a:cubicBezTo>
                    <a:pt x="63" y="270"/>
                    <a:pt x="92" y="161"/>
                    <a:pt x="177" y="112"/>
                  </a:cubicBezTo>
                  <a:cubicBezTo>
                    <a:pt x="262" y="63"/>
                    <a:pt x="371" y="92"/>
                    <a:pt x="420" y="177"/>
                  </a:cubicBezTo>
                  <a:cubicBezTo>
                    <a:pt x="469" y="262"/>
                    <a:pt x="440" y="371"/>
                    <a:pt x="355" y="420"/>
                  </a:cubicBezTo>
                  <a:close/>
                  <a:moveTo>
                    <a:pt x="291" y="266"/>
                  </a:moveTo>
                  <a:cubicBezTo>
                    <a:pt x="291" y="280"/>
                    <a:pt x="280" y="291"/>
                    <a:pt x="266" y="291"/>
                  </a:cubicBezTo>
                  <a:cubicBezTo>
                    <a:pt x="252" y="291"/>
                    <a:pt x="241" y="280"/>
                    <a:pt x="241" y="266"/>
                  </a:cubicBezTo>
                  <a:cubicBezTo>
                    <a:pt x="241" y="252"/>
                    <a:pt x="252" y="241"/>
                    <a:pt x="266" y="241"/>
                  </a:cubicBezTo>
                  <a:cubicBezTo>
                    <a:pt x="280" y="241"/>
                    <a:pt x="291" y="252"/>
                    <a:pt x="291" y="266"/>
                  </a:cubicBezTo>
                  <a:close/>
                  <a:moveTo>
                    <a:pt x="278" y="123"/>
                  </a:moveTo>
                  <a:cubicBezTo>
                    <a:pt x="278" y="129"/>
                    <a:pt x="273" y="134"/>
                    <a:pt x="267" y="134"/>
                  </a:cubicBezTo>
                  <a:lnTo>
                    <a:pt x="265" y="134"/>
                  </a:lnTo>
                  <a:cubicBezTo>
                    <a:pt x="259" y="134"/>
                    <a:pt x="255" y="129"/>
                    <a:pt x="255" y="123"/>
                  </a:cubicBezTo>
                  <a:lnTo>
                    <a:pt x="255" y="105"/>
                  </a:lnTo>
                  <a:cubicBezTo>
                    <a:pt x="255" y="99"/>
                    <a:pt x="259" y="94"/>
                    <a:pt x="265" y="94"/>
                  </a:cubicBezTo>
                  <a:lnTo>
                    <a:pt x="267" y="94"/>
                  </a:lnTo>
                  <a:cubicBezTo>
                    <a:pt x="273" y="94"/>
                    <a:pt x="278" y="99"/>
                    <a:pt x="278" y="105"/>
                  </a:cubicBezTo>
                  <a:lnTo>
                    <a:pt x="278" y="123"/>
                  </a:lnTo>
                  <a:close/>
                  <a:moveTo>
                    <a:pt x="278" y="428"/>
                  </a:moveTo>
                  <a:cubicBezTo>
                    <a:pt x="278" y="434"/>
                    <a:pt x="273" y="439"/>
                    <a:pt x="267" y="439"/>
                  </a:cubicBezTo>
                  <a:lnTo>
                    <a:pt x="265" y="439"/>
                  </a:lnTo>
                  <a:cubicBezTo>
                    <a:pt x="260" y="439"/>
                    <a:pt x="255" y="434"/>
                    <a:pt x="255" y="428"/>
                  </a:cubicBezTo>
                  <a:lnTo>
                    <a:pt x="255" y="410"/>
                  </a:lnTo>
                  <a:cubicBezTo>
                    <a:pt x="255" y="404"/>
                    <a:pt x="260" y="399"/>
                    <a:pt x="265" y="399"/>
                  </a:cubicBezTo>
                  <a:lnTo>
                    <a:pt x="267" y="399"/>
                  </a:lnTo>
                  <a:cubicBezTo>
                    <a:pt x="273" y="399"/>
                    <a:pt x="278" y="404"/>
                    <a:pt x="278" y="410"/>
                  </a:cubicBezTo>
                  <a:lnTo>
                    <a:pt x="278" y="428"/>
                  </a:lnTo>
                  <a:close/>
                  <a:moveTo>
                    <a:pt x="122" y="253"/>
                  </a:moveTo>
                  <a:cubicBezTo>
                    <a:pt x="128" y="253"/>
                    <a:pt x="133" y="258"/>
                    <a:pt x="133" y="264"/>
                  </a:cubicBezTo>
                  <a:lnTo>
                    <a:pt x="133" y="265"/>
                  </a:lnTo>
                  <a:cubicBezTo>
                    <a:pt x="133" y="271"/>
                    <a:pt x="128" y="276"/>
                    <a:pt x="122" y="276"/>
                  </a:cubicBezTo>
                  <a:lnTo>
                    <a:pt x="105" y="276"/>
                  </a:lnTo>
                  <a:cubicBezTo>
                    <a:pt x="99" y="276"/>
                    <a:pt x="94" y="271"/>
                    <a:pt x="94" y="265"/>
                  </a:cubicBezTo>
                  <a:lnTo>
                    <a:pt x="94" y="264"/>
                  </a:lnTo>
                  <a:cubicBezTo>
                    <a:pt x="94" y="258"/>
                    <a:pt x="99" y="253"/>
                    <a:pt x="105" y="253"/>
                  </a:cubicBezTo>
                  <a:lnTo>
                    <a:pt x="122" y="253"/>
                  </a:lnTo>
                  <a:close/>
                  <a:moveTo>
                    <a:pt x="428" y="253"/>
                  </a:moveTo>
                  <a:cubicBezTo>
                    <a:pt x="434" y="253"/>
                    <a:pt x="438" y="258"/>
                    <a:pt x="438" y="264"/>
                  </a:cubicBezTo>
                  <a:lnTo>
                    <a:pt x="438" y="265"/>
                  </a:lnTo>
                  <a:cubicBezTo>
                    <a:pt x="438" y="271"/>
                    <a:pt x="434" y="276"/>
                    <a:pt x="428" y="276"/>
                  </a:cubicBezTo>
                  <a:lnTo>
                    <a:pt x="410" y="276"/>
                  </a:lnTo>
                  <a:cubicBezTo>
                    <a:pt x="404" y="276"/>
                    <a:pt x="399" y="271"/>
                    <a:pt x="399" y="265"/>
                  </a:cubicBezTo>
                  <a:lnTo>
                    <a:pt x="399" y="264"/>
                  </a:lnTo>
                  <a:cubicBezTo>
                    <a:pt x="399" y="258"/>
                    <a:pt x="404" y="253"/>
                    <a:pt x="410" y="253"/>
                  </a:cubicBezTo>
                  <a:lnTo>
                    <a:pt x="428" y="253"/>
                  </a:lnTo>
                  <a:close/>
                  <a:moveTo>
                    <a:pt x="280" y="266"/>
                  </a:moveTo>
                  <a:cubicBezTo>
                    <a:pt x="280" y="274"/>
                    <a:pt x="274" y="280"/>
                    <a:pt x="267" y="280"/>
                  </a:cubicBezTo>
                  <a:cubicBezTo>
                    <a:pt x="259" y="280"/>
                    <a:pt x="253" y="274"/>
                    <a:pt x="253" y="266"/>
                  </a:cubicBezTo>
                  <a:lnTo>
                    <a:pt x="253" y="170"/>
                  </a:lnTo>
                  <a:cubicBezTo>
                    <a:pt x="253" y="162"/>
                    <a:pt x="259" y="156"/>
                    <a:pt x="267" y="156"/>
                  </a:cubicBezTo>
                  <a:cubicBezTo>
                    <a:pt x="274" y="156"/>
                    <a:pt x="280" y="162"/>
                    <a:pt x="280" y="170"/>
                  </a:cubicBezTo>
                  <a:lnTo>
                    <a:pt x="280" y="266"/>
                  </a:lnTo>
                  <a:close/>
                  <a:moveTo>
                    <a:pt x="223" y="331"/>
                  </a:moveTo>
                  <a:cubicBezTo>
                    <a:pt x="217" y="337"/>
                    <a:pt x="208" y="337"/>
                    <a:pt x="202" y="332"/>
                  </a:cubicBezTo>
                  <a:cubicBezTo>
                    <a:pt x="197" y="326"/>
                    <a:pt x="197" y="317"/>
                    <a:pt x="203" y="311"/>
                  </a:cubicBezTo>
                  <a:lnTo>
                    <a:pt x="254" y="260"/>
                  </a:lnTo>
                  <a:cubicBezTo>
                    <a:pt x="260" y="254"/>
                    <a:pt x="270" y="253"/>
                    <a:pt x="275" y="259"/>
                  </a:cubicBezTo>
                  <a:cubicBezTo>
                    <a:pt x="281" y="264"/>
                    <a:pt x="280" y="274"/>
                    <a:pt x="274" y="280"/>
                  </a:cubicBezTo>
                  <a:lnTo>
                    <a:pt x="223" y="3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6370504" y="568833"/>
            <a:ext cx="1996566" cy="39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9" b="1" dirty="0">
                <a:solidFill>
                  <a:srgbClr val="002060"/>
                </a:solidFill>
                <a:latin typeface="+mj-ea"/>
                <a:ea typeface="+mj-ea"/>
              </a:rPr>
              <a:t>网络无处不在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370506" y="910063"/>
            <a:ext cx="4999211" cy="65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有线、无线的网络全覆盖，师生可以在任何场所方便快捷地接入互联网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370504" y="1779236"/>
            <a:ext cx="1996566" cy="39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9" b="1" dirty="0">
                <a:solidFill>
                  <a:srgbClr val="002060"/>
                </a:solidFill>
                <a:latin typeface="+mj-ea"/>
                <a:ea typeface="+mj-ea"/>
              </a:rPr>
              <a:t>学习随时随地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370505" y="2139134"/>
            <a:ext cx="4999211" cy="65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打开电脑或者手机就可以在任何时间、任何地点网上学习，有问题可以和师生随时随地的交流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370504" y="3069047"/>
            <a:ext cx="1996566" cy="39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9" b="1" dirty="0">
                <a:solidFill>
                  <a:srgbClr val="002060"/>
                </a:solidFill>
                <a:latin typeface="+mj-ea"/>
                <a:ea typeface="+mj-ea"/>
              </a:rPr>
              <a:t>管理规范智能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370504" y="3350575"/>
            <a:ext cx="4999212" cy="65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校务管理按制度执行，流程规范透明，阳光公开，应用模块构建智能灵活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370504" y="4359445"/>
            <a:ext cx="1996566" cy="39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9" b="1" dirty="0">
                <a:solidFill>
                  <a:srgbClr val="002060"/>
                </a:solidFill>
                <a:latin typeface="+mj-ea"/>
                <a:ea typeface="+mj-ea"/>
              </a:rPr>
              <a:t>服务便捷高效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370505" y="4640973"/>
            <a:ext cx="4999211" cy="65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以人为本的高效服务，充分尊重个性需要，可以方便地获取各类所需的服务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5774955" y="748888"/>
            <a:ext cx="517323" cy="518910"/>
            <a:chOff x="5862638" y="1365913"/>
            <a:chExt cx="517525" cy="519113"/>
          </a:xfrm>
          <a:solidFill>
            <a:schemeClr val="accent4"/>
          </a:solidFill>
        </p:grpSpPr>
        <p:sp>
          <p:nvSpPr>
            <p:cNvPr id="123" name="Oval 23"/>
            <p:cNvSpPr>
              <a:spLocks noChangeArrowheads="1"/>
            </p:cNvSpPr>
            <p:nvPr/>
          </p:nvSpPr>
          <p:spPr bwMode="auto">
            <a:xfrm>
              <a:off x="5862638" y="1365913"/>
              <a:ext cx="517525" cy="5191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24" name="Freeform 24"/>
            <p:cNvSpPr>
              <a:spLocks noEditPoints="1"/>
            </p:cNvSpPr>
            <p:nvPr/>
          </p:nvSpPr>
          <p:spPr bwMode="auto">
            <a:xfrm>
              <a:off x="5957888" y="1448463"/>
              <a:ext cx="325438" cy="303213"/>
            </a:xfrm>
            <a:custGeom>
              <a:avLst/>
              <a:gdLst>
                <a:gd name="T0" fmla="*/ 341 w 486"/>
                <a:gd name="T1" fmla="*/ 290 h 451"/>
                <a:gd name="T2" fmla="*/ 323 w 486"/>
                <a:gd name="T3" fmla="*/ 285 h 451"/>
                <a:gd name="T4" fmla="*/ 320 w 486"/>
                <a:gd name="T5" fmla="*/ 285 h 451"/>
                <a:gd name="T6" fmla="*/ 280 w 486"/>
                <a:gd name="T7" fmla="*/ 317 h 451"/>
                <a:gd name="T8" fmla="*/ 303 w 486"/>
                <a:gd name="T9" fmla="*/ 364 h 451"/>
                <a:gd name="T10" fmla="*/ 305 w 486"/>
                <a:gd name="T11" fmla="*/ 365 h 451"/>
                <a:gd name="T12" fmla="*/ 341 w 486"/>
                <a:gd name="T13" fmla="*/ 374 h 451"/>
                <a:gd name="T14" fmla="*/ 341 w 486"/>
                <a:gd name="T15" fmla="*/ 389 h 451"/>
                <a:gd name="T16" fmla="*/ 332 w 486"/>
                <a:gd name="T17" fmla="*/ 401 h 451"/>
                <a:gd name="T18" fmla="*/ 247 w 486"/>
                <a:gd name="T19" fmla="*/ 424 h 451"/>
                <a:gd name="T20" fmla="*/ 244 w 486"/>
                <a:gd name="T21" fmla="*/ 425 h 451"/>
                <a:gd name="T22" fmla="*/ 240 w 486"/>
                <a:gd name="T23" fmla="*/ 424 h 451"/>
                <a:gd name="T24" fmla="*/ 238 w 486"/>
                <a:gd name="T25" fmla="*/ 423 h 451"/>
                <a:gd name="T26" fmla="*/ 153 w 486"/>
                <a:gd name="T27" fmla="*/ 400 h 451"/>
                <a:gd name="T28" fmla="*/ 145 w 486"/>
                <a:gd name="T29" fmla="*/ 388 h 451"/>
                <a:gd name="T30" fmla="*/ 145 w 486"/>
                <a:gd name="T31" fmla="*/ 373 h 451"/>
                <a:gd name="T32" fmla="*/ 179 w 486"/>
                <a:gd name="T33" fmla="*/ 365 h 451"/>
                <a:gd name="T34" fmla="*/ 182 w 486"/>
                <a:gd name="T35" fmla="*/ 364 h 451"/>
                <a:gd name="T36" fmla="*/ 205 w 486"/>
                <a:gd name="T37" fmla="*/ 317 h 451"/>
                <a:gd name="T38" fmla="*/ 164 w 486"/>
                <a:gd name="T39" fmla="*/ 285 h 451"/>
                <a:gd name="T40" fmla="*/ 162 w 486"/>
                <a:gd name="T41" fmla="*/ 285 h 451"/>
                <a:gd name="T42" fmla="*/ 145 w 486"/>
                <a:gd name="T43" fmla="*/ 290 h 451"/>
                <a:gd name="T44" fmla="*/ 145 w 486"/>
                <a:gd name="T45" fmla="*/ 250 h 451"/>
                <a:gd name="T46" fmla="*/ 149 w 486"/>
                <a:gd name="T47" fmla="*/ 240 h 451"/>
                <a:gd name="T48" fmla="*/ 159 w 486"/>
                <a:gd name="T49" fmla="*/ 238 h 451"/>
                <a:gd name="T50" fmla="*/ 244 w 486"/>
                <a:gd name="T51" fmla="*/ 261 h 451"/>
                <a:gd name="T52" fmla="*/ 326 w 486"/>
                <a:gd name="T53" fmla="*/ 238 h 451"/>
                <a:gd name="T54" fmla="*/ 336 w 486"/>
                <a:gd name="T55" fmla="*/ 241 h 451"/>
                <a:gd name="T56" fmla="*/ 341 w 486"/>
                <a:gd name="T57" fmla="*/ 251 h 451"/>
                <a:gd name="T58" fmla="*/ 341 w 486"/>
                <a:gd name="T59" fmla="*/ 290 h 451"/>
                <a:gd name="T60" fmla="*/ 475 w 486"/>
                <a:gd name="T61" fmla="*/ 330 h 451"/>
                <a:gd name="T62" fmla="*/ 473 w 486"/>
                <a:gd name="T63" fmla="*/ 329 h 451"/>
                <a:gd name="T64" fmla="*/ 370 w 486"/>
                <a:gd name="T65" fmla="*/ 218 h 451"/>
                <a:gd name="T66" fmla="*/ 368 w 486"/>
                <a:gd name="T67" fmla="*/ 216 h 451"/>
                <a:gd name="T68" fmla="*/ 353 w 486"/>
                <a:gd name="T69" fmla="*/ 209 h 451"/>
                <a:gd name="T70" fmla="*/ 348 w 486"/>
                <a:gd name="T71" fmla="*/ 207 h 451"/>
                <a:gd name="T72" fmla="*/ 138 w 486"/>
                <a:gd name="T73" fmla="*/ 207 h 451"/>
                <a:gd name="T74" fmla="*/ 136 w 486"/>
                <a:gd name="T75" fmla="*/ 208 h 451"/>
                <a:gd name="T76" fmla="*/ 117 w 486"/>
                <a:gd name="T77" fmla="*/ 216 h 451"/>
                <a:gd name="T78" fmla="*/ 115 w 486"/>
                <a:gd name="T79" fmla="*/ 218 h 451"/>
                <a:gd name="T80" fmla="*/ 12 w 486"/>
                <a:gd name="T81" fmla="*/ 329 h 451"/>
                <a:gd name="T82" fmla="*/ 11 w 486"/>
                <a:gd name="T83" fmla="*/ 330 h 451"/>
                <a:gd name="T84" fmla="*/ 7 w 486"/>
                <a:gd name="T85" fmla="*/ 374 h 451"/>
                <a:gd name="T86" fmla="*/ 40 w 486"/>
                <a:gd name="T87" fmla="*/ 398 h 451"/>
                <a:gd name="T88" fmla="*/ 44 w 486"/>
                <a:gd name="T89" fmla="*/ 398 h 451"/>
                <a:gd name="T90" fmla="*/ 47 w 486"/>
                <a:gd name="T91" fmla="*/ 397 h 451"/>
                <a:gd name="T92" fmla="*/ 126 w 486"/>
                <a:gd name="T93" fmla="*/ 378 h 451"/>
                <a:gd name="T94" fmla="*/ 126 w 486"/>
                <a:gd name="T95" fmla="*/ 440 h 451"/>
                <a:gd name="T96" fmla="*/ 138 w 486"/>
                <a:gd name="T97" fmla="*/ 451 h 451"/>
                <a:gd name="T98" fmla="*/ 348 w 486"/>
                <a:gd name="T99" fmla="*/ 451 h 451"/>
                <a:gd name="T100" fmla="*/ 360 w 486"/>
                <a:gd name="T101" fmla="*/ 440 h 451"/>
                <a:gd name="T102" fmla="*/ 360 w 486"/>
                <a:gd name="T103" fmla="*/ 378 h 451"/>
                <a:gd name="T104" fmla="*/ 438 w 486"/>
                <a:gd name="T105" fmla="*/ 397 h 451"/>
                <a:gd name="T106" fmla="*/ 441 w 486"/>
                <a:gd name="T107" fmla="*/ 398 h 451"/>
                <a:gd name="T108" fmla="*/ 445 w 486"/>
                <a:gd name="T109" fmla="*/ 398 h 451"/>
                <a:gd name="T110" fmla="*/ 475 w 486"/>
                <a:gd name="T111" fmla="*/ 380 h 451"/>
                <a:gd name="T112" fmla="*/ 475 w 486"/>
                <a:gd name="T113" fmla="*/ 330 h 451"/>
                <a:gd name="T114" fmla="*/ 243 w 486"/>
                <a:gd name="T115" fmla="*/ 201 h 451"/>
                <a:gd name="T116" fmla="*/ 337 w 486"/>
                <a:gd name="T117" fmla="*/ 100 h 451"/>
                <a:gd name="T118" fmla="*/ 243 w 486"/>
                <a:gd name="T119" fmla="*/ 0 h 451"/>
                <a:gd name="T120" fmla="*/ 148 w 486"/>
                <a:gd name="T121" fmla="*/ 100 h 451"/>
                <a:gd name="T122" fmla="*/ 243 w 486"/>
                <a:gd name="T123" fmla="*/ 20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6" h="451">
                  <a:moveTo>
                    <a:pt x="341" y="290"/>
                  </a:moveTo>
                  <a:lnTo>
                    <a:pt x="323" y="285"/>
                  </a:lnTo>
                  <a:cubicBezTo>
                    <a:pt x="322" y="285"/>
                    <a:pt x="321" y="285"/>
                    <a:pt x="320" y="285"/>
                  </a:cubicBezTo>
                  <a:cubicBezTo>
                    <a:pt x="302" y="283"/>
                    <a:pt x="284" y="297"/>
                    <a:pt x="280" y="317"/>
                  </a:cubicBezTo>
                  <a:cubicBezTo>
                    <a:pt x="276" y="338"/>
                    <a:pt x="286" y="358"/>
                    <a:pt x="303" y="364"/>
                  </a:cubicBezTo>
                  <a:cubicBezTo>
                    <a:pt x="304" y="365"/>
                    <a:pt x="305" y="365"/>
                    <a:pt x="305" y="365"/>
                  </a:cubicBezTo>
                  <a:lnTo>
                    <a:pt x="341" y="374"/>
                  </a:lnTo>
                  <a:lnTo>
                    <a:pt x="341" y="389"/>
                  </a:lnTo>
                  <a:cubicBezTo>
                    <a:pt x="341" y="394"/>
                    <a:pt x="337" y="399"/>
                    <a:pt x="332" y="401"/>
                  </a:cubicBezTo>
                  <a:lnTo>
                    <a:pt x="247" y="424"/>
                  </a:lnTo>
                  <a:cubicBezTo>
                    <a:pt x="246" y="424"/>
                    <a:pt x="245" y="425"/>
                    <a:pt x="244" y="425"/>
                  </a:cubicBezTo>
                  <a:cubicBezTo>
                    <a:pt x="242" y="425"/>
                    <a:pt x="241" y="424"/>
                    <a:pt x="240" y="424"/>
                  </a:cubicBezTo>
                  <a:cubicBezTo>
                    <a:pt x="239" y="424"/>
                    <a:pt x="239" y="424"/>
                    <a:pt x="238" y="423"/>
                  </a:cubicBezTo>
                  <a:lnTo>
                    <a:pt x="153" y="400"/>
                  </a:lnTo>
                  <a:cubicBezTo>
                    <a:pt x="148" y="399"/>
                    <a:pt x="145" y="394"/>
                    <a:pt x="145" y="388"/>
                  </a:cubicBezTo>
                  <a:lnTo>
                    <a:pt x="145" y="373"/>
                  </a:lnTo>
                  <a:lnTo>
                    <a:pt x="179" y="365"/>
                  </a:lnTo>
                  <a:cubicBezTo>
                    <a:pt x="180" y="365"/>
                    <a:pt x="181" y="365"/>
                    <a:pt x="182" y="364"/>
                  </a:cubicBezTo>
                  <a:cubicBezTo>
                    <a:pt x="199" y="358"/>
                    <a:pt x="209" y="338"/>
                    <a:pt x="205" y="317"/>
                  </a:cubicBezTo>
                  <a:cubicBezTo>
                    <a:pt x="200" y="297"/>
                    <a:pt x="183" y="283"/>
                    <a:pt x="164" y="285"/>
                  </a:cubicBezTo>
                  <a:cubicBezTo>
                    <a:pt x="163" y="285"/>
                    <a:pt x="163" y="285"/>
                    <a:pt x="162" y="285"/>
                  </a:cubicBezTo>
                  <a:lnTo>
                    <a:pt x="145" y="290"/>
                  </a:lnTo>
                  <a:lnTo>
                    <a:pt x="145" y="250"/>
                  </a:lnTo>
                  <a:cubicBezTo>
                    <a:pt x="145" y="246"/>
                    <a:pt x="146" y="242"/>
                    <a:pt x="149" y="240"/>
                  </a:cubicBezTo>
                  <a:cubicBezTo>
                    <a:pt x="152" y="237"/>
                    <a:pt x="156" y="237"/>
                    <a:pt x="159" y="238"/>
                  </a:cubicBezTo>
                  <a:lnTo>
                    <a:pt x="244" y="261"/>
                  </a:lnTo>
                  <a:lnTo>
                    <a:pt x="326" y="238"/>
                  </a:lnTo>
                  <a:cubicBezTo>
                    <a:pt x="329" y="237"/>
                    <a:pt x="333" y="238"/>
                    <a:pt x="336" y="241"/>
                  </a:cubicBezTo>
                  <a:cubicBezTo>
                    <a:pt x="339" y="243"/>
                    <a:pt x="341" y="247"/>
                    <a:pt x="341" y="251"/>
                  </a:cubicBezTo>
                  <a:lnTo>
                    <a:pt x="341" y="290"/>
                  </a:lnTo>
                  <a:close/>
                  <a:moveTo>
                    <a:pt x="475" y="330"/>
                  </a:moveTo>
                  <a:cubicBezTo>
                    <a:pt x="474" y="330"/>
                    <a:pt x="474" y="329"/>
                    <a:pt x="473" y="329"/>
                  </a:cubicBezTo>
                  <a:lnTo>
                    <a:pt x="370" y="218"/>
                  </a:lnTo>
                  <a:cubicBezTo>
                    <a:pt x="370" y="217"/>
                    <a:pt x="369" y="217"/>
                    <a:pt x="368" y="216"/>
                  </a:cubicBezTo>
                  <a:cubicBezTo>
                    <a:pt x="364" y="212"/>
                    <a:pt x="359" y="210"/>
                    <a:pt x="353" y="209"/>
                  </a:cubicBezTo>
                  <a:cubicBezTo>
                    <a:pt x="352" y="208"/>
                    <a:pt x="350" y="207"/>
                    <a:pt x="348" y="207"/>
                  </a:cubicBezTo>
                  <a:lnTo>
                    <a:pt x="138" y="207"/>
                  </a:lnTo>
                  <a:cubicBezTo>
                    <a:pt x="137" y="207"/>
                    <a:pt x="137" y="207"/>
                    <a:pt x="136" y="208"/>
                  </a:cubicBezTo>
                  <a:cubicBezTo>
                    <a:pt x="129" y="208"/>
                    <a:pt x="122" y="211"/>
                    <a:pt x="117" y="216"/>
                  </a:cubicBezTo>
                  <a:cubicBezTo>
                    <a:pt x="116" y="217"/>
                    <a:pt x="116" y="217"/>
                    <a:pt x="115" y="218"/>
                  </a:cubicBezTo>
                  <a:lnTo>
                    <a:pt x="12" y="329"/>
                  </a:lnTo>
                  <a:cubicBezTo>
                    <a:pt x="11" y="329"/>
                    <a:pt x="11" y="330"/>
                    <a:pt x="11" y="330"/>
                  </a:cubicBezTo>
                  <a:cubicBezTo>
                    <a:pt x="1" y="343"/>
                    <a:pt x="0" y="360"/>
                    <a:pt x="7" y="374"/>
                  </a:cubicBezTo>
                  <a:cubicBezTo>
                    <a:pt x="13" y="388"/>
                    <a:pt x="26" y="398"/>
                    <a:pt x="40" y="398"/>
                  </a:cubicBezTo>
                  <a:cubicBezTo>
                    <a:pt x="41" y="398"/>
                    <a:pt x="43" y="398"/>
                    <a:pt x="44" y="398"/>
                  </a:cubicBezTo>
                  <a:cubicBezTo>
                    <a:pt x="45" y="398"/>
                    <a:pt x="46" y="398"/>
                    <a:pt x="47" y="397"/>
                  </a:cubicBezTo>
                  <a:lnTo>
                    <a:pt x="126" y="378"/>
                  </a:lnTo>
                  <a:lnTo>
                    <a:pt x="126" y="440"/>
                  </a:lnTo>
                  <a:cubicBezTo>
                    <a:pt x="126" y="446"/>
                    <a:pt x="132" y="451"/>
                    <a:pt x="138" y="451"/>
                  </a:cubicBezTo>
                  <a:lnTo>
                    <a:pt x="348" y="451"/>
                  </a:lnTo>
                  <a:cubicBezTo>
                    <a:pt x="355" y="451"/>
                    <a:pt x="360" y="446"/>
                    <a:pt x="360" y="440"/>
                  </a:cubicBezTo>
                  <a:lnTo>
                    <a:pt x="360" y="378"/>
                  </a:lnTo>
                  <a:lnTo>
                    <a:pt x="438" y="397"/>
                  </a:lnTo>
                  <a:cubicBezTo>
                    <a:pt x="439" y="398"/>
                    <a:pt x="440" y="398"/>
                    <a:pt x="441" y="398"/>
                  </a:cubicBezTo>
                  <a:cubicBezTo>
                    <a:pt x="442" y="398"/>
                    <a:pt x="443" y="398"/>
                    <a:pt x="445" y="398"/>
                  </a:cubicBezTo>
                  <a:cubicBezTo>
                    <a:pt x="457" y="398"/>
                    <a:pt x="468" y="391"/>
                    <a:pt x="475" y="380"/>
                  </a:cubicBezTo>
                  <a:cubicBezTo>
                    <a:pt x="485" y="365"/>
                    <a:pt x="486" y="345"/>
                    <a:pt x="475" y="330"/>
                  </a:cubicBezTo>
                  <a:close/>
                  <a:moveTo>
                    <a:pt x="243" y="201"/>
                  </a:moveTo>
                  <a:cubicBezTo>
                    <a:pt x="295" y="201"/>
                    <a:pt x="337" y="156"/>
                    <a:pt x="337" y="100"/>
                  </a:cubicBezTo>
                  <a:cubicBezTo>
                    <a:pt x="337" y="45"/>
                    <a:pt x="295" y="0"/>
                    <a:pt x="243" y="0"/>
                  </a:cubicBezTo>
                  <a:cubicBezTo>
                    <a:pt x="191" y="0"/>
                    <a:pt x="148" y="45"/>
                    <a:pt x="148" y="100"/>
                  </a:cubicBezTo>
                  <a:cubicBezTo>
                    <a:pt x="148" y="156"/>
                    <a:pt x="191" y="201"/>
                    <a:pt x="243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5774955" y="1878093"/>
            <a:ext cx="517323" cy="517323"/>
            <a:chOff x="5862638" y="2495559"/>
            <a:chExt cx="517525" cy="517525"/>
          </a:xfrm>
        </p:grpSpPr>
        <p:sp>
          <p:nvSpPr>
            <p:cNvPr id="126" name="Oval 25"/>
            <p:cNvSpPr>
              <a:spLocks noChangeArrowheads="1"/>
            </p:cNvSpPr>
            <p:nvPr/>
          </p:nvSpPr>
          <p:spPr bwMode="auto">
            <a:xfrm>
              <a:off x="5862638" y="2495559"/>
              <a:ext cx="517525" cy="517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27" name="Freeform 28"/>
            <p:cNvSpPr>
              <a:spLocks noEditPoints="1"/>
            </p:cNvSpPr>
            <p:nvPr/>
          </p:nvSpPr>
          <p:spPr bwMode="auto">
            <a:xfrm>
              <a:off x="5921376" y="2559059"/>
              <a:ext cx="395288" cy="395288"/>
            </a:xfrm>
            <a:custGeom>
              <a:avLst/>
              <a:gdLst>
                <a:gd name="T0" fmla="*/ 104 w 590"/>
                <a:gd name="T1" fmla="*/ 404 h 589"/>
                <a:gd name="T2" fmla="*/ 486 w 590"/>
                <a:gd name="T3" fmla="*/ 184 h 589"/>
                <a:gd name="T4" fmla="*/ 424 w 590"/>
                <a:gd name="T5" fmla="*/ 518 h 589"/>
                <a:gd name="T6" fmla="*/ 166 w 590"/>
                <a:gd name="T7" fmla="*/ 71 h 589"/>
                <a:gd name="T8" fmla="*/ 424 w 590"/>
                <a:gd name="T9" fmla="*/ 518 h 589"/>
                <a:gd name="T10" fmla="*/ 138 w 590"/>
                <a:gd name="T11" fmla="*/ 385 h 589"/>
                <a:gd name="T12" fmla="*/ 452 w 590"/>
                <a:gd name="T13" fmla="*/ 204 h 589"/>
                <a:gd name="T14" fmla="*/ 394 w 590"/>
                <a:gd name="T15" fmla="*/ 465 h 589"/>
                <a:gd name="T16" fmla="*/ 196 w 590"/>
                <a:gd name="T17" fmla="*/ 124 h 589"/>
                <a:gd name="T18" fmla="*/ 394 w 590"/>
                <a:gd name="T19" fmla="*/ 465 h 589"/>
                <a:gd name="T20" fmla="*/ 295 w 590"/>
                <a:gd name="T21" fmla="*/ 322 h 589"/>
                <a:gd name="T22" fmla="*/ 295 w 590"/>
                <a:gd name="T23" fmla="*/ 267 h 589"/>
                <a:gd name="T24" fmla="*/ 308 w 590"/>
                <a:gd name="T25" fmla="*/ 135 h 589"/>
                <a:gd name="T26" fmla="*/ 294 w 590"/>
                <a:gd name="T27" fmla="*/ 147 h 589"/>
                <a:gd name="T28" fmla="*/ 282 w 590"/>
                <a:gd name="T29" fmla="*/ 116 h 589"/>
                <a:gd name="T30" fmla="*/ 296 w 590"/>
                <a:gd name="T31" fmla="*/ 104 h 589"/>
                <a:gd name="T32" fmla="*/ 308 w 590"/>
                <a:gd name="T33" fmla="*/ 135 h 589"/>
                <a:gd name="T34" fmla="*/ 296 w 590"/>
                <a:gd name="T35" fmla="*/ 485 h 589"/>
                <a:gd name="T36" fmla="*/ 282 w 590"/>
                <a:gd name="T37" fmla="*/ 473 h 589"/>
                <a:gd name="T38" fmla="*/ 294 w 590"/>
                <a:gd name="T39" fmla="*/ 442 h 589"/>
                <a:gd name="T40" fmla="*/ 308 w 590"/>
                <a:gd name="T41" fmla="*/ 454 h 589"/>
                <a:gd name="T42" fmla="*/ 136 w 590"/>
                <a:gd name="T43" fmla="*/ 279 h 589"/>
                <a:gd name="T44" fmla="*/ 148 w 590"/>
                <a:gd name="T45" fmla="*/ 293 h 589"/>
                <a:gd name="T46" fmla="*/ 116 w 590"/>
                <a:gd name="T47" fmla="*/ 305 h 589"/>
                <a:gd name="T48" fmla="*/ 104 w 590"/>
                <a:gd name="T49" fmla="*/ 291 h 589"/>
                <a:gd name="T50" fmla="*/ 136 w 590"/>
                <a:gd name="T51" fmla="*/ 279 h 589"/>
                <a:gd name="T52" fmla="*/ 486 w 590"/>
                <a:gd name="T53" fmla="*/ 291 h 589"/>
                <a:gd name="T54" fmla="*/ 474 w 590"/>
                <a:gd name="T55" fmla="*/ 305 h 589"/>
                <a:gd name="T56" fmla="*/ 442 w 590"/>
                <a:gd name="T57" fmla="*/ 293 h 589"/>
                <a:gd name="T58" fmla="*/ 454 w 590"/>
                <a:gd name="T59" fmla="*/ 279 h 589"/>
                <a:gd name="T60" fmla="*/ 311 w 590"/>
                <a:gd name="T61" fmla="*/ 294 h 589"/>
                <a:gd name="T62" fmla="*/ 280 w 590"/>
                <a:gd name="T63" fmla="*/ 294 h 589"/>
                <a:gd name="T64" fmla="*/ 295 w 590"/>
                <a:gd name="T65" fmla="*/ 172 h 589"/>
                <a:gd name="T66" fmla="*/ 311 w 590"/>
                <a:gd name="T67" fmla="*/ 294 h 589"/>
                <a:gd name="T68" fmla="*/ 224 w 590"/>
                <a:gd name="T69" fmla="*/ 367 h 589"/>
                <a:gd name="T70" fmla="*/ 282 w 590"/>
                <a:gd name="T71" fmla="*/ 288 h 589"/>
                <a:gd name="T72" fmla="*/ 304 w 590"/>
                <a:gd name="T73" fmla="*/ 30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0" h="589">
                  <a:moveTo>
                    <a:pt x="185" y="104"/>
                  </a:moveTo>
                  <a:cubicBezTo>
                    <a:pt x="80" y="165"/>
                    <a:pt x="44" y="299"/>
                    <a:pt x="104" y="404"/>
                  </a:cubicBezTo>
                  <a:cubicBezTo>
                    <a:pt x="165" y="510"/>
                    <a:pt x="300" y="546"/>
                    <a:pt x="405" y="485"/>
                  </a:cubicBezTo>
                  <a:cubicBezTo>
                    <a:pt x="510" y="424"/>
                    <a:pt x="546" y="289"/>
                    <a:pt x="486" y="184"/>
                  </a:cubicBezTo>
                  <a:cubicBezTo>
                    <a:pt x="425" y="79"/>
                    <a:pt x="290" y="43"/>
                    <a:pt x="185" y="104"/>
                  </a:cubicBezTo>
                  <a:close/>
                  <a:moveTo>
                    <a:pt x="424" y="518"/>
                  </a:moveTo>
                  <a:cubicBezTo>
                    <a:pt x="301" y="589"/>
                    <a:pt x="142" y="547"/>
                    <a:pt x="71" y="424"/>
                  </a:cubicBezTo>
                  <a:cubicBezTo>
                    <a:pt x="0" y="300"/>
                    <a:pt x="42" y="142"/>
                    <a:pt x="166" y="71"/>
                  </a:cubicBezTo>
                  <a:cubicBezTo>
                    <a:pt x="289" y="0"/>
                    <a:pt x="447" y="42"/>
                    <a:pt x="519" y="165"/>
                  </a:cubicBezTo>
                  <a:cubicBezTo>
                    <a:pt x="590" y="289"/>
                    <a:pt x="547" y="447"/>
                    <a:pt x="424" y="518"/>
                  </a:cubicBezTo>
                  <a:close/>
                  <a:moveTo>
                    <a:pt x="204" y="137"/>
                  </a:moveTo>
                  <a:cubicBezTo>
                    <a:pt x="117" y="187"/>
                    <a:pt x="87" y="299"/>
                    <a:pt x="138" y="385"/>
                  </a:cubicBezTo>
                  <a:cubicBezTo>
                    <a:pt x="188" y="472"/>
                    <a:pt x="299" y="502"/>
                    <a:pt x="386" y="452"/>
                  </a:cubicBezTo>
                  <a:cubicBezTo>
                    <a:pt x="473" y="402"/>
                    <a:pt x="503" y="290"/>
                    <a:pt x="452" y="204"/>
                  </a:cubicBezTo>
                  <a:cubicBezTo>
                    <a:pt x="402" y="117"/>
                    <a:pt x="291" y="87"/>
                    <a:pt x="204" y="137"/>
                  </a:cubicBezTo>
                  <a:close/>
                  <a:moveTo>
                    <a:pt x="394" y="465"/>
                  </a:moveTo>
                  <a:cubicBezTo>
                    <a:pt x="299" y="520"/>
                    <a:pt x="179" y="487"/>
                    <a:pt x="124" y="393"/>
                  </a:cubicBezTo>
                  <a:cubicBezTo>
                    <a:pt x="70" y="299"/>
                    <a:pt x="102" y="178"/>
                    <a:pt x="196" y="124"/>
                  </a:cubicBezTo>
                  <a:cubicBezTo>
                    <a:pt x="291" y="69"/>
                    <a:pt x="411" y="102"/>
                    <a:pt x="466" y="196"/>
                  </a:cubicBezTo>
                  <a:cubicBezTo>
                    <a:pt x="520" y="290"/>
                    <a:pt x="488" y="411"/>
                    <a:pt x="394" y="465"/>
                  </a:cubicBezTo>
                  <a:close/>
                  <a:moveTo>
                    <a:pt x="323" y="294"/>
                  </a:moveTo>
                  <a:cubicBezTo>
                    <a:pt x="323" y="310"/>
                    <a:pt x="310" y="322"/>
                    <a:pt x="295" y="322"/>
                  </a:cubicBezTo>
                  <a:cubicBezTo>
                    <a:pt x="280" y="322"/>
                    <a:pt x="267" y="310"/>
                    <a:pt x="267" y="294"/>
                  </a:cubicBezTo>
                  <a:cubicBezTo>
                    <a:pt x="267" y="279"/>
                    <a:pt x="280" y="267"/>
                    <a:pt x="295" y="267"/>
                  </a:cubicBezTo>
                  <a:cubicBezTo>
                    <a:pt x="310" y="267"/>
                    <a:pt x="323" y="279"/>
                    <a:pt x="323" y="294"/>
                  </a:cubicBezTo>
                  <a:close/>
                  <a:moveTo>
                    <a:pt x="308" y="135"/>
                  </a:moveTo>
                  <a:cubicBezTo>
                    <a:pt x="308" y="142"/>
                    <a:pt x="302" y="147"/>
                    <a:pt x="296" y="147"/>
                  </a:cubicBezTo>
                  <a:lnTo>
                    <a:pt x="294" y="147"/>
                  </a:lnTo>
                  <a:cubicBezTo>
                    <a:pt x="288" y="147"/>
                    <a:pt x="282" y="142"/>
                    <a:pt x="282" y="135"/>
                  </a:cubicBezTo>
                  <a:lnTo>
                    <a:pt x="282" y="116"/>
                  </a:lnTo>
                  <a:cubicBezTo>
                    <a:pt x="282" y="109"/>
                    <a:pt x="288" y="104"/>
                    <a:pt x="294" y="104"/>
                  </a:cubicBezTo>
                  <a:lnTo>
                    <a:pt x="296" y="104"/>
                  </a:lnTo>
                  <a:cubicBezTo>
                    <a:pt x="302" y="104"/>
                    <a:pt x="308" y="109"/>
                    <a:pt x="308" y="116"/>
                  </a:cubicBezTo>
                  <a:lnTo>
                    <a:pt x="308" y="135"/>
                  </a:lnTo>
                  <a:close/>
                  <a:moveTo>
                    <a:pt x="308" y="473"/>
                  </a:moveTo>
                  <a:cubicBezTo>
                    <a:pt x="308" y="480"/>
                    <a:pt x="302" y="485"/>
                    <a:pt x="296" y="485"/>
                  </a:cubicBezTo>
                  <a:lnTo>
                    <a:pt x="294" y="485"/>
                  </a:lnTo>
                  <a:cubicBezTo>
                    <a:pt x="288" y="485"/>
                    <a:pt x="282" y="480"/>
                    <a:pt x="282" y="473"/>
                  </a:cubicBezTo>
                  <a:lnTo>
                    <a:pt x="282" y="454"/>
                  </a:lnTo>
                  <a:cubicBezTo>
                    <a:pt x="282" y="447"/>
                    <a:pt x="288" y="442"/>
                    <a:pt x="294" y="442"/>
                  </a:cubicBezTo>
                  <a:lnTo>
                    <a:pt x="296" y="442"/>
                  </a:lnTo>
                  <a:cubicBezTo>
                    <a:pt x="302" y="442"/>
                    <a:pt x="308" y="447"/>
                    <a:pt x="308" y="454"/>
                  </a:cubicBezTo>
                  <a:lnTo>
                    <a:pt x="308" y="473"/>
                  </a:lnTo>
                  <a:close/>
                  <a:moveTo>
                    <a:pt x="136" y="279"/>
                  </a:moveTo>
                  <a:cubicBezTo>
                    <a:pt x="142" y="279"/>
                    <a:pt x="148" y="285"/>
                    <a:pt x="148" y="291"/>
                  </a:cubicBezTo>
                  <a:lnTo>
                    <a:pt x="148" y="293"/>
                  </a:lnTo>
                  <a:cubicBezTo>
                    <a:pt x="148" y="300"/>
                    <a:pt x="142" y="305"/>
                    <a:pt x="136" y="305"/>
                  </a:cubicBezTo>
                  <a:lnTo>
                    <a:pt x="116" y="305"/>
                  </a:lnTo>
                  <a:cubicBezTo>
                    <a:pt x="110" y="305"/>
                    <a:pt x="104" y="300"/>
                    <a:pt x="104" y="293"/>
                  </a:cubicBezTo>
                  <a:lnTo>
                    <a:pt x="104" y="291"/>
                  </a:lnTo>
                  <a:cubicBezTo>
                    <a:pt x="104" y="285"/>
                    <a:pt x="110" y="279"/>
                    <a:pt x="116" y="279"/>
                  </a:cubicBezTo>
                  <a:lnTo>
                    <a:pt x="136" y="279"/>
                  </a:lnTo>
                  <a:close/>
                  <a:moveTo>
                    <a:pt x="474" y="279"/>
                  </a:moveTo>
                  <a:cubicBezTo>
                    <a:pt x="480" y="279"/>
                    <a:pt x="486" y="285"/>
                    <a:pt x="486" y="291"/>
                  </a:cubicBezTo>
                  <a:lnTo>
                    <a:pt x="486" y="293"/>
                  </a:lnTo>
                  <a:cubicBezTo>
                    <a:pt x="486" y="300"/>
                    <a:pt x="480" y="305"/>
                    <a:pt x="474" y="305"/>
                  </a:cubicBezTo>
                  <a:lnTo>
                    <a:pt x="454" y="305"/>
                  </a:lnTo>
                  <a:cubicBezTo>
                    <a:pt x="448" y="305"/>
                    <a:pt x="442" y="300"/>
                    <a:pt x="442" y="293"/>
                  </a:cubicBezTo>
                  <a:lnTo>
                    <a:pt x="442" y="291"/>
                  </a:lnTo>
                  <a:cubicBezTo>
                    <a:pt x="442" y="285"/>
                    <a:pt x="448" y="279"/>
                    <a:pt x="454" y="279"/>
                  </a:cubicBezTo>
                  <a:lnTo>
                    <a:pt x="474" y="279"/>
                  </a:lnTo>
                  <a:close/>
                  <a:moveTo>
                    <a:pt x="311" y="294"/>
                  </a:moveTo>
                  <a:cubicBezTo>
                    <a:pt x="311" y="303"/>
                    <a:pt x="304" y="310"/>
                    <a:pt x="295" y="310"/>
                  </a:cubicBezTo>
                  <a:cubicBezTo>
                    <a:pt x="287" y="310"/>
                    <a:pt x="280" y="303"/>
                    <a:pt x="280" y="294"/>
                  </a:cubicBezTo>
                  <a:lnTo>
                    <a:pt x="280" y="188"/>
                  </a:lnTo>
                  <a:cubicBezTo>
                    <a:pt x="280" y="179"/>
                    <a:pt x="287" y="172"/>
                    <a:pt x="295" y="172"/>
                  </a:cubicBezTo>
                  <a:cubicBezTo>
                    <a:pt x="304" y="172"/>
                    <a:pt x="311" y="179"/>
                    <a:pt x="311" y="188"/>
                  </a:cubicBezTo>
                  <a:lnTo>
                    <a:pt x="311" y="294"/>
                  </a:lnTo>
                  <a:close/>
                  <a:moveTo>
                    <a:pt x="247" y="366"/>
                  </a:moveTo>
                  <a:cubicBezTo>
                    <a:pt x="240" y="373"/>
                    <a:pt x="230" y="373"/>
                    <a:pt x="224" y="367"/>
                  </a:cubicBezTo>
                  <a:cubicBezTo>
                    <a:pt x="218" y="361"/>
                    <a:pt x="219" y="351"/>
                    <a:pt x="225" y="344"/>
                  </a:cubicBezTo>
                  <a:lnTo>
                    <a:pt x="282" y="288"/>
                  </a:lnTo>
                  <a:cubicBezTo>
                    <a:pt x="288" y="281"/>
                    <a:pt x="299" y="280"/>
                    <a:pt x="305" y="286"/>
                  </a:cubicBezTo>
                  <a:cubicBezTo>
                    <a:pt x="311" y="292"/>
                    <a:pt x="310" y="303"/>
                    <a:pt x="304" y="309"/>
                  </a:cubicBezTo>
                  <a:lnTo>
                    <a:pt x="247" y="3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5774955" y="3143873"/>
            <a:ext cx="517323" cy="518910"/>
            <a:chOff x="5862638" y="3761833"/>
            <a:chExt cx="517525" cy="519113"/>
          </a:xfrm>
          <a:solidFill>
            <a:schemeClr val="accent4"/>
          </a:solidFill>
        </p:grpSpPr>
        <p:sp>
          <p:nvSpPr>
            <p:cNvPr id="129" name="Oval 26"/>
            <p:cNvSpPr>
              <a:spLocks noChangeArrowheads="1"/>
            </p:cNvSpPr>
            <p:nvPr/>
          </p:nvSpPr>
          <p:spPr bwMode="auto">
            <a:xfrm>
              <a:off x="5862638" y="3761833"/>
              <a:ext cx="517525" cy="5191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30" name="Freeform 29"/>
            <p:cNvSpPr>
              <a:spLocks noEditPoints="1"/>
            </p:cNvSpPr>
            <p:nvPr/>
          </p:nvSpPr>
          <p:spPr bwMode="auto">
            <a:xfrm>
              <a:off x="5940426" y="3857083"/>
              <a:ext cx="363538" cy="366713"/>
            </a:xfrm>
            <a:custGeom>
              <a:avLst/>
              <a:gdLst>
                <a:gd name="T0" fmla="*/ 243 w 542"/>
                <a:gd name="T1" fmla="*/ 230 h 548"/>
                <a:gd name="T2" fmla="*/ 207 w 542"/>
                <a:gd name="T3" fmla="*/ 224 h 548"/>
                <a:gd name="T4" fmla="*/ 167 w 542"/>
                <a:gd name="T5" fmla="*/ 293 h 548"/>
                <a:gd name="T6" fmla="*/ 188 w 542"/>
                <a:gd name="T7" fmla="*/ 335 h 548"/>
                <a:gd name="T8" fmla="*/ 158 w 542"/>
                <a:gd name="T9" fmla="*/ 357 h 548"/>
                <a:gd name="T10" fmla="*/ 178 w 542"/>
                <a:gd name="T11" fmla="*/ 434 h 548"/>
                <a:gd name="T12" fmla="*/ 224 w 542"/>
                <a:gd name="T13" fmla="*/ 449 h 548"/>
                <a:gd name="T14" fmla="*/ 217 w 542"/>
                <a:gd name="T15" fmla="*/ 485 h 548"/>
                <a:gd name="T16" fmla="*/ 286 w 542"/>
                <a:gd name="T17" fmla="*/ 526 h 548"/>
                <a:gd name="T18" fmla="*/ 329 w 542"/>
                <a:gd name="T19" fmla="*/ 504 h 548"/>
                <a:gd name="T20" fmla="*/ 350 w 542"/>
                <a:gd name="T21" fmla="*/ 534 h 548"/>
                <a:gd name="T22" fmla="*/ 428 w 542"/>
                <a:gd name="T23" fmla="*/ 514 h 548"/>
                <a:gd name="T24" fmla="*/ 443 w 542"/>
                <a:gd name="T25" fmla="*/ 469 h 548"/>
                <a:gd name="T26" fmla="*/ 479 w 542"/>
                <a:gd name="T27" fmla="*/ 475 h 548"/>
                <a:gd name="T28" fmla="*/ 519 w 542"/>
                <a:gd name="T29" fmla="*/ 406 h 548"/>
                <a:gd name="T30" fmla="*/ 498 w 542"/>
                <a:gd name="T31" fmla="*/ 363 h 548"/>
                <a:gd name="T32" fmla="*/ 528 w 542"/>
                <a:gd name="T33" fmla="*/ 342 h 548"/>
                <a:gd name="T34" fmla="*/ 508 w 542"/>
                <a:gd name="T35" fmla="*/ 265 h 548"/>
                <a:gd name="T36" fmla="*/ 462 w 542"/>
                <a:gd name="T37" fmla="*/ 249 h 548"/>
                <a:gd name="T38" fmla="*/ 469 w 542"/>
                <a:gd name="T39" fmla="*/ 213 h 548"/>
                <a:gd name="T40" fmla="*/ 400 w 542"/>
                <a:gd name="T41" fmla="*/ 173 h 548"/>
                <a:gd name="T42" fmla="*/ 357 w 542"/>
                <a:gd name="T43" fmla="*/ 194 h 548"/>
                <a:gd name="T44" fmla="*/ 335 w 542"/>
                <a:gd name="T45" fmla="*/ 164 h 548"/>
                <a:gd name="T46" fmla="*/ 258 w 542"/>
                <a:gd name="T47" fmla="*/ 184 h 548"/>
                <a:gd name="T48" fmla="*/ 66 w 542"/>
                <a:gd name="T49" fmla="*/ 37 h 548"/>
                <a:gd name="T50" fmla="*/ 51 w 542"/>
                <a:gd name="T51" fmla="*/ 46 h 548"/>
                <a:gd name="T52" fmla="*/ 10 w 542"/>
                <a:gd name="T53" fmla="*/ 70 h 548"/>
                <a:gd name="T54" fmla="*/ 25 w 542"/>
                <a:gd name="T55" fmla="*/ 95 h 548"/>
                <a:gd name="T56" fmla="*/ 21 w 542"/>
                <a:gd name="T57" fmla="*/ 113 h 548"/>
                <a:gd name="T58" fmla="*/ 9 w 542"/>
                <a:gd name="T59" fmla="*/ 159 h 548"/>
                <a:gd name="T60" fmla="*/ 37 w 542"/>
                <a:gd name="T61" fmla="*/ 166 h 548"/>
                <a:gd name="T62" fmla="*/ 46 w 542"/>
                <a:gd name="T63" fmla="*/ 181 h 548"/>
                <a:gd name="T64" fmla="*/ 70 w 542"/>
                <a:gd name="T65" fmla="*/ 222 h 548"/>
                <a:gd name="T66" fmla="*/ 95 w 542"/>
                <a:gd name="T67" fmla="*/ 208 h 548"/>
                <a:gd name="T68" fmla="*/ 113 w 542"/>
                <a:gd name="T69" fmla="*/ 211 h 548"/>
                <a:gd name="T70" fmla="*/ 159 w 542"/>
                <a:gd name="T71" fmla="*/ 224 h 548"/>
                <a:gd name="T72" fmla="*/ 166 w 542"/>
                <a:gd name="T73" fmla="*/ 196 h 548"/>
                <a:gd name="T74" fmla="*/ 181 w 542"/>
                <a:gd name="T75" fmla="*/ 186 h 548"/>
                <a:gd name="T76" fmla="*/ 222 w 542"/>
                <a:gd name="T77" fmla="*/ 162 h 548"/>
                <a:gd name="T78" fmla="*/ 208 w 542"/>
                <a:gd name="T79" fmla="*/ 137 h 548"/>
                <a:gd name="T80" fmla="*/ 211 w 542"/>
                <a:gd name="T81" fmla="*/ 120 h 548"/>
                <a:gd name="T82" fmla="*/ 224 w 542"/>
                <a:gd name="T83" fmla="*/ 74 h 548"/>
                <a:gd name="T84" fmla="*/ 196 w 542"/>
                <a:gd name="T85" fmla="*/ 66 h 548"/>
                <a:gd name="T86" fmla="*/ 186 w 542"/>
                <a:gd name="T87" fmla="*/ 52 h 548"/>
                <a:gd name="T88" fmla="*/ 162 w 542"/>
                <a:gd name="T89" fmla="*/ 10 h 548"/>
                <a:gd name="T90" fmla="*/ 137 w 542"/>
                <a:gd name="T91" fmla="*/ 25 h 548"/>
                <a:gd name="T92" fmla="*/ 120 w 542"/>
                <a:gd name="T93" fmla="*/ 21 h 548"/>
                <a:gd name="T94" fmla="*/ 74 w 542"/>
                <a:gd name="T95" fmla="*/ 9 h 548"/>
                <a:gd name="T96" fmla="*/ 116 w 542"/>
                <a:gd name="T97" fmla="*/ 47 h 548"/>
                <a:gd name="T98" fmla="*/ 116 w 542"/>
                <a:gd name="T99" fmla="*/ 181 h 548"/>
                <a:gd name="T100" fmla="*/ 343 w 542"/>
                <a:gd name="T101" fmla="*/ 231 h 548"/>
                <a:gd name="T102" fmla="*/ 343 w 542"/>
                <a:gd name="T103" fmla="*/ 4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2" h="548">
                  <a:moveTo>
                    <a:pt x="257" y="213"/>
                  </a:moveTo>
                  <a:cubicBezTo>
                    <a:pt x="257" y="213"/>
                    <a:pt x="257" y="213"/>
                    <a:pt x="257" y="213"/>
                  </a:cubicBezTo>
                  <a:cubicBezTo>
                    <a:pt x="257" y="221"/>
                    <a:pt x="251" y="228"/>
                    <a:pt x="243" y="230"/>
                  </a:cubicBezTo>
                  <a:cubicBezTo>
                    <a:pt x="241" y="230"/>
                    <a:pt x="239" y="231"/>
                    <a:pt x="237" y="230"/>
                  </a:cubicBezTo>
                  <a:lnTo>
                    <a:pt x="232" y="229"/>
                  </a:lnTo>
                  <a:lnTo>
                    <a:pt x="207" y="224"/>
                  </a:lnTo>
                  <a:cubicBezTo>
                    <a:pt x="199" y="221"/>
                    <a:pt x="189" y="222"/>
                    <a:pt x="184" y="229"/>
                  </a:cubicBezTo>
                  <a:lnTo>
                    <a:pt x="161" y="270"/>
                  </a:lnTo>
                  <a:cubicBezTo>
                    <a:pt x="156" y="278"/>
                    <a:pt x="160" y="286"/>
                    <a:pt x="167" y="293"/>
                  </a:cubicBezTo>
                  <a:lnTo>
                    <a:pt x="186" y="313"/>
                  </a:lnTo>
                  <a:cubicBezTo>
                    <a:pt x="186" y="313"/>
                    <a:pt x="186" y="314"/>
                    <a:pt x="186" y="314"/>
                  </a:cubicBezTo>
                  <a:cubicBezTo>
                    <a:pt x="191" y="319"/>
                    <a:pt x="192" y="328"/>
                    <a:pt x="188" y="335"/>
                  </a:cubicBezTo>
                  <a:cubicBezTo>
                    <a:pt x="187" y="337"/>
                    <a:pt x="185" y="339"/>
                    <a:pt x="184" y="340"/>
                  </a:cubicBezTo>
                  <a:lnTo>
                    <a:pt x="180" y="343"/>
                  </a:lnTo>
                  <a:lnTo>
                    <a:pt x="158" y="357"/>
                  </a:lnTo>
                  <a:cubicBezTo>
                    <a:pt x="151" y="361"/>
                    <a:pt x="144" y="368"/>
                    <a:pt x="146" y="377"/>
                  </a:cubicBezTo>
                  <a:lnTo>
                    <a:pt x="158" y="422"/>
                  </a:lnTo>
                  <a:cubicBezTo>
                    <a:pt x="160" y="431"/>
                    <a:pt x="169" y="433"/>
                    <a:pt x="178" y="434"/>
                  </a:cubicBezTo>
                  <a:lnTo>
                    <a:pt x="206" y="435"/>
                  </a:lnTo>
                  <a:cubicBezTo>
                    <a:pt x="206" y="435"/>
                    <a:pt x="206" y="435"/>
                    <a:pt x="207" y="435"/>
                  </a:cubicBezTo>
                  <a:cubicBezTo>
                    <a:pt x="214" y="436"/>
                    <a:pt x="221" y="441"/>
                    <a:pt x="224" y="449"/>
                  </a:cubicBezTo>
                  <a:cubicBezTo>
                    <a:pt x="224" y="451"/>
                    <a:pt x="224" y="453"/>
                    <a:pt x="224" y="455"/>
                  </a:cubicBezTo>
                  <a:lnTo>
                    <a:pt x="223" y="460"/>
                  </a:lnTo>
                  <a:lnTo>
                    <a:pt x="217" y="485"/>
                  </a:lnTo>
                  <a:cubicBezTo>
                    <a:pt x="215" y="493"/>
                    <a:pt x="215" y="503"/>
                    <a:pt x="223" y="508"/>
                  </a:cubicBezTo>
                  <a:lnTo>
                    <a:pt x="264" y="531"/>
                  </a:lnTo>
                  <a:cubicBezTo>
                    <a:pt x="272" y="536"/>
                    <a:pt x="279" y="532"/>
                    <a:pt x="286" y="526"/>
                  </a:cubicBezTo>
                  <a:lnTo>
                    <a:pt x="307" y="507"/>
                  </a:lnTo>
                  <a:cubicBezTo>
                    <a:pt x="307" y="506"/>
                    <a:pt x="307" y="506"/>
                    <a:pt x="307" y="506"/>
                  </a:cubicBezTo>
                  <a:cubicBezTo>
                    <a:pt x="313" y="501"/>
                    <a:pt x="322" y="500"/>
                    <a:pt x="329" y="504"/>
                  </a:cubicBezTo>
                  <a:cubicBezTo>
                    <a:pt x="331" y="505"/>
                    <a:pt x="333" y="507"/>
                    <a:pt x="334" y="508"/>
                  </a:cubicBezTo>
                  <a:lnTo>
                    <a:pt x="337" y="512"/>
                  </a:lnTo>
                  <a:lnTo>
                    <a:pt x="350" y="534"/>
                  </a:lnTo>
                  <a:cubicBezTo>
                    <a:pt x="354" y="541"/>
                    <a:pt x="362" y="548"/>
                    <a:pt x="370" y="546"/>
                  </a:cubicBezTo>
                  <a:lnTo>
                    <a:pt x="416" y="534"/>
                  </a:lnTo>
                  <a:cubicBezTo>
                    <a:pt x="425" y="532"/>
                    <a:pt x="427" y="523"/>
                    <a:pt x="428" y="514"/>
                  </a:cubicBezTo>
                  <a:lnTo>
                    <a:pt x="429" y="486"/>
                  </a:lnTo>
                  <a:cubicBezTo>
                    <a:pt x="429" y="486"/>
                    <a:pt x="429" y="486"/>
                    <a:pt x="429" y="486"/>
                  </a:cubicBezTo>
                  <a:cubicBezTo>
                    <a:pt x="429" y="478"/>
                    <a:pt x="435" y="471"/>
                    <a:pt x="443" y="469"/>
                  </a:cubicBezTo>
                  <a:cubicBezTo>
                    <a:pt x="445" y="468"/>
                    <a:pt x="447" y="468"/>
                    <a:pt x="449" y="468"/>
                  </a:cubicBezTo>
                  <a:lnTo>
                    <a:pt x="454" y="469"/>
                  </a:lnTo>
                  <a:lnTo>
                    <a:pt x="479" y="475"/>
                  </a:lnTo>
                  <a:cubicBezTo>
                    <a:pt x="487" y="477"/>
                    <a:pt x="497" y="477"/>
                    <a:pt x="501" y="469"/>
                  </a:cubicBezTo>
                  <a:lnTo>
                    <a:pt x="525" y="428"/>
                  </a:lnTo>
                  <a:cubicBezTo>
                    <a:pt x="530" y="420"/>
                    <a:pt x="526" y="413"/>
                    <a:pt x="519" y="406"/>
                  </a:cubicBezTo>
                  <a:lnTo>
                    <a:pt x="500" y="385"/>
                  </a:lnTo>
                  <a:cubicBezTo>
                    <a:pt x="500" y="385"/>
                    <a:pt x="500" y="385"/>
                    <a:pt x="500" y="385"/>
                  </a:cubicBezTo>
                  <a:cubicBezTo>
                    <a:pt x="495" y="379"/>
                    <a:pt x="494" y="370"/>
                    <a:pt x="498" y="363"/>
                  </a:cubicBezTo>
                  <a:cubicBezTo>
                    <a:pt x="499" y="361"/>
                    <a:pt x="500" y="359"/>
                    <a:pt x="502" y="358"/>
                  </a:cubicBezTo>
                  <a:lnTo>
                    <a:pt x="506" y="355"/>
                  </a:lnTo>
                  <a:lnTo>
                    <a:pt x="528" y="342"/>
                  </a:lnTo>
                  <a:cubicBezTo>
                    <a:pt x="535" y="338"/>
                    <a:pt x="542" y="331"/>
                    <a:pt x="540" y="322"/>
                  </a:cubicBezTo>
                  <a:lnTo>
                    <a:pt x="528" y="276"/>
                  </a:lnTo>
                  <a:cubicBezTo>
                    <a:pt x="525" y="267"/>
                    <a:pt x="517" y="265"/>
                    <a:pt x="508" y="265"/>
                  </a:cubicBezTo>
                  <a:lnTo>
                    <a:pt x="479" y="263"/>
                  </a:lnTo>
                  <a:cubicBezTo>
                    <a:pt x="479" y="263"/>
                    <a:pt x="479" y="263"/>
                    <a:pt x="479" y="263"/>
                  </a:cubicBezTo>
                  <a:cubicBezTo>
                    <a:pt x="471" y="263"/>
                    <a:pt x="464" y="257"/>
                    <a:pt x="462" y="249"/>
                  </a:cubicBezTo>
                  <a:cubicBezTo>
                    <a:pt x="462" y="247"/>
                    <a:pt x="461" y="245"/>
                    <a:pt x="462" y="243"/>
                  </a:cubicBezTo>
                  <a:lnTo>
                    <a:pt x="463" y="238"/>
                  </a:lnTo>
                  <a:lnTo>
                    <a:pt x="469" y="213"/>
                  </a:lnTo>
                  <a:cubicBezTo>
                    <a:pt x="471" y="205"/>
                    <a:pt x="470" y="195"/>
                    <a:pt x="463" y="191"/>
                  </a:cubicBezTo>
                  <a:lnTo>
                    <a:pt x="422" y="167"/>
                  </a:lnTo>
                  <a:cubicBezTo>
                    <a:pt x="414" y="162"/>
                    <a:pt x="407" y="166"/>
                    <a:pt x="400" y="173"/>
                  </a:cubicBezTo>
                  <a:lnTo>
                    <a:pt x="379" y="192"/>
                  </a:lnTo>
                  <a:cubicBezTo>
                    <a:pt x="379" y="192"/>
                    <a:pt x="379" y="192"/>
                    <a:pt x="379" y="192"/>
                  </a:cubicBezTo>
                  <a:cubicBezTo>
                    <a:pt x="373" y="197"/>
                    <a:pt x="364" y="198"/>
                    <a:pt x="357" y="194"/>
                  </a:cubicBezTo>
                  <a:cubicBezTo>
                    <a:pt x="355" y="193"/>
                    <a:pt x="353" y="192"/>
                    <a:pt x="352" y="190"/>
                  </a:cubicBezTo>
                  <a:lnTo>
                    <a:pt x="349" y="186"/>
                  </a:lnTo>
                  <a:lnTo>
                    <a:pt x="335" y="164"/>
                  </a:lnTo>
                  <a:cubicBezTo>
                    <a:pt x="331" y="157"/>
                    <a:pt x="324" y="150"/>
                    <a:pt x="316" y="152"/>
                  </a:cubicBezTo>
                  <a:lnTo>
                    <a:pt x="270" y="164"/>
                  </a:lnTo>
                  <a:cubicBezTo>
                    <a:pt x="261" y="167"/>
                    <a:pt x="259" y="175"/>
                    <a:pt x="258" y="184"/>
                  </a:cubicBezTo>
                  <a:lnTo>
                    <a:pt x="257" y="213"/>
                  </a:lnTo>
                  <a:close/>
                  <a:moveTo>
                    <a:pt x="66" y="37"/>
                  </a:moveTo>
                  <a:cubicBezTo>
                    <a:pt x="66" y="37"/>
                    <a:pt x="66" y="37"/>
                    <a:pt x="66" y="37"/>
                  </a:cubicBezTo>
                  <a:cubicBezTo>
                    <a:pt x="66" y="41"/>
                    <a:pt x="63" y="46"/>
                    <a:pt x="58" y="47"/>
                  </a:cubicBezTo>
                  <a:cubicBezTo>
                    <a:pt x="57" y="47"/>
                    <a:pt x="55" y="47"/>
                    <a:pt x="54" y="47"/>
                  </a:cubicBezTo>
                  <a:lnTo>
                    <a:pt x="51" y="46"/>
                  </a:lnTo>
                  <a:lnTo>
                    <a:pt x="37" y="43"/>
                  </a:lnTo>
                  <a:cubicBezTo>
                    <a:pt x="32" y="42"/>
                    <a:pt x="26" y="42"/>
                    <a:pt x="24" y="46"/>
                  </a:cubicBezTo>
                  <a:lnTo>
                    <a:pt x="10" y="70"/>
                  </a:lnTo>
                  <a:cubicBezTo>
                    <a:pt x="7" y="75"/>
                    <a:pt x="10" y="79"/>
                    <a:pt x="13" y="83"/>
                  </a:cubicBezTo>
                  <a:lnTo>
                    <a:pt x="24" y="95"/>
                  </a:lnTo>
                  <a:cubicBezTo>
                    <a:pt x="25" y="95"/>
                    <a:pt x="25" y="95"/>
                    <a:pt x="25" y="95"/>
                  </a:cubicBezTo>
                  <a:cubicBezTo>
                    <a:pt x="28" y="99"/>
                    <a:pt x="28" y="104"/>
                    <a:pt x="26" y="108"/>
                  </a:cubicBezTo>
                  <a:cubicBezTo>
                    <a:pt x="25" y="109"/>
                    <a:pt x="24" y="110"/>
                    <a:pt x="23" y="111"/>
                  </a:cubicBezTo>
                  <a:lnTo>
                    <a:pt x="21" y="113"/>
                  </a:lnTo>
                  <a:lnTo>
                    <a:pt x="8" y="121"/>
                  </a:lnTo>
                  <a:cubicBezTo>
                    <a:pt x="4" y="123"/>
                    <a:pt x="0" y="127"/>
                    <a:pt x="2" y="132"/>
                  </a:cubicBezTo>
                  <a:lnTo>
                    <a:pt x="9" y="159"/>
                  </a:lnTo>
                  <a:cubicBezTo>
                    <a:pt x="10" y="164"/>
                    <a:pt x="15" y="165"/>
                    <a:pt x="20" y="166"/>
                  </a:cubicBezTo>
                  <a:lnTo>
                    <a:pt x="37" y="166"/>
                  </a:lnTo>
                  <a:cubicBezTo>
                    <a:pt x="37" y="166"/>
                    <a:pt x="37" y="166"/>
                    <a:pt x="37" y="166"/>
                  </a:cubicBezTo>
                  <a:cubicBezTo>
                    <a:pt x="41" y="167"/>
                    <a:pt x="45" y="170"/>
                    <a:pt x="47" y="174"/>
                  </a:cubicBezTo>
                  <a:cubicBezTo>
                    <a:pt x="47" y="176"/>
                    <a:pt x="47" y="177"/>
                    <a:pt x="47" y="178"/>
                  </a:cubicBezTo>
                  <a:lnTo>
                    <a:pt x="46" y="181"/>
                  </a:lnTo>
                  <a:lnTo>
                    <a:pt x="43" y="196"/>
                  </a:lnTo>
                  <a:cubicBezTo>
                    <a:pt x="42" y="200"/>
                    <a:pt x="42" y="206"/>
                    <a:pt x="46" y="209"/>
                  </a:cubicBezTo>
                  <a:lnTo>
                    <a:pt x="70" y="222"/>
                  </a:lnTo>
                  <a:cubicBezTo>
                    <a:pt x="75" y="225"/>
                    <a:pt x="79" y="223"/>
                    <a:pt x="83" y="219"/>
                  </a:cubicBezTo>
                  <a:lnTo>
                    <a:pt x="95" y="208"/>
                  </a:lnTo>
                  <a:cubicBezTo>
                    <a:pt x="95" y="208"/>
                    <a:pt x="95" y="208"/>
                    <a:pt x="95" y="208"/>
                  </a:cubicBezTo>
                  <a:cubicBezTo>
                    <a:pt x="99" y="205"/>
                    <a:pt x="104" y="204"/>
                    <a:pt x="108" y="207"/>
                  </a:cubicBezTo>
                  <a:cubicBezTo>
                    <a:pt x="109" y="207"/>
                    <a:pt x="110" y="208"/>
                    <a:pt x="111" y="209"/>
                  </a:cubicBezTo>
                  <a:lnTo>
                    <a:pt x="113" y="211"/>
                  </a:lnTo>
                  <a:lnTo>
                    <a:pt x="121" y="224"/>
                  </a:lnTo>
                  <a:cubicBezTo>
                    <a:pt x="123" y="228"/>
                    <a:pt x="127" y="232"/>
                    <a:pt x="132" y="231"/>
                  </a:cubicBezTo>
                  <a:lnTo>
                    <a:pt x="159" y="224"/>
                  </a:lnTo>
                  <a:cubicBezTo>
                    <a:pt x="164" y="223"/>
                    <a:pt x="165" y="218"/>
                    <a:pt x="166" y="212"/>
                  </a:cubicBezTo>
                  <a:lnTo>
                    <a:pt x="166" y="196"/>
                  </a:lnTo>
                  <a:cubicBezTo>
                    <a:pt x="166" y="196"/>
                    <a:pt x="166" y="196"/>
                    <a:pt x="166" y="196"/>
                  </a:cubicBezTo>
                  <a:cubicBezTo>
                    <a:pt x="167" y="191"/>
                    <a:pt x="170" y="187"/>
                    <a:pt x="174" y="186"/>
                  </a:cubicBezTo>
                  <a:cubicBezTo>
                    <a:pt x="176" y="185"/>
                    <a:pt x="177" y="185"/>
                    <a:pt x="178" y="185"/>
                  </a:cubicBezTo>
                  <a:lnTo>
                    <a:pt x="181" y="186"/>
                  </a:lnTo>
                  <a:lnTo>
                    <a:pt x="196" y="189"/>
                  </a:lnTo>
                  <a:cubicBezTo>
                    <a:pt x="200" y="191"/>
                    <a:pt x="206" y="191"/>
                    <a:pt x="209" y="186"/>
                  </a:cubicBezTo>
                  <a:lnTo>
                    <a:pt x="222" y="162"/>
                  </a:lnTo>
                  <a:cubicBezTo>
                    <a:pt x="225" y="158"/>
                    <a:pt x="223" y="153"/>
                    <a:pt x="219" y="149"/>
                  </a:cubicBezTo>
                  <a:lnTo>
                    <a:pt x="208" y="137"/>
                  </a:lnTo>
                  <a:cubicBezTo>
                    <a:pt x="208" y="137"/>
                    <a:pt x="208" y="137"/>
                    <a:pt x="208" y="137"/>
                  </a:cubicBezTo>
                  <a:cubicBezTo>
                    <a:pt x="205" y="134"/>
                    <a:pt x="204" y="128"/>
                    <a:pt x="206" y="124"/>
                  </a:cubicBezTo>
                  <a:cubicBezTo>
                    <a:pt x="207" y="123"/>
                    <a:pt x="208" y="122"/>
                    <a:pt x="209" y="121"/>
                  </a:cubicBezTo>
                  <a:lnTo>
                    <a:pt x="211" y="120"/>
                  </a:lnTo>
                  <a:lnTo>
                    <a:pt x="224" y="112"/>
                  </a:lnTo>
                  <a:cubicBezTo>
                    <a:pt x="228" y="110"/>
                    <a:pt x="232" y="105"/>
                    <a:pt x="231" y="100"/>
                  </a:cubicBezTo>
                  <a:lnTo>
                    <a:pt x="224" y="74"/>
                  </a:lnTo>
                  <a:cubicBezTo>
                    <a:pt x="223" y="69"/>
                    <a:pt x="218" y="67"/>
                    <a:pt x="212" y="67"/>
                  </a:cubicBezTo>
                  <a:lnTo>
                    <a:pt x="196" y="66"/>
                  </a:lnTo>
                  <a:cubicBezTo>
                    <a:pt x="196" y="66"/>
                    <a:pt x="196" y="66"/>
                    <a:pt x="196" y="66"/>
                  </a:cubicBezTo>
                  <a:cubicBezTo>
                    <a:pt x="191" y="66"/>
                    <a:pt x="187" y="63"/>
                    <a:pt x="186" y="58"/>
                  </a:cubicBezTo>
                  <a:cubicBezTo>
                    <a:pt x="185" y="57"/>
                    <a:pt x="185" y="56"/>
                    <a:pt x="185" y="54"/>
                  </a:cubicBezTo>
                  <a:lnTo>
                    <a:pt x="186" y="52"/>
                  </a:lnTo>
                  <a:lnTo>
                    <a:pt x="189" y="37"/>
                  </a:lnTo>
                  <a:cubicBezTo>
                    <a:pt x="191" y="32"/>
                    <a:pt x="191" y="27"/>
                    <a:pt x="186" y="24"/>
                  </a:cubicBezTo>
                  <a:lnTo>
                    <a:pt x="162" y="10"/>
                  </a:lnTo>
                  <a:cubicBezTo>
                    <a:pt x="158" y="7"/>
                    <a:pt x="153" y="10"/>
                    <a:pt x="149" y="13"/>
                  </a:cubicBezTo>
                  <a:lnTo>
                    <a:pt x="137" y="25"/>
                  </a:lnTo>
                  <a:cubicBezTo>
                    <a:pt x="137" y="25"/>
                    <a:pt x="137" y="25"/>
                    <a:pt x="137" y="25"/>
                  </a:cubicBezTo>
                  <a:cubicBezTo>
                    <a:pt x="134" y="28"/>
                    <a:pt x="128" y="28"/>
                    <a:pt x="124" y="26"/>
                  </a:cubicBezTo>
                  <a:cubicBezTo>
                    <a:pt x="123" y="25"/>
                    <a:pt x="122" y="24"/>
                    <a:pt x="121" y="24"/>
                  </a:cubicBezTo>
                  <a:lnTo>
                    <a:pt x="120" y="21"/>
                  </a:lnTo>
                  <a:lnTo>
                    <a:pt x="112" y="8"/>
                  </a:lnTo>
                  <a:cubicBezTo>
                    <a:pt x="110" y="4"/>
                    <a:pt x="105" y="0"/>
                    <a:pt x="100" y="2"/>
                  </a:cubicBezTo>
                  <a:lnTo>
                    <a:pt x="74" y="9"/>
                  </a:lnTo>
                  <a:cubicBezTo>
                    <a:pt x="69" y="10"/>
                    <a:pt x="67" y="15"/>
                    <a:pt x="67" y="20"/>
                  </a:cubicBezTo>
                  <a:lnTo>
                    <a:pt x="66" y="37"/>
                  </a:lnTo>
                  <a:close/>
                  <a:moveTo>
                    <a:pt x="116" y="47"/>
                  </a:moveTo>
                  <a:lnTo>
                    <a:pt x="116" y="47"/>
                  </a:lnTo>
                  <a:cubicBezTo>
                    <a:pt x="153" y="47"/>
                    <a:pt x="183" y="77"/>
                    <a:pt x="183" y="114"/>
                  </a:cubicBezTo>
                  <a:cubicBezTo>
                    <a:pt x="183" y="151"/>
                    <a:pt x="153" y="181"/>
                    <a:pt x="116" y="181"/>
                  </a:cubicBezTo>
                  <a:cubicBezTo>
                    <a:pt x="79" y="181"/>
                    <a:pt x="50" y="151"/>
                    <a:pt x="50" y="114"/>
                  </a:cubicBezTo>
                  <a:cubicBezTo>
                    <a:pt x="50" y="77"/>
                    <a:pt x="79" y="47"/>
                    <a:pt x="116" y="47"/>
                  </a:cubicBezTo>
                  <a:close/>
                  <a:moveTo>
                    <a:pt x="343" y="231"/>
                  </a:moveTo>
                  <a:lnTo>
                    <a:pt x="343" y="231"/>
                  </a:lnTo>
                  <a:cubicBezTo>
                    <a:pt x="406" y="231"/>
                    <a:pt x="458" y="282"/>
                    <a:pt x="458" y="346"/>
                  </a:cubicBezTo>
                  <a:cubicBezTo>
                    <a:pt x="458" y="409"/>
                    <a:pt x="406" y="460"/>
                    <a:pt x="343" y="460"/>
                  </a:cubicBezTo>
                  <a:cubicBezTo>
                    <a:pt x="280" y="460"/>
                    <a:pt x="229" y="409"/>
                    <a:pt x="229" y="346"/>
                  </a:cubicBezTo>
                  <a:cubicBezTo>
                    <a:pt x="229" y="282"/>
                    <a:pt x="280" y="231"/>
                    <a:pt x="343" y="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774955" y="4459396"/>
            <a:ext cx="517323" cy="517323"/>
            <a:chOff x="5862638" y="5077870"/>
            <a:chExt cx="517525" cy="517525"/>
          </a:xfrm>
        </p:grpSpPr>
        <p:sp>
          <p:nvSpPr>
            <p:cNvPr id="132" name="Oval 27"/>
            <p:cNvSpPr>
              <a:spLocks noChangeArrowheads="1"/>
            </p:cNvSpPr>
            <p:nvPr/>
          </p:nvSpPr>
          <p:spPr bwMode="auto">
            <a:xfrm>
              <a:off x="5862638" y="5077870"/>
              <a:ext cx="517525" cy="517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5940426" y="5173120"/>
              <a:ext cx="393700" cy="369888"/>
            </a:xfrm>
            <a:custGeom>
              <a:avLst/>
              <a:gdLst>
                <a:gd name="T0" fmla="*/ 358 w 586"/>
                <a:gd name="T1" fmla="*/ 9 h 552"/>
                <a:gd name="T2" fmla="*/ 285 w 586"/>
                <a:gd name="T3" fmla="*/ 35 h 552"/>
                <a:gd name="T4" fmla="*/ 219 w 586"/>
                <a:gd name="T5" fmla="*/ 7 h 552"/>
                <a:gd name="T6" fmla="*/ 6 w 586"/>
                <a:gd name="T7" fmla="*/ 220 h 552"/>
                <a:gd name="T8" fmla="*/ 76 w 586"/>
                <a:gd name="T9" fmla="*/ 320 h 552"/>
                <a:gd name="T10" fmla="*/ 111 w 586"/>
                <a:gd name="T11" fmla="*/ 384 h 552"/>
                <a:gd name="T12" fmla="*/ 157 w 586"/>
                <a:gd name="T13" fmla="*/ 477 h 552"/>
                <a:gd name="T14" fmla="*/ 241 w 586"/>
                <a:gd name="T15" fmla="*/ 513 h 552"/>
                <a:gd name="T16" fmla="*/ 336 w 586"/>
                <a:gd name="T17" fmla="*/ 531 h 552"/>
                <a:gd name="T18" fmla="*/ 373 w 586"/>
                <a:gd name="T19" fmla="*/ 516 h 552"/>
                <a:gd name="T20" fmla="*/ 432 w 586"/>
                <a:gd name="T21" fmla="*/ 477 h 552"/>
                <a:gd name="T22" fmla="*/ 446 w 586"/>
                <a:gd name="T23" fmla="*/ 421 h 552"/>
                <a:gd name="T24" fmla="*/ 491 w 586"/>
                <a:gd name="T25" fmla="*/ 415 h 552"/>
                <a:gd name="T26" fmla="*/ 506 w 586"/>
                <a:gd name="T27" fmla="*/ 360 h 552"/>
                <a:gd name="T28" fmla="*/ 558 w 586"/>
                <a:gd name="T29" fmla="*/ 309 h 552"/>
                <a:gd name="T30" fmla="*/ 577 w 586"/>
                <a:gd name="T31" fmla="*/ 256 h 552"/>
                <a:gd name="T32" fmla="*/ 554 w 586"/>
                <a:gd name="T33" fmla="*/ 248 h 552"/>
                <a:gd name="T34" fmla="*/ 530 w 586"/>
                <a:gd name="T35" fmla="*/ 263 h 552"/>
                <a:gd name="T36" fmla="*/ 465 w 586"/>
                <a:gd name="T37" fmla="*/ 301 h 552"/>
                <a:gd name="T38" fmla="*/ 467 w 586"/>
                <a:gd name="T39" fmla="*/ 307 h 552"/>
                <a:gd name="T40" fmla="*/ 402 w 586"/>
                <a:gd name="T41" fmla="*/ 346 h 552"/>
                <a:gd name="T42" fmla="*/ 421 w 586"/>
                <a:gd name="T43" fmla="*/ 380 h 552"/>
                <a:gd name="T44" fmla="*/ 356 w 586"/>
                <a:gd name="T45" fmla="*/ 418 h 552"/>
                <a:gd name="T46" fmla="*/ 373 w 586"/>
                <a:gd name="T47" fmla="*/ 449 h 552"/>
                <a:gd name="T48" fmla="*/ 309 w 586"/>
                <a:gd name="T49" fmla="*/ 488 h 552"/>
                <a:gd name="T50" fmla="*/ 319 w 586"/>
                <a:gd name="T51" fmla="*/ 514 h 552"/>
                <a:gd name="T52" fmla="*/ 264 w 586"/>
                <a:gd name="T53" fmla="*/ 498 h 552"/>
                <a:gd name="T54" fmla="*/ 273 w 586"/>
                <a:gd name="T55" fmla="*/ 479 h 552"/>
                <a:gd name="T56" fmla="*/ 337 w 586"/>
                <a:gd name="T57" fmla="*/ 385 h 552"/>
                <a:gd name="T58" fmla="*/ 187 w 586"/>
                <a:gd name="T59" fmla="*/ 494 h 552"/>
                <a:gd name="T60" fmla="*/ 200 w 586"/>
                <a:gd name="T61" fmla="*/ 439 h 552"/>
                <a:gd name="T62" fmla="*/ 169 w 586"/>
                <a:gd name="T63" fmla="*/ 442 h 552"/>
                <a:gd name="T64" fmla="*/ 128 w 586"/>
                <a:gd name="T65" fmla="*/ 401 h 552"/>
                <a:gd name="T66" fmla="*/ 152 w 586"/>
                <a:gd name="T67" fmla="*/ 347 h 552"/>
                <a:gd name="T68" fmla="*/ 98 w 586"/>
                <a:gd name="T69" fmla="*/ 341 h 552"/>
                <a:gd name="T70" fmla="*/ 100 w 586"/>
                <a:gd name="T71" fmla="*/ 324 h 552"/>
                <a:gd name="T72" fmla="*/ 105 w 586"/>
                <a:gd name="T73" fmla="*/ 313 h 552"/>
                <a:gd name="T74" fmla="*/ 184 w 586"/>
                <a:gd name="T75" fmla="*/ 233 h 552"/>
                <a:gd name="T76" fmla="*/ 124 w 586"/>
                <a:gd name="T77" fmla="*/ 238 h 552"/>
                <a:gd name="T78" fmla="*/ 85 w 586"/>
                <a:gd name="T79" fmla="*/ 177 h 552"/>
                <a:gd name="T80" fmla="*/ 316 w 586"/>
                <a:gd name="T81" fmla="*/ 174 h 552"/>
                <a:gd name="T82" fmla="*/ 307 w 586"/>
                <a:gd name="T83" fmla="*/ 50 h 552"/>
                <a:gd name="T84" fmla="*/ 358 w 586"/>
                <a:gd name="T85" fmla="*/ 33 h 552"/>
                <a:gd name="T86" fmla="*/ 554 w 586"/>
                <a:gd name="T87" fmla="*/ 24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6" h="552">
                  <a:moveTo>
                    <a:pt x="555" y="166"/>
                  </a:moveTo>
                  <a:lnTo>
                    <a:pt x="424" y="35"/>
                  </a:lnTo>
                  <a:cubicBezTo>
                    <a:pt x="408" y="19"/>
                    <a:pt x="383" y="9"/>
                    <a:pt x="358" y="9"/>
                  </a:cubicBezTo>
                  <a:cubicBezTo>
                    <a:pt x="350" y="9"/>
                    <a:pt x="342" y="10"/>
                    <a:pt x="335" y="13"/>
                  </a:cubicBezTo>
                  <a:lnTo>
                    <a:pt x="329" y="14"/>
                  </a:lnTo>
                  <a:cubicBezTo>
                    <a:pt x="316" y="18"/>
                    <a:pt x="300" y="26"/>
                    <a:pt x="285" y="35"/>
                  </a:cubicBezTo>
                  <a:lnTo>
                    <a:pt x="285" y="35"/>
                  </a:lnTo>
                  <a:cubicBezTo>
                    <a:pt x="259" y="24"/>
                    <a:pt x="235" y="12"/>
                    <a:pt x="224" y="8"/>
                  </a:cubicBezTo>
                  <a:lnTo>
                    <a:pt x="219" y="7"/>
                  </a:lnTo>
                  <a:cubicBezTo>
                    <a:pt x="198" y="0"/>
                    <a:pt x="168" y="8"/>
                    <a:pt x="153" y="23"/>
                  </a:cubicBezTo>
                  <a:lnTo>
                    <a:pt x="22" y="154"/>
                  </a:lnTo>
                  <a:cubicBezTo>
                    <a:pt x="7" y="169"/>
                    <a:pt x="0" y="199"/>
                    <a:pt x="6" y="220"/>
                  </a:cubicBezTo>
                  <a:lnTo>
                    <a:pt x="9" y="227"/>
                  </a:lnTo>
                  <a:cubicBezTo>
                    <a:pt x="16" y="248"/>
                    <a:pt x="34" y="277"/>
                    <a:pt x="49" y="293"/>
                  </a:cubicBezTo>
                  <a:lnTo>
                    <a:pt x="76" y="320"/>
                  </a:lnTo>
                  <a:cubicBezTo>
                    <a:pt x="70" y="338"/>
                    <a:pt x="74" y="358"/>
                    <a:pt x="87" y="371"/>
                  </a:cubicBezTo>
                  <a:cubicBezTo>
                    <a:pt x="93" y="378"/>
                    <a:pt x="102" y="382"/>
                    <a:pt x="111" y="384"/>
                  </a:cubicBezTo>
                  <a:lnTo>
                    <a:pt x="111" y="384"/>
                  </a:lnTo>
                  <a:cubicBezTo>
                    <a:pt x="86" y="409"/>
                    <a:pt x="82" y="445"/>
                    <a:pt x="103" y="466"/>
                  </a:cubicBezTo>
                  <a:cubicBezTo>
                    <a:pt x="112" y="475"/>
                    <a:pt x="124" y="480"/>
                    <a:pt x="138" y="480"/>
                  </a:cubicBezTo>
                  <a:cubicBezTo>
                    <a:pt x="144" y="480"/>
                    <a:pt x="150" y="479"/>
                    <a:pt x="157" y="477"/>
                  </a:cubicBezTo>
                  <a:cubicBezTo>
                    <a:pt x="157" y="490"/>
                    <a:pt x="161" y="502"/>
                    <a:pt x="170" y="510"/>
                  </a:cubicBezTo>
                  <a:cubicBezTo>
                    <a:pt x="179" y="519"/>
                    <a:pt x="191" y="524"/>
                    <a:pt x="205" y="524"/>
                  </a:cubicBezTo>
                  <a:cubicBezTo>
                    <a:pt x="217" y="524"/>
                    <a:pt x="230" y="520"/>
                    <a:pt x="241" y="513"/>
                  </a:cubicBezTo>
                  <a:cubicBezTo>
                    <a:pt x="242" y="522"/>
                    <a:pt x="247" y="531"/>
                    <a:pt x="254" y="538"/>
                  </a:cubicBezTo>
                  <a:cubicBezTo>
                    <a:pt x="263" y="547"/>
                    <a:pt x="275" y="552"/>
                    <a:pt x="288" y="552"/>
                  </a:cubicBezTo>
                  <a:cubicBezTo>
                    <a:pt x="305" y="552"/>
                    <a:pt x="323" y="544"/>
                    <a:pt x="336" y="531"/>
                  </a:cubicBezTo>
                  <a:lnTo>
                    <a:pt x="343" y="523"/>
                  </a:lnTo>
                  <a:cubicBezTo>
                    <a:pt x="351" y="525"/>
                    <a:pt x="360" y="524"/>
                    <a:pt x="368" y="519"/>
                  </a:cubicBezTo>
                  <a:lnTo>
                    <a:pt x="373" y="516"/>
                  </a:lnTo>
                  <a:cubicBezTo>
                    <a:pt x="387" y="508"/>
                    <a:pt x="393" y="492"/>
                    <a:pt x="389" y="478"/>
                  </a:cubicBezTo>
                  <a:lnTo>
                    <a:pt x="392" y="474"/>
                  </a:lnTo>
                  <a:cubicBezTo>
                    <a:pt x="403" y="483"/>
                    <a:pt x="419" y="484"/>
                    <a:pt x="432" y="477"/>
                  </a:cubicBezTo>
                  <a:lnTo>
                    <a:pt x="437" y="474"/>
                  </a:lnTo>
                  <a:cubicBezTo>
                    <a:pt x="453" y="464"/>
                    <a:pt x="458" y="442"/>
                    <a:pt x="449" y="426"/>
                  </a:cubicBezTo>
                  <a:lnTo>
                    <a:pt x="446" y="421"/>
                  </a:lnTo>
                  <a:lnTo>
                    <a:pt x="449" y="417"/>
                  </a:lnTo>
                  <a:cubicBezTo>
                    <a:pt x="460" y="424"/>
                    <a:pt x="474" y="425"/>
                    <a:pt x="486" y="418"/>
                  </a:cubicBezTo>
                  <a:lnTo>
                    <a:pt x="491" y="415"/>
                  </a:lnTo>
                  <a:cubicBezTo>
                    <a:pt x="508" y="405"/>
                    <a:pt x="513" y="384"/>
                    <a:pt x="503" y="367"/>
                  </a:cubicBezTo>
                  <a:lnTo>
                    <a:pt x="502" y="365"/>
                  </a:lnTo>
                  <a:lnTo>
                    <a:pt x="506" y="360"/>
                  </a:lnTo>
                  <a:cubicBezTo>
                    <a:pt x="517" y="366"/>
                    <a:pt x="530" y="366"/>
                    <a:pt x="541" y="360"/>
                  </a:cubicBezTo>
                  <a:lnTo>
                    <a:pt x="546" y="357"/>
                  </a:lnTo>
                  <a:cubicBezTo>
                    <a:pt x="562" y="347"/>
                    <a:pt x="567" y="325"/>
                    <a:pt x="558" y="309"/>
                  </a:cubicBezTo>
                  <a:lnTo>
                    <a:pt x="555" y="304"/>
                  </a:lnTo>
                  <a:cubicBezTo>
                    <a:pt x="563" y="290"/>
                    <a:pt x="570" y="276"/>
                    <a:pt x="574" y="263"/>
                  </a:cubicBezTo>
                  <a:lnTo>
                    <a:pt x="577" y="256"/>
                  </a:lnTo>
                  <a:cubicBezTo>
                    <a:pt x="586" y="226"/>
                    <a:pt x="577" y="188"/>
                    <a:pt x="555" y="166"/>
                  </a:cubicBezTo>
                  <a:close/>
                  <a:moveTo>
                    <a:pt x="554" y="248"/>
                  </a:moveTo>
                  <a:lnTo>
                    <a:pt x="554" y="248"/>
                  </a:lnTo>
                  <a:lnTo>
                    <a:pt x="552" y="256"/>
                  </a:lnTo>
                  <a:cubicBezTo>
                    <a:pt x="549" y="263"/>
                    <a:pt x="545" y="272"/>
                    <a:pt x="541" y="281"/>
                  </a:cubicBezTo>
                  <a:lnTo>
                    <a:pt x="530" y="263"/>
                  </a:lnTo>
                  <a:cubicBezTo>
                    <a:pt x="520" y="246"/>
                    <a:pt x="498" y="241"/>
                    <a:pt x="482" y="251"/>
                  </a:cubicBezTo>
                  <a:lnTo>
                    <a:pt x="477" y="254"/>
                  </a:lnTo>
                  <a:cubicBezTo>
                    <a:pt x="461" y="263"/>
                    <a:pt x="455" y="285"/>
                    <a:pt x="465" y="301"/>
                  </a:cubicBezTo>
                  <a:lnTo>
                    <a:pt x="490" y="343"/>
                  </a:lnTo>
                  <a:lnTo>
                    <a:pt x="489" y="344"/>
                  </a:lnTo>
                  <a:lnTo>
                    <a:pt x="467" y="307"/>
                  </a:lnTo>
                  <a:cubicBezTo>
                    <a:pt x="457" y="290"/>
                    <a:pt x="435" y="285"/>
                    <a:pt x="419" y="295"/>
                  </a:cubicBezTo>
                  <a:lnTo>
                    <a:pt x="414" y="298"/>
                  </a:lnTo>
                  <a:cubicBezTo>
                    <a:pt x="398" y="308"/>
                    <a:pt x="392" y="329"/>
                    <a:pt x="402" y="346"/>
                  </a:cubicBezTo>
                  <a:lnTo>
                    <a:pt x="434" y="399"/>
                  </a:lnTo>
                  <a:lnTo>
                    <a:pt x="433" y="400"/>
                  </a:lnTo>
                  <a:lnTo>
                    <a:pt x="421" y="380"/>
                  </a:lnTo>
                  <a:cubicBezTo>
                    <a:pt x="411" y="363"/>
                    <a:pt x="389" y="358"/>
                    <a:pt x="373" y="368"/>
                  </a:cubicBezTo>
                  <a:lnTo>
                    <a:pt x="368" y="371"/>
                  </a:lnTo>
                  <a:cubicBezTo>
                    <a:pt x="352" y="381"/>
                    <a:pt x="346" y="402"/>
                    <a:pt x="356" y="418"/>
                  </a:cubicBezTo>
                  <a:lnTo>
                    <a:pt x="378" y="455"/>
                  </a:lnTo>
                  <a:lnTo>
                    <a:pt x="377" y="456"/>
                  </a:lnTo>
                  <a:lnTo>
                    <a:pt x="373" y="449"/>
                  </a:lnTo>
                  <a:cubicBezTo>
                    <a:pt x="364" y="432"/>
                    <a:pt x="342" y="427"/>
                    <a:pt x="326" y="437"/>
                  </a:cubicBezTo>
                  <a:lnTo>
                    <a:pt x="321" y="440"/>
                  </a:lnTo>
                  <a:cubicBezTo>
                    <a:pt x="304" y="450"/>
                    <a:pt x="299" y="471"/>
                    <a:pt x="309" y="488"/>
                  </a:cubicBezTo>
                  <a:lnTo>
                    <a:pt x="321" y="507"/>
                  </a:lnTo>
                  <a:cubicBezTo>
                    <a:pt x="321" y="508"/>
                    <a:pt x="322" y="509"/>
                    <a:pt x="323" y="510"/>
                  </a:cubicBezTo>
                  <a:lnTo>
                    <a:pt x="319" y="514"/>
                  </a:lnTo>
                  <a:cubicBezTo>
                    <a:pt x="310" y="523"/>
                    <a:pt x="298" y="528"/>
                    <a:pt x="288" y="528"/>
                  </a:cubicBezTo>
                  <a:cubicBezTo>
                    <a:pt x="281" y="528"/>
                    <a:pt x="275" y="526"/>
                    <a:pt x="271" y="521"/>
                  </a:cubicBezTo>
                  <a:cubicBezTo>
                    <a:pt x="265" y="516"/>
                    <a:pt x="263" y="507"/>
                    <a:pt x="264" y="498"/>
                  </a:cubicBezTo>
                  <a:cubicBezTo>
                    <a:pt x="265" y="494"/>
                    <a:pt x="267" y="489"/>
                    <a:pt x="269" y="485"/>
                  </a:cubicBezTo>
                  <a:cubicBezTo>
                    <a:pt x="269" y="485"/>
                    <a:pt x="270" y="484"/>
                    <a:pt x="270" y="484"/>
                  </a:cubicBezTo>
                  <a:cubicBezTo>
                    <a:pt x="271" y="482"/>
                    <a:pt x="272" y="480"/>
                    <a:pt x="273" y="479"/>
                  </a:cubicBezTo>
                  <a:cubicBezTo>
                    <a:pt x="274" y="477"/>
                    <a:pt x="276" y="475"/>
                    <a:pt x="278" y="473"/>
                  </a:cubicBezTo>
                  <a:lnTo>
                    <a:pt x="351" y="400"/>
                  </a:lnTo>
                  <a:lnTo>
                    <a:pt x="337" y="385"/>
                  </a:lnTo>
                  <a:lnTo>
                    <a:pt x="235" y="486"/>
                  </a:lnTo>
                  <a:cubicBezTo>
                    <a:pt x="226" y="495"/>
                    <a:pt x="215" y="500"/>
                    <a:pt x="205" y="500"/>
                  </a:cubicBezTo>
                  <a:cubicBezTo>
                    <a:pt x="198" y="500"/>
                    <a:pt x="192" y="498"/>
                    <a:pt x="187" y="494"/>
                  </a:cubicBezTo>
                  <a:cubicBezTo>
                    <a:pt x="176" y="482"/>
                    <a:pt x="179" y="461"/>
                    <a:pt x="194" y="445"/>
                  </a:cubicBezTo>
                  <a:lnTo>
                    <a:pt x="198" y="442"/>
                  </a:lnTo>
                  <a:lnTo>
                    <a:pt x="200" y="439"/>
                  </a:lnTo>
                  <a:lnTo>
                    <a:pt x="295" y="344"/>
                  </a:lnTo>
                  <a:lnTo>
                    <a:pt x="281" y="330"/>
                  </a:lnTo>
                  <a:lnTo>
                    <a:pt x="169" y="442"/>
                  </a:lnTo>
                  <a:cubicBezTo>
                    <a:pt x="159" y="451"/>
                    <a:pt x="148" y="456"/>
                    <a:pt x="138" y="456"/>
                  </a:cubicBezTo>
                  <a:cubicBezTo>
                    <a:pt x="131" y="456"/>
                    <a:pt x="125" y="454"/>
                    <a:pt x="120" y="449"/>
                  </a:cubicBezTo>
                  <a:cubicBezTo>
                    <a:pt x="109" y="438"/>
                    <a:pt x="112" y="416"/>
                    <a:pt x="128" y="401"/>
                  </a:cubicBezTo>
                  <a:lnTo>
                    <a:pt x="240" y="289"/>
                  </a:lnTo>
                  <a:lnTo>
                    <a:pt x="225" y="274"/>
                  </a:lnTo>
                  <a:lnTo>
                    <a:pt x="152" y="347"/>
                  </a:lnTo>
                  <a:cubicBezTo>
                    <a:pt x="143" y="356"/>
                    <a:pt x="131" y="361"/>
                    <a:pt x="121" y="361"/>
                  </a:cubicBezTo>
                  <a:cubicBezTo>
                    <a:pt x="114" y="361"/>
                    <a:pt x="108" y="359"/>
                    <a:pt x="104" y="354"/>
                  </a:cubicBezTo>
                  <a:cubicBezTo>
                    <a:pt x="100" y="351"/>
                    <a:pt x="98" y="346"/>
                    <a:pt x="98" y="341"/>
                  </a:cubicBezTo>
                  <a:cubicBezTo>
                    <a:pt x="97" y="337"/>
                    <a:pt x="97" y="333"/>
                    <a:pt x="98" y="329"/>
                  </a:cubicBezTo>
                  <a:cubicBezTo>
                    <a:pt x="98" y="328"/>
                    <a:pt x="98" y="328"/>
                    <a:pt x="99" y="327"/>
                  </a:cubicBezTo>
                  <a:cubicBezTo>
                    <a:pt x="99" y="326"/>
                    <a:pt x="99" y="325"/>
                    <a:pt x="100" y="324"/>
                  </a:cubicBezTo>
                  <a:cubicBezTo>
                    <a:pt x="100" y="322"/>
                    <a:pt x="101" y="321"/>
                    <a:pt x="102" y="319"/>
                  </a:cubicBezTo>
                  <a:cubicBezTo>
                    <a:pt x="102" y="318"/>
                    <a:pt x="102" y="318"/>
                    <a:pt x="103" y="317"/>
                  </a:cubicBezTo>
                  <a:cubicBezTo>
                    <a:pt x="104" y="316"/>
                    <a:pt x="104" y="314"/>
                    <a:pt x="105" y="313"/>
                  </a:cubicBezTo>
                  <a:cubicBezTo>
                    <a:pt x="106" y="312"/>
                    <a:pt x="106" y="312"/>
                    <a:pt x="107" y="311"/>
                  </a:cubicBezTo>
                  <a:cubicBezTo>
                    <a:pt x="108" y="309"/>
                    <a:pt x="109" y="308"/>
                    <a:pt x="111" y="306"/>
                  </a:cubicBezTo>
                  <a:lnTo>
                    <a:pt x="184" y="233"/>
                  </a:lnTo>
                  <a:lnTo>
                    <a:pt x="177" y="226"/>
                  </a:lnTo>
                  <a:cubicBezTo>
                    <a:pt x="173" y="222"/>
                    <a:pt x="171" y="218"/>
                    <a:pt x="169" y="213"/>
                  </a:cubicBezTo>
                  <a:lnTo>
                    <a:pt x="124" y="238"/>
                  </a:lnTo>
                  <a:cubicBezTo>
                    <a:pt x="117" y="242"/>
                    <a:pt x="110" y="244"/>
                    <a:pt x="103" y="244"/>
                  </a:cubicBezTo>
                  <a:cubicBezTo>
                    <a:pt x="90" y="244"/>
                    <a:pt x="77" y="238"/>
                    <a:pt x="70" y="227"/>
                  </a:cubicBezTo>
                  <a:cubicBezTo>
                    <a:pt x="59" y="210"/>
                    <a:pt x="66" y="188"/>
                    <a:pt x="85" y="177"/>
                  </a:cubicBezTo>
                  <a:lnTo>
                    <a:pt x="216" y="103"/>
                  </a:lnTo>
                  <a:cubicBezTo>
                    <a:pt x="220" y="109"/>
                    <a:pt x="225" y="113"/>
                    <a:pt x="231" y="117"/>
                  </a:cubicBezTo>
                  <a:lnTo>
                    <a:pt x="316" y="174"/>
                  </a:lnTo>
                  <a:cubicBezTo>
                    <a:pt x="341" y="191"/>
                    <a:pt x="374" y="186"/>
                    <a:pt x="389" y="163"/>
                  </a:cubicBezTo>
                  <a:cubicBezTo>
                    <a:pt x="404" y="141"/>
                    <a:pt x="396" y="108"/>
                    <a:pt x="370" y="92"/>
                  </a:cubicBezTo>
                  <a:lnTo>
                    <a:pt x="307" y="50"/>
                  </a:lnTo>
                  <a:cubicBezTo>
                    <a:pt x="317" y="44"/>
                    <a:pt x="327" y="40"/>
                    <a:pt x="336" y="37"/>
                  </a:cubicBezTo>
                  <a:lnTo>
                    <a:pt x="342" y="35"/>
                  </a:lnTo>
                  <a:cubicBezTo>
                    <a:pt x="347" y="34"/>
                    <a:pt x="352" y="33"/>
                    <a:pt x="358" y="33"/>
                  </a:cubicBezTo>
                  <a:cubicBezTo>
                    <a:pt x="376" y="33"/>
                    <a:pt x="396" y="40"/>
                    <a:pt x="407" y="52"/>
                  </a:cubicBezTo>
                  <a:lnTo>
                    <a:pt x="538" y="183"/>
                  </a:lnTo>
                  <a:cubicBezTo>
                    <a:pt x="554" y="198"/>
                    <a:pt x="561" y="228"/>
                    <a:pt x="554" y="2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1770620" y="5475858"/>
            <a:ext cx="3486058" cy="577624"/>
            <a:chOff x="2924" y="9146"/>
            <a:chExt cx="5492" cy="910"/>
          </a:xfrm>
        </p:grpSpPr>
        <p:sp>
          <p:nvSpPr>
            <p:cNvPr id="84" name="Rectangle 8"/>
            <p:cNvSpPr>
              <a:spLocks noChangeArrowheads="1"/>
            </p:cNvSpPr>
            <p:nvPr/>
          </p:nvSpPr>
          <p:spPr bwMode="auto">
            <a:xfrm>
              <a:off x="2924" y="9146"/>
              <a:ext cx="5492" cy="9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85" name="Freeform 13"/>
            <p:cNvSpPr>
              <a:spLocks noEditPoints="1"/>
            </p:cNvSpPr>
            <p:nvPr/>
          </p:nvSpPr>
          <p:spPr bwMode="auto">
            <a:xfrm>
              <a:off x="7566" y="9237"/>
              <a:ext cx="718" cy="728"/>
            </a:xfrm>
            <a:custGeom>
              <a:avLst/>
              <a:gdLst>
                <a:gd name="T0" fmla="*/ 238 w 530"/>
                <a:gd name="T1" fmla="*/ 225 h 537"/>
                <a:gd name="T2" fmla="*/ 202 w 530"/>
                <a:gd name="T3" fmla="*/ 219 h 537"/>
                <a:gd name="T4" fmla="*/ 163 w 530"/>
                <a:gd name="T5" fmla="*/ 286 h 537"/>
                <a:gd name="T6" fmla="*/ 184 w 530"/>
                <a:gd name="T7" fmla="*/ 328 h 537"/>
                <a:gd name="T8" fmla="*/ 154 w 530"/>
                <a:gd name="T9" fmla="*/ 349 h 537"/>
                <a:gd name="T10" fmla="*/ 174 w 530"/>
                <a:gd name="T11" fmla="*/ 425 h 537"/>
                <a:gd name="T12" fmla="*/ 218 w 530"/>
                <a:gd name="T13" fmla="*/ 440 h 537"/>
                <a:gd name="T14" fmla="*/ 212 w 530"/>
                <a:gd name="T15" fmla="*/ 475 h 537"/>
                <a:gd name="T16" fmla="*/ 280 w 530"/>
                <a:gd name="T17" fmla="*/ 515 h 537"/>
                <a:gd name="T18" fmla="*/ 322 w 530"/>
                <a:gd name="T19" fmla="*/ 494 h 537"/>
                <a:gd name="T20" fmla="*/ 343 w 530"/>
                <a:gd name="T21" fmla="*/ 523 h 537"/>
                <a:gd name="T22" fmla="*/ 418 w 530"/>
                <a:gd name="T23" fmla="*/ 503 h 537"/>
                <a:gd name="T24" fmla="*/ 433 w 530"/>
                <a:gd name="T25" fmla="*/ 459 h 537"/>
                <a:gd name="T26" fmla="*/ 469 w 530"/>
                <a:gd name="T27" fmla="*/ 465 h 537"/>
                <a:gd name="T28" fmla="*/ 508 w 530"/>
                <a:gd name="T29" fmla="*/ 397 h 537"/>
                <a:gd name="T30" fmla="*/ 487 w 530"/>
                <a:gd name="T31" fmla="*/ 355 h 537"/>
                <a:gd name="T32" fmla="*/ 517 w 530"/>
                <a:gd name="T33" fmla="*/ 335 h 537"/>
                <a:gd name="T34" fmla="*/ 497 w 530"/>
                <a:gd name="T35" fmla="*/ 259 h 537"/>
                <a:gd name="T36" fmla="*/ 452 w 530"/>
                <a:gd name="T37" fmla="*/ 244 h 537"/>
                <a:gd name="T38" fmla="*/ 458 w 530"/>
                <a:gd name="T39" fmla="*/ 209 h 537"/>
                <a:gd name="T40" fmla="*/ 391 w 530"/>
                <a:gd name="T41" fmla="*/ 169 h 537"/>
                <a:gd name="T42" fmla="*/ 349 w 530"/>
                <a:gd name="T43" fmla="*/ 190 h 537"/>
                <a:gd name="T44" fmla="*/ 328 w 530"/>
                <a:gd name="T45" fmla="*/ 161 h 537"/>
                <a:gd name="T46" fmla="*/ 252 w 530"/>
                <a:gd name="T47" fmla="*/ 181 h 537"/>
                <a:gd name="T48" fmla="*/ 64 w 530"/>
                <a:gd name="T49" fmla="*/ 36 h 537"/>
                <a:gd name="T50" fmla="*/ 50 w 530"/>
                <a:gd name="T51" fmla="*/ 45 h 537"/>
                <a:gd name="T52" fmla="*/ 9 w 530"/>
                <a:gd name="T53" fmla="*/ 69 h 537"/>
                <a:gd name="T54" fmla="*/ 23 w 530"/>
                <a:gd name="T55" fmla="*/ 93 h 537"/>
                <a:gd name="T56" fmla="*/ 20 w 530"/>
                <a:gd name="T57" fmla="*/ 110 h 537"/>
                <a:gd name="T58" fmla="*/ 8 w 530"/>
                <a:gd name="T59" fmla="*/ 155 h 537"/>
                <a:gd name="T60" fmla="*/ 35 w 530"/>
                <a:gd name="T61" fmla="*/ 163 h 537"/>
                <a:gd name="T62" fmla="*/ 45 w 530"/>
                <a:gd name="T63" fmla="*/ 177 h 537"/>
                <a:gd name="T64" fmla="*/ 68 w 530"/>
                <a:gd name="T65" fmla="*/ 218 h 537"/>
                <a:gd name="T66" fmla="*/ 93 w 530"/>
                <a:gd name="T67" fmla="*/ 204 h 537"/>
                <a:gd name="T68" fmla="*/ 110 w 530"/>
                <a:gd name="T69" fmla="*/ 207 h 537"/>
                <a:gd name="T70" fmla="*/ 155 w 530"/>
                <a:gd name="T71" fmla="*/ 219 h 537"/>
                <a:gd name="T72" fmla="*/ 162 w 530"/>
                <a:gd name="T73" fmla="*/ 192 h 537"/>
                <a:gd name="T74" fmla="*/ 177 w 530"/>
                <a:gd name="T75" fmla="*/ 182 h 537"/>
                <a:gd name="T76" fmla="*/ 217 w 530"/>
                <a:gd name="T77" fmla="*/ 159 h 537"/>
                <a:gd name="T78" fmla="*/ 203 w 530"/>
                <a:gd name="T79" fmla="*/ 134 h 537"/>
                <a:gd name="T80" fmla="*/ 206 w 530"/>
                <a:gd name="T81" fmla="*/ 117 h 537"/>
                <a:gd name="T82" fmla="*/ 219 w 530"/>
                <a:gd name="T83" fmla="*/ 72 h 537"/>
                <a:gd name="T84" fmla="*/ 191 w 530"/>
                <a:gd name="T85" fmla="*/ 65 h 537"/>
                <a:gd name="T86" fmla="*/ 182 w 530"/>
                <a:gd name="T87" fmla="*/ 50 h 537"/>
                <a:gd name="T88" fmla="*/ 158 w 530"/>
                <a:gd name="T89" fmla="*/ 10 h 537"/>
                <a:gd name="T90" fmla="*/ 134 w 530"/>
                <a:gd name="T91" fmla="*/ 24 h 537"/>
                <a:gd name="T92" fmla="*/ 117 w 530"/>
                <a:gd name="T93" fmla="*/ 21 h 537"/>
                <a:gd name="T94" fmla="*/ 72 w 530"/>
                <a:gd name="T95" fmla="*/ 8 h 537"/>
                <a:gd name="T96" fmla="*/ 113 w 530"/>
                <a:gd name="T97" fmla="*/ 46 h 537"/>
                <a:gd name="T98" fmla="*/ 113 w 530"/>
                <a:gd name="T99" fmla="*/ 177 h 537"/>
                <a:gd name="T100" fmla="*/ 335 w 530"/>
                <a:gd name="T101" fmla="*/ 226 h 537"/>
                <a:gd name="T102" fmla="*/ 335 w 530"/>
                <a:gd name="T103" fmla="*/ 45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0" h="537">
                  <a:moveTo>
                    <a:pt x="251" y="208"/>
                  </a:moveTo>
                  <a:cubicBezTo>
                    <a:pt x="251" y="208"/>
                    <a:pt x="251" y="208"/>
                    <a:pt x="251" y="208"/>
                  </a:cubicBezTo>
                  <a:cubicBezTo>
                    <a:pt x="251" y="216"/>
                    <a:pt x="245" y="223"/>
                    <a:pt x="238" y="225"/>
                  </a:cubicBezTo>
                  <a:cubicBezTo>
                    <a:pt x="235" y="226"/>
                    <a:pt x="233" y="226"/>
                    <a:pt x="231" y="226"/>
                  </a:cubicBezTo>
                  <a:lnTo>
                    <a:pt x="226" y="224"/>
                  </a:lnTo>
                  <a:lnTo>
                    <a:pt x="202" y="219"/>
                  </a:lnTo>
                  <a:cubicBezTo>
                    <a:pt x="194" y="217"/>
                    <a:pt x="185" y="217"/>
                    <a:pt x="180" y="225"/>
                  </a:cubicBezTo>
                  <a:lnTo>
                    <a:pt x="157" y="265"/>
                  </a:lnTo>
                  <a:cubicBezTo>
                    <a:pt x="152" y="272"/>
                    <a:pt x="156" y="280"/>
                    <a:pt x="163" y="286"/>
                  </a:cubicBezTo>
                  <a:lnTo>
                    <a:pt x="181" y="307"/>
                  </a:lnTo>
                  <a:cubicBezTo>
                    <a:pt x="181" y="307"/>
                    <a:pt x="181" y="307"/>
                    <a:pt x="181" y="307"/>
                  </a:cubicBezTo>
                  <a:cubicBezTo>
                    <a:pt x="186" y="313"/>
                    <a:pt x="188" y="321"/>
                    <a:pt x="184" y="328"/>
                  </a:cubicBezTo>
                  <a:cubicBezTo>
                    <a:pt x="182" y="330"/>
                    <a:pt x="181" y="332"/>
                    <a:pt x="179" y="333"/>
                  </a:cubicBezTo>
                  <a:lnTo>
                    <a:pt x="175" y="336"/>
                  </a:lnTo>
                  <a:lnTo>
                    <a:pt x="154" y="349"/>
                  </a:lnTo>
                  <a:cubicBezTo>
                    <a:pt x="147" y="353"/>
                    <a:pt x="140" y="360"/>
                    <a:pt x="143" y="369"/>
                  </a:cubicBezTo>
                  <a:lnTo>
                    <a:pt x="154" y="413"/>
                  </a:lnTo>
                  <a:cubicBezTo>
                    <a:pt x="157" y="422"/>
                    <a:pt x="165" y="424"/>
                    <a:pt x="174" y="425"/>
                  </a:cubicBezTo>
                  <a:lnTo>
                    <a:pt x="202" y="426"/>
                  </a:lnTo>
                  <a:cubicBezTo>
                    <a:pt x="202" y="426"/>
                    <a:pt x="202" y="426"/>
                    <a:pt x="202" y="426"/>
                  </a:cubicBezTo>
                  <a:cubicBezTo>
                    <a:pt x="209" y="426"/>
                    <a:pt x="216" y="432"/>
                    <a:pt x="218" y="440"/>
                  </a:cubicBezTo>
                  <a:cubicBezTo>
                    <a:pt x="219" y="442"/>
                    <a:pt x="219" y="444"/>
                    <a:pt x="219" y="446"/>
                  </a:cubicBezTo>
                  <a:lnTo>
                    <a:pt x="218" y="451"/>
                  </a:lnTo>
                  <a:lnTo>
                    <a:pt x="212" y="475"/>
                  </a:lnTo>
                  <a:cubicBezTo>
                    <a:pt x="210" y="483"/>
                    <a:pt x="210" y="493"/>
                    <a:pt x="218" y="497"/>
                  </a:cubicBezTo>
                  <a:lnTo>
                    <a:pt x="258" y="520"/>
                  </a:lnTo>
                  <a:cubicBezTo>
                    <a:pt x="265" y="525"/>
                    <a:pt x="273" y="521"/>
                    <a:pt x="280" y="515"/>
                  </a:cubicBezTo>
                  <a:lnTo>
                    <a:pt x="300" y="496"/>
                  </a:lnTo>
                  <a:cubicBezTo>
                    <a:pt x="300" y="496"/>
                    <a:pt x="300" y="496"/>
                    <a:pt x="300" y="496"/>
                  </a:cubicBezTo>
                  <a:cubicBezTo>
                    <a:pt x="306" y="491"/>
                    <a:pt x="315" y="490"/>
                    <a:pt x="322" y="494"/>
                  </a:cubicBezTo>
                  <a:cubicBezTo>
                    <a:pt x="324" y="495"/>
                    <a:pt x="325" y="496"/>
                    <a:pt x="327" y="498"/>
                  </a:cubicBezTo>
                  <a:lnTo>
                    <a:pt x="329" y="502"/>
                  </a:lnTo>
                  <a:lnTo>
                    <a:pt x="343" y="523"/>
                  </a:lnTo>
                  <a:cubicBezTo>
                    <a:pt x="346" y="530"/>
                    <a:pt x="354" y="537"/>
                    <a:pt x="362" y="535"/>
                  </a:cubicBezTo>
                  <a:lnTo>
                    <a:pt x="407" y="523"/>
                  </a:lnTo>
                  <a:cubicBezTo>
                    <a:pt x="415" y="521"/>
                    <a:pt x="418" y="513"/>
                    <a:pt x="418" y="503"/>
                  </a:cubicBezTo>
                  <a:lnTo>
                    <a:pt x="419" y="476"/>
                  </a:lnTo>
                  <a:cubicBezTo>
                    <a:pt x="419" y="476"/>
                    <a:pt x="419" y="476"/>
                    <a:pt x="419" y="475"/>
                  </a:cubicBezTo>
                  <a:cubicBezTo>
                    <a:pt x="420" y="468"/>
                    <a:pt x="425" y="461"/>
                    <a:pt x="433" y="459"/>
                  </a:cubicBezTo>
                  <a:cubicBezTo>
                    <a:pt x="435" y="458"/>
                    <a:pt x="437" y="458"/>
                    <a:pt x="439" y="458"/>
                  </a:cubicBezTo>
                  <a:lnTo>
                    <a:pt x="444" y="459"/>
                  </a:lnTo>
                  <a:lnTo>
                    <a:pt x="469" y="465"/>
                  </a:lnTo>
                  <a:cubicBezTo>
                    <a:pt x="476" y="467"/>
                    <a:pt x="486" y="467"/>
                    <a:pt x="490" y="459"/>
                  </a:cubicBezTo>
                  <a:lnTo>
                    <a:pt x="514" y="419"/>
                  </a:lnTo>
                  <a:cubicBezTo>
                    <a:pt x="518" y="412"/>
                    <a:pt x="514" y="404"/>
                    <a:pt x="508" y="397"/>
                  </a:cubicBezTo>
                  <a:lnTo>
                    <a:pt x="489" y="377"/>
                  </a:lnTo>
                  <a:cubicBezTo>
                    <a:pt x="489" y="377"/>
                    <a:pt x="489" y="377"/>
                    <a:pt x="489" y="377"/>
                  </a:cubicBezTo>
                  <a:cubicBezTo>
                    <a:pt x="484" y="371"/>
                    <a:pt x="483" y="362"/>
                    <a:pt x="487" y="355"/>
                  </a:cubicBezTo>
                  <a:cubicBezTo>
                    <a:pt x="488" y="354"/>
                    <a:pt x="489" y="352"/>
                    <a:pt x="491" y="351"/>
                  </a:cubicBezTo>
                  <a:lnTo>
                    <a:pt x="495" y="348"/>
                  </a:lnTo>
                  <a:lnTo>
                    <a:pt x="517" y="335"/>
                  </a:lnTo>
                  <a:cubicBezTo>
                    <a:pt x="524" y="331"/>
                    <a:pt x="530" y="324"/>
                    <a:pt x="528" y="315"/>
                  </a:cubicBezTo>
                  <a:lnTo>
                    <a:pt x="516" y="270"/>
                  </a:lnTo>
                  <a:cubicBezTo>
                    <a:pt x="514" y="262"/>
                    <a:pt x="506" y="259"/>
                    <a:pt x="497" y="259"/>
                  </a:cubicBezTo>
                  <a:lnTo>
                    <a:pt x="469" y="258"/>
                  </a:lnTo>
                  <a:cubicBezTo>
                    <a:pt x="469" y="258"/>
                    <a:pt x="469" y="258"/>
                    <a:pt x="469" y="258"/>
                  </a:cubicBezTo>
                  <a:cubicBezTo>
                    <a:pt x="461" y="257"/>
                    <a:pt x="454" y="252"/>
                    <a:pt x="452" y="244"/>
                  </a:cubicBezTo>
                  <a:cubicBezTo>
                    <a:pt x="452" y="242"/>
                    <a:pt x="451" y="240"/>
                    <a:pt x="452" y="238"/>
                  </a:cubicBezTo>
                  <a:lnTo>
                    <a:pt x="453" y="233"/>
                  </a:lnTo>
                  <a:lnTo>
                    <a:pt x="458" y="209"/>
                  </a:lnTo>
                  <a:cubicBezTo>
                    <a:pt x="460" y="201"/>
                    <a:pt x="460" y="191"/>
                    <a:pt x="453" y="187"/>
                  </a:cubicBezTo>
                  <a:lnTo>
                    <a:pt x="413" y="163"/>
                  </a:lnTo>
                  <a:cubicBezTo>
                    <a:pt x="405" y="159"/>
                    <a:pt x="398" y="163"/>
                    <a:pt x="391" y="169"/>
                  </a:cubicBezTo>
                  <a:lnTo>
                    <a:pt x="370" y="188"/>
                  </a:lnTo>
                  <a:cubicBezTo>
                    <a:pt x="370" y="188"/>
                    <a:pt x="370" y="188"/>
                    <a:pt x="370" y="188"/>
                  </a:cubicBezTo>
                  <a:cubicBezTo>
                    <a:pt x="364" y="193"/>
                    <a:pt x="356" y="194"/>
                    <a:pt x="349" y="190"/>
                  </a:cubicBezTo>
                  <a:cubicBezTo>
                    <a:pt x="347" y="189"/>
                    <a:pt x="345" y="188"/>
                    <a:pt x="344" y="186"/>
                  </a:cubicBezTo>
                  <a:lnTo>
                    <a:pt x="341" y="182"/>
                  </a:lnTo>
                  <a:lnTo>
                    <a:pt x="328" y="161"/>
                  </a:lnTo>
                  <a:cubicBezTo>
                    <a:pt x="324" y="154"/>
                    <a:pt x="317" y="147"/>
                    <a:pt x="308" y="149"/>
                  </a:cubicBezTo>
                  <a:lnTo>
                    <a:pt x="264" y="161"/>
                  </a:lnTo>
                  <a:cubicBezTo>
                    <a:pt x="255" y="163"/>
                    <a:pt x="253" y="171"/>
                    <a:pt x="252" y="181"/>
                  </a:cubicBezTo>
                  <a:lnTo>
                    <a:pt x="251" y="208"/>
                  </a:lnTo>
                  <a:close/>
                  <a:moveTo>
                    <a:pt x="64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40"/>
                    <a:pt x="61" y="44"/>
                    <a:pt x="56" y="46"/>
                  </a:cubicBezTo>
                  <a:cubicBezTo>
                    <a:pt x="55" y="46"/>
                    <a:pt x="54" y="46"/>
                    <a:pt x="53" y="46"/>
                  </a:cubicBezTo>
                  <a:lnTo>
                    <a:pt x="50" y="45"/>
                  </a:lnTo>
                  <a:lnTo>
                    <a:pt x="35" y="42"/>
                  </a:lnTo>
                  <a:cubicBezTo>
                    <a:pt x="31" y="41"/>
                    <a:pt x="25" y="41"/>
                    <a:pt x="23" y="45"/>
                  </a:cubicBezTo>
                  <a:lnTo>
                    <a:pt x="9" y="69"/>
                  </a:lnTo>
                  <a:cubicBezTo>
                    <a:pt x="7" y="73"/>
                    <a:pt x="9" y="77"/>
                    <a:pt x="13" y="81"/>
                  </a:cubicBezTo>
                  <a:lnTo>
                    <a:pt x="23" y="93"/>
                  </a:lnTo>
                  <a:cubicBezTo>
                    <a:pt x="23" y="93"/>
                    <a:pt x="23" y="93"/>
                    <a:pt x="23" y="93"/>
                  </a:cubicBezTo>
                  <a:cubicBezTo>
                    <a:pt x="27" y="97"/>
                    <a:pt x="27" y="102"/>
                    <a:pt x="25" y="106"/>
                  </a:cubicBezTo>
                  <a:cubicBezTo>
                    <a:pt x="24" y="107"/>
                    <a:pt x="23" y="108"/>
                    <a:pt x="22" y="109"/>
                  </a:cubicBezTo>
                  <a:lnTo>
                    <a:pt x="20" y="110"/>
                  </a:lnTo>
                  <a:lnTo>
                    <a:pt x="8" y="118"/>
                  </a:lnTo>
                  <a:cubicBezTo>
                    <a:pt x="3" y="120"/>
                    <a:pt x="0" y="124"/>
                    <a:pt x="1" y="129"/>
                  </a:cubicBezTo>
                  <a:lnTo>
                    <a:pt x="8" y="155"/>
                  </a:lnTo>
                  <a:cubicBezTo>
                    <a:pt x="9" y="160"/>
                    <a:pt x="14" y="162"/>
                    <a:pt x="19" y="162"/>
                  </a:cubicBezTo>
                  <a:lnTo>
                    <a:pt x="35" y="163"/>
                  </a:lnTo>
                  <a:cubicBezTo>
                    <a:pt x="35" y="163"/>
                    <a:pt x="35" y="163"/>
                    <a:pt x="35" y="163"/>
                  </a:cubicBezTo>
                  <a:cubicBezTo>
                    <a:pt x="40" y="163"/>
                    <a:pt x="44" y="166"/>
                    <a:pt x="45" y="171"/>
                  </a:cubicBezTo>
                  <a:cubicBezTo>
                    <a:pt x="45" y="172"/>
                    <a:pt x="46" y="173"/>
                    <a:pt x="45" y="174"/>
                  </a:cubicBezTo>
                  <a:lnTo>
                    <a:pt x="45" y="177"/>
                  </a:lnTo>
                  <a:lnTo>
                    <a:pt x="41" y="191"/>
                  </a:lnTo>
                  <a:cubicBezTo>
                    <a:pt x="40" y="196"/>
                    <a:pt x="40" y="202"/>
                    <a:pt x="45" y="204"/>
                  </a:cubicBezTo>
                  <a:lnTo>
                    <a:pt x="68" y="218"/>
                  </a:lnTo>
                  <a:cubicBezTo>
                    <a:pt x="73" y="220"/>
                    <a:pt x="77" y="218"/>
                    <a:pt x="81" y="214"/>
                  </a:cubicBezTo>
                  <a:lnTo>
                    <a:pt x="93" y="204"/>
                  </a:lnTo>
                  <a:cubicBezTo>
                    <a:pt x="93" y="204"/>
                    <a:pt x="93" y="204"/>
                    <a:pt x="93" y="204"/>
                  </a:cubicBezTo>
                  <a:cubicBezTo>
                    <a:pt x="96" y="200"/>
                    <a:pt x="101" y="200"/>
                    <a:pt x="105" y="202"/>
                  </a:cubicBezTo>
                  <a:cubicBezTo>
                    <a:pt x="106" y="203"/>
                    <a:pt x="107" y="204"/>
                    <a:pt x="108" y="205"/>
                  </a:cubicBezTo>
                  <a:lnTo>
                    <a:pt x="110" y="207"/>
                  </a:lnTo>
                  <a:lnTo>
                    <a:pt x="117" y="219"/>
                  </a:lnTo>
                  <a:cubicBezTo>
                    <a:pt x="120" y="224"/>
                    <a:pt x="124" y="227"/>
                    <a:pt x="129" y="226"/>
                  </a:cubicBezTo>
                  <a:lnTo>
                    <a:pt x="155" y="219"/>
                  </a:lnTo>
                  <a:cubicBezTo>
                    <a:pt x="160" y="218"/>
                    <a:pt x="161" y="213"/>
                    <a:pt x="162" y="208"/>
                  </a:cubicBezTo>
                  <a:lnTo>
                    <a:pt x="162" y="192"/>
                  </a:lnTo>
                  <a:cubicBezTo>
                    <a:pt x="162" y="192"/>
                    <a:pt x="162" y="192"/>
                    <a:pt x="162" y="192"/>
                  </a:cubicBezTo>
                  <a:cubicBezTo>
                    <a:pt x="163" y="187"/>
                    <a:pt x="166" y="183"/>
                    <a:pt x="170" y="182"/>
                  </a:cubicBezTo>
                  <a:cubicBezTo>
                    <a:pt x="171" y="182"/>
                    <a:pt x="173" y="181"/>
                    <a:pt x="174" y="182"/>
                  </a:cubicBezTo>
                  <a:lnTo>
                    <a:pt x="177" y="182"/>
                  </a:lnTo>
                  <a:lnTo>
                    <a:pt x="191" y="185"/>
                  </a:lnTo>
                  <a:cubicBezTo>
                    <a:pt x="195" y="187"/>
                    <a:pt x="201" y="187"/>
                    <a:pt x="204" y="182"/>
                  </a:cubicBezTo>
                  <a:lnTo>
                    <a:pt x="217" y="159"/>
                  </a:lnTo>
                  <a:cubicBezTo>
                    <a:pt x="220" y="154"/>
                    <a:pt x="218" y="150"/>
                    <a:pt x="214" y="146"/>
                  </a:cubicBezTo>
                  <a:lnTo>
                    <a:pt x="203" y="134"/>
                  </a:lnTo>
                  <a:cubicBezTo>
                    <a:pt x="203" y="134"/>
                    <a:pt x="203" y="134"/>
                    <a:pt x="203" y="134"/>
                  </a:cubicBezTo>
                  <a:cubicBezTo>
                    <a:pt x="200" y="131"/>
                    <a:pt x="199" y="126"/>
                    <a:pt x="202" y="122"/>
                  </a:cubicBezTo>
                  <a:cubicBezTo>
                    <a:pt x="202" y="121"/>
                    <a:pt x="203" y="120"/>
                    <a:pt x="204" y="119"/>
                  </a:cubicBezTo>
                  <a:lnTo>
                    <a:pt x="206" y="117"/>
                  </a:lnTo>
                  <a:lnTo>
                    <a:pt x="219" y="110"/>
                  </a:lnTo>
                  <a:cubicBezTo>
                    <a:pt x="223" y="107"/>
                    <a:pt x="227" y="103"/>
                    <a:pt x="226" y="98"/>
                  </a:cubicBezTo>
                  <a:lnTo>
                    <a:pt x="219" y="72"/>
                  </a:lnTo>
                  <a:cubicBezTo>
                    <a:pt x="217" y="67"/>
                    <a:pt x="213" y="66"/>
                    <a:pt x="207" y="65"/>
                  </a:cubicBezTo>
                  <a:lnTo>
                    <a:pt x="191" y="65"/>
                  </a:lnTo>
                  <a:cubicBezTo>
                    <a:pt x="191" y="65"/>
                    <a:pt x="191" y="65"/>
                    <a:pt x="191" y="65"/>
                  </a:cubicBezTo>
                  <a:cubicBezTo>
                    <a:pt x="187" y="64"/>
                    <a:pt x="183" y="61"/>
                    <a:pt x="181" y="57"/>
                  </a:cubicBezTo>
                  <a:cubicBezTo>
                    <a:pt x="181" y="56"/>
                    <a:pt x="181" y="54"/>
                    <a:pt x="181" y="53"/>
                  </a:cubicBezTo>
                  <a:lnTo>
                    <a:pt x="182" y="50"/>
                  </a:lnTo>
                  <a:lnTo>
                    <a:pt x="185" y="36"/>
                  </a:lnTo>
                  <a:cubicBezTo>
                    <a:pt x="186" y="32"/>
                    <a:pt x="186" y="26"/>
                    <a:pt x="182" y="23"/>
                  </a:cubicBezTo>
                  <a:lnTo>
                    <a:pt x="158" y="10"/>
                  </a:lnTo>
                  <a:cubicBezTo>
                    <a:pt x="154" y="7"/>
                    <a:pt x="150" y="9"/>
                    <a:pt x="146" y="13"/>
                  </a:cubicBezTo>
                  <a:lnTo>
                    <a:pt x="134" y="24"/>
                  </a:lnTo>
                  <a:cubicBezTo>
                    <a:pt x="134" y="24"/>
                    <a:pt x="134" y="24"/>
                    <a:pt x="134" y="24"/>
                  </a:cubicBezTo>
                  <a:cubicBezTo>
                    <a:pt x="130" y="27"/>
                    <a:pt x="125" y="28"/>
                    <a:pt x="121" y="25"/>
                  </a:cubicBezTo>
                  <a:cubicBezTo>
                    <a:pt x="120" y="25"/>
                    <a:pt x="119" y="24"/>
                    <a:pt x="118" y="23"/>
                  </a:cubicBezTo>
                  <a:lnTo>
                    <a:pt x="117" y="21"/>
                  </a:lnTo>
                  <a:lnTo>
                    <a:pt x="109" y="8"/>
                  </a:lnTo>
                  <a:cubicBezTo>
                    <a:pt x="107" y="4"/>
                    <a:pt x="103" y="0"/>
                    <a:pt x="98" y="1"/>
                  </a:cubicBezTo>
                  <a:lnTo>
                    <a:pt x="72" y="8"/>
                  </a:lnTo>
                  <a:cubicBezTo>
                    <a:pt x="67" y="10"/>
                    <a:pt x="65" y="14"/>
                    <a:pt x="65" y="20"/>
                  </a:cubicBezTo>
                  <a:lnTo>
                    <a:pt x="64" y="36"/>
                  </a:lnTo>
                  <a:close/>
                  <a:moveTo>
                    <a:pt x="113" y="46"/>
                  </a:moveTo>
                  <a:lnTo>
                    <a:pt x="113" y="46"/>
                  </a:lnTo>
                  <a:cubicBezTo>
                    <a:pt x="149" y="46"/>
                    <a:pt x="179" y="76"/>
                    <a:pt x="179" y="112"/>
                  </a:cubicBezTo>
                  <a:cubicBezTo>
                    <a:pt x="179" y="148"/>
                    <a:pt x="149" y="177"/>
                    <a:pt x="113" y="177"/>
                  </a:cubicBezTo>
                  <a:cubicBezTo>
                    <a:pt x="77" y="177"/>
                    <a:pt x="48" y="148"/>
                    <a:pt x="48" y="112"/>
                  </a:cubicBezTo>
                  <a:cubicBezTo>
                    <a:pt x="48" y="76"/>
                    <a:pt x="77" y="46"/>
                    <a:pt x="113" y="46"/>
                  </a:cubicBezTo>
                  <a:close/>
                  <a:moveTo>
                    <a:pt x="335" y="226"/>
                  </a:moveTo>
                  <a:lnTo>
                    <a:pt x="335" y="226"/>
                  </a:lnTo>
                  <a:cubicBezTo>
                    <a:pt x="397" y="226"/>
                    <a:pt x="448" y="277"/>
                    <a:pt x="448" y="338"/>
                  </a:cubicBezTo>
                  <a:cubicBezTo>
                    <a:pt x="448" y="400"/>
                    <a:pt x="397" y="451"/>
                    <a:pt x="335" y="451"/>
                  </a:cubicBezTo>
                  <a:cubicBezTo>
                    <a:pt x="274" y="451"/>
                    <a:pt x="223" y="400"/>
                    <a:pt x="223" y="338"/>
                  </a:cubicBezTo>
                  <a:cubicBezTo>
                    <a:pt x="223" y="277"/>
                    <a:pt x="274" y="226"/>
                    <a:pt x="335" y="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sp>
        <p:nvSpPr>
          <p:cNvPr id="134" name="Freeform 10"/>
          <p:cNvSpPr>
            <a:spLocks noEditPoints="1"/>
          </p:cNvSpPr>
          <p:nvPr/>
        </p:nvSpPr>
        <p:spPr bwMode="auto">
          <a:xfrm>
            <a:off x="483661" y="1005618"/>
            <a:ext cx="2170852" cy="5190685"/>
          </a:xfrm>
          <a:custGeom>
            <a:avLst/>
            <a:gdLst>
              <a:gd name="T0" fmla="*/ 1532 w 2525"/>
              <a:gd name="T1" fmla="*/ 1629 h 6037"/>
              <a:gd name="T2" fmla="*/ 1532 w 2525"/>
              <a:gd name="T3" fmla="*/ 1702 h 6037"/>
              <a:gd name="T4" fmla="*/ 1611 w 2525"/>
              <a:gd name="T5" fmla="*/ 1793 h 6037"/>
              <a:gd name="T6" fmla="*/ 1611 w 2525"/>
              <a:gd name="T7" fmla="*/ 1793 h 6037"/>
              <a:gd name="T8" fmla="*/ 1532 w 2525"/>
              <a:gd name="T9" fmla="*/ 1884 h 6037"/>
              <a:gd name="T10" fmla="*/ 1532 w 2525"/>
              <a:gd name="T11" fmla="*/ 1987 h 6037"/>
              <a:gd name="T12" fmla="*/ 1611 w 2525"/>
              <a:gd name="T13" fmla="*/ 2077 h 6037"/>
              <a:gd name="T14" fmla="*/ 1611 w 2525"/>
              <a:gd name="T15" fmla="*/ 2077 h 6037"/>
              <a:gd name="T16" fmla="*/ 1532 w 2525"/>
              <a:gd name="T17" fmla="*/ 2168 h 6037"/>
              <a:gd name="T18" fmla="*/ 1532 w 2525"/>
              <a:gd name="T19" fmla="*/ 5792 h 6037"/>
              <a:gd name="T20" fmla="*/ 1288 w 2525"/>
              <a:gd name="T21" fmla="*/ 6037 h 6037"/>
              <a:gd name="T22" fmla="*/ 1288 w 2525"/>
              <a:gd name="T23" fmla="*/ 6037 h 6037"/>
              <a:gd name="T24" fmla="*/ 1043 w 2525"/>
              <a:gd name="T25" fmla="*/ 5792 h 6037"/>
              <a:gd name="T26" fmla="*/ 1043 w 2525"/>
              <a:gd name="T27" fmla="*/ 2168 h 6037"/>
              <a:gd name="T28" fmla="*/ 965 w 2525"/>
              <a:gd name="T29" fmla="*/ 2077 h 6037"/>
              <a:gd name="T30" fmla="*/ 965 w 2525"/>
              <a:gd name="T31" fmla="*/ 2077 h 6037"/>
              <a:gd name="T32" fmla="*/ 1043 w 2525"/>
              <a:gd name="T33" fmla="*/ 1987 h 6037"/>
              <a:gd name="T34" fmla="*/ 1043 w 2525"/>
              <a:gd name="T35" fmla="*/ 1884 h 6037"/>
              <a:gd name="T36" fmla="*/ 965 w 2525"/>
              <a:gd name="T37" fmla="*/ 1793 h 6037"/>
              <a:gd name="T38" fmla="*/ 965 w 2525"/>
              <a:gd name="T39" fmla="*/ 1793 h 6037"/>
              <a:gd name="T40" fmla="*/ 1043 w 2525"/>
              <a:gd name="T41" fmla="*/ 1702 h 6037"/>
              <a:gd name="T42" fmla="*/ 1043 w 2525"/>
              <a:gd name="T43" fmla="*/ 1629 h 6037"/>
              <a:gd name="T44" fmla="*/ 814 w 2525"/>
              <a:gd name="T45" fmla="*/ 1629 h 6037"/>
              <a:gd name="T46" fmla="*/ 0 w 2525"/>
              <a:gd name="T47" fmla="*/ 814 h 6037"/>
              <a:gd name="T48" fmla="*/ 0 w 2525"/>
              <a:gd name="T49" fmla="*/ 814 h 6037"/>
              <a:gd name="T50" fmla="*/ 814 w 2525"/>
              <a:gd name="T51" fmla="*/ 0 h 6037"/>
              <a:gd name="T52" fmla="*/ 1710 w 2525"/>
              <a:gd name="T53" fmla="*/ 0 h 6037"/>
              <a:gd name="T54" fmla="*/ 2525 w 2525"/>
              <a:gd name="T55" fmla="*/ 814 h 6037"/>
              <a:gd name="T56" fmla="*/ 2525 w 2525"/>
              <a:gd name="T57" fmla="*/ 814 h 6037"/>
              <a:gd name="T58" fmla="*/ 1710 w 2525"/>
              <a:gd name="T59" fmla="*/ 1629 h 6037"/>
              <a:gd name="T60" fmla="*/ 1532 w 2525"/>
              <a:gd name="T61" fmla="*/ 1629 h 6037"/>
              <a:gd name="T62" fmla="*/ 814 w 2525"/>
              <a:gd name="T63" fmla="*/ 400 h 6037"/>
              <a:gd name="T64" fmla="*/ 1710 w 2525"/>
              <a:gd name="T65" fmla="*/ 400 h 6037"/>
              <a:gd name="T66" fmla="*/ 2125 w 2525"/>
              <a:gd name="T67" fmla="*/ 814 h 6037"/>
              <a:gd name="T68" fmla="*/ 2125 w 2525"/>
              <a:gd name="T69" fmla="*/ 814 h 6037"/>
              <a:gd name="T70" fmla="*/ 1710 w 2525"/>
              <a:gd name="T71" fmla="*/ 1229 h 6037"/>
              <a:gd name="T72" fmla="*/ 814 w 2525"/>
              <a:gd name="T73" fmla="*/ 1229 h 6037"/>
              <a:gd name="T74" fmla="*/ 400 w 2525"/>
              <a:gd name="T75" fmla="*/ 814 h 6037"/>
              <a:gd name="T76" fmla="*/ 400 w 2525"/>
              <a:gd name="T77" fmla="*/ 814 h 6037"/>
              <a:gd name="T78" fmla="*/ 814 w 2525"/>
              <a:gd name="T79" fmla="*/ 400 h 6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525" h="6037">
                <a:moveTo>
                  <a:pt x="1532" y="1629"/>
                </a:moveTo>
                <a:lnTo>
                  <a:pt x="1532" y="1702"/>
                </a:lnTo>
                <a:cubicBezTo>
                  <a:pt x="1577" y="1708"/>
                  <a:pt x="1611" y="1747"/>
                  <a:pt x="1611" y="1793"/>
                </a:cubicBezTo>
                <a:lnTo>
                  <a:pt x="1611" y="1793"/>
                </a:lnTo>
                <a:cubicBezTo>
                  <a:pt x="1611" y="1839"/>
                  <a:pt x="1577" y="1877"/>
                  <a:pt x="1532" y="1884"/>
                </a:cubicBezTo>
                <a:lnTo>
                  <a:pt x="1532" y="1987"/>
                </a:lnTo>
                <a:cubicBezTo>
                  <a:pt x="1577" y="1993"/>
                  <a:pt x="1611" y="2031"/>
                  <a:pt x="1611" y="2077"/>
                </a:cubicBezTo>
                <a:lnTo>
                  <a:pt x="1611" y="2077"/>
                </a:lnTo>
                <a:cubicBezTo>
                  <a:pt x="1611" y="2123"/>
                  <a:pt x="1577" y="2162"/>
                  <a:pt x="1532" y="2168"/>
                </a:cubicBezTo>
                <a:lnTo>
                  <a:pt x="1532" y="5792"/>
                </a:lnTo>
                <a:cubicBezTo>
                  <a:pt x="1532" y="5927"/>
                  <a:pt x="1422" y="6037"/>
                  <a:pt x="1288" y="6037"/>
                </a:cubicBezTo>
                <a:lnTo>
                  <a:pt x="1288" y="6037"/>
                </a:lnTo>
                <a:cubicBezTo>
                  <a:pt x="1153" y="6037"/>
                  <a:pt x="1043" y="5927"/>
                  <a:pt x="1043" y="5792"/>
                </a:cubicBezTo>
                <a:lnTo>
                  <a:pt x="1043" y="2168"/>
                </a:lnTo>
                <a:cubicBezTo>
                  <a:pt x="999" y="2162"/>
                  <a:pt x="965" y="2123"/>
                  <a:pt x="965" y="2077"/>
                </a:cubicBezTo>
                <a:lnTo>
                  <a:pt x="965" y="2077"/>
                </a:lnTo>
                <a:cubicBezTo>
                  <a:pt x="965" y="2031"/>
                  <a:pt x="999" y="1993"/>
                  <a:pt x="1043" y="1987"/>
                </a:cubicBezTo>
                <a:lnTo>
                  <a:pt x="1043" y="1884"/>
                </a:lnTo>
                <a:cubicBezTo>
                  <a:pt x="999" y="1877"/>
                  <a:pt x="965" y="1839"/>
                  <a:pt x="965" y="1793"/>
                </a:cubicBezTo>
                <a:lnTo>
                  <a:pt x="965" y="1793"/>
                </a:lnTo>
                <a:cubicBezTo>
                  <a:pt x="965" y="1747"/>
                  <a:pt x="999" y="1708"/>
                  <a:pt x="1043" y="1702"/>
                </a:cubicBezTo>
                <a:lnTo>
                  <a:pt x="1043" y="1629"/>
                </a:lnTo>
                <a:lnTo>
                  <a:pt x="814" y="1629"/>
                </a:lnTo>
                <a:cubicBezTo>
                  <a:pt x="366" y="1629"/>
                  <a:pt x="0" y="1262"/>
                  <a:pt x="0" y="814"/>
                </a:cubicBezTo>
                <a:lnTo>
                  <a:pt x="0" y="814"/>
                </a:lnTo>
                <a:cubicBezTo>
                  <a:pt x="0" y="366"/>
                  <a:pt x="366" y="0"/>
                  <a:pt x="814" y="0"/>
                </a:cubicBezTo>
                <a:lnTo>
                  <a:pt x="1710" y="0"/>
                </a:lnTo>
                <a:cubicBezTo>
                  <a:pt x="2158" y="0"/>
                  <a:pt x="2525" y="366"/>
                  <a:pt x="2525" y="814"/>
                </a:cubicBezTo>
                <a:lnTo>
                  <a:pt x="2525" y="814"/>
                </a:lnTo>
                <a:cubicBezTo>
                  <a:pt x="2525" y="1262"/>
                  <a:pt x="2158" y="1629"/>
                  <a:pt x="1710" y="1629"/>
                </a:cubicBezTo>
                <a:lnTo>
                  <a:pt x="1532" y="1629"/>
                </a:lnTo>
                <a:close/>
                <a:moveTo>
                  <a:pt x="814" y="400"/>
                </a:moveTo>
                <a:lnTo>
                  <a:pt x="1710" y="400"/>
                </a:lnTo>
                <a:cubicBezTo>
                  <a:pt x="1938" y="400"/>
                  <a:pt x="2125" y="586"/>
                  <a:pt x="2125" y="814"/>
                </a:cubicBezTo>
                <a:lnTo>
                  <a:pt x="2125" y="814"/>
                </a:lnTo>
                <a:cubicBezTo>
                  <a:pt x="2125" y="1042"/>
                  <a:pt x="1938" y="1229"/>
                  <a:pt x="1710" y="1229"/>
                </a:cubicBezTo>
                <a:lnTo>
                  <a:pt x="814" y="1229"/>
                </a:lnTo>
                <a:cubicBezTo>
                  <a:pt x="586" y="1229"/>
                  <a:pt x="400" y="1042"/>
                  <a:pt x="400" y="814"/>
                </a:cubicBezTo>
                <a:lnTo>
                  <a:pt x="400" y="814"/>
                </a:lnTo>
                <a:cubicBezTo>
                  <a:pt x="400" y="586"/>
                  <a:pt x="586" y="400"/>
                  <a:pt x="814" y="400"/>
                </a:cubicBezTo>
                <a:close/>
              </a:path>
            </a:pathLst>
          </a:custGeom>
          <a:solidFill>
            <a:schemeClr val="accent6"/>
          </a:solidFill>
          <a:ln w="11" cap="flat">
            <a:noFill/>
            <a:prstDash val="solid"/>
            <a:miter lim="800000"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93" name="TextBox 117"/>
          <p:cNvSpPr txBox="1"/>
          <p:nvPr/>
        </p:nvSpPr>
        <p:spPr>
          <a:xfrm>
            <a:off x="6354001" y="5491261"/>
            <a:ext cx="1996566" cy="39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9" b="1" dirty="0">
                <a:solidFill>
                  <a:srgbClr val="002060"/>
                </a:solidFill>
                <a:latin typeface="+mj-ea"/>
                <a:ea typeface="+mj-ea"/>
              </a:rPr>
              <a:t>生活绿色和谐</a:t>
            </a:r>
          </a:p>
        </p:txBody>
      </p:sp>
      <p:sp>
        <p:nvSpPr>
          <p:cNvPr id="94" name="TextBox 118"/>
          <p:cNvSpPr txBox="1"/>
          <p:nvPr/>
        </p:nvSpPr>
        <p:spPr>
          <a:xfrm>
            <a:off x="6354000" y="5772789"/>
            <a:ext cx="544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校园生活绿色安全，校园环境和谐，充满正能量，</a:t>
            </a:r>
          </a:p>
          <a:p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可方便民主参与校园管理，建言献策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5758451" y="5566087"/>
            <a:ext cx="517323" cy="518910"/>
            <a:chOff x="5862638" y="3761833"/>
            <a:chExt cx="517525" cy="519113"/>
          </a:xfrm>
          <a:solidFill>
            <a:schemeClr val="accent4"/>
          </a:solidFill>
        </p:grpSpPr>
        <p:sp>
          <p:nvSpPr>
            <p:cNvPr id="96" name="Oval 26"/>
            <p:cNvSpPr>
              <a:spLocks noChangeArrowheads="1"/>
            </p:cNvSpPr>
            <p:nvPr/>
          </p:nvSpPr>
          <p:spPr bwMode="auto">
            <a:xfrm>
              <a:off x="5862638" y="3761833"/>
              <a:ext cx="517525" cy="5191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97" name="Freeform 29"/>
            <p:cNvSpPr>
              <a:spLocks noEditPoints="1"/>
            </p:cNvSpPr>
            <p:nvPr/>
          </p:nvSpPr>
          <p:spPr bwMode="auto">
            <a:xfrm>
              <a:off x="5940426" y="3857083"/>
              <a:ext cx="363538" cy="366713"/>
            </a:xfrm>
            <a:custGeom>
              <a:avLst/>
              <a:gdLst>
                <a:gd name="T0" fmla="*/ 243 w 542"/>
                <a:gd name="T1" fmla="*/ 230 h 548"/>
                <a:gd name="T2" fmla="*/ 207 w 542"/>
                <a:gd name="T3" fmla="*/ 224 h 548"/>
                <a:gd name="T4" fmla="*/ 167 w 542"/>
                <a:gd name="T5" fmla="*/ 293 h 548"/>
                <a:gd name="T6" fmla="*/ 188 w 542"/>
                <a:gd name="T7" fmla="*/ 335 h 548"/>
                <a:gd name="T8" fmla="*/ 158 w 542"/>
                <a:gd name="T9" fmla="*/ 357 h 548"/>
                <a:gd name="T10" fmla="*/ 178 w 542"/>
                <a:gd name="T11" fmla="*/ 434 h 548"/>
                <a:gd name="T12" fmla="*/ 224 w 542"/>
                <a:gd name="T13" fmla="*/ 449 h 548"/>
                <a:gd name="T14" fmla="*/ 217 w 542"/>
                <a:gd name="T15" fmla="*/ 485 h 548"/>
                <a:gd name="T16" fmla="*/ 286 w 542"/>
                <a:gd name="T17" fmla="*/ 526 h 548"/>
                <a:gd name="T18" fmla="*/ 329 w 542"/>
                <a:gd name="T19" fmla="*/ 504 h 548"/>
                <a:gd name="T20" fmla="*/ 350 w 542"/>
                <a:gd name="T21" fmla="*/ 534 h 548"/>
                <a:gd name="T22" fmla="*/ 428 w 542"/>
                <a:gd name="T23" fmla="*/ 514 h 548"/>
                <a:gd name="T24" fmla="*/ 443 w 542"/>
                <a:gd name="T25" fmla="*/ 469 h 548"/>
                <a:gd name="T26" fmla="*/ 479 w 542"/>
                <a:gd name="T27" fmla="*/ 475 h 548"/>
                <a:gd name="T28" fmla="*/ 519 w 542"/>
                <a:gd name="T29" fmla="*/ 406 h 548"/>
                <a:gd name="T30" fmla="*/ 498 w 542"/>
                <a:gd name="T31" fmla="*/ 363 h 548"/>
                <a:gd name="T32" fmla="*/ 528 w 542"/>
                <a:gd name="T33" fmla="*/ 342 h 548"/>
                <a:gd name="T34" fmla="*/ 508 w 542"/>
                <a:gd name="T35" fmla="*/ 265 h 548"/>
                <a:gd name="T36" fmla="*/ 462 w 542"/>
                <a:gd name="T37" fmla="*/ 249 h 548"/>
                <a:gd name="T38" fmla="*/ 469 w 542"/>
                <a:gd name="T39" fmla="*/ 213 h 548"/>
                <a:gd name="T40" fmla="*/ 400 w 542"/>
                <a:gd name="T41" fmla="*/ 173 h 548"/>
                <a:gd name="T42" fmla="*/ 357 w 542"/>
                <a:gd name="T43" fmla="*/ 194 h 548"/>
                <a:gd name="T44" fmla="*/ 335 w 542"/>
                <a:gd name="T45" fmla="*/ 164 h 548"/>
                <a:gd name="T46" fmla="*/ 258 w 542"/>
                <a:gd name="T47" fmla="*/ 184 h 548"/>
                <a:gd name="T48" fmla="*/ 66 w 542"/>
                <a:gd name="T49" fmla="*/ 37 h 548"/>
                <a:gd name="T50" fmla="*/ 51 w 542"/>
                <a:gd name="T51" fmla="*/ 46 h 548"/>
                <a:gd name="T52" fmla="*/ 10 w 542"/>
                <a:gd name="T53" fmla="*/ 70 h 548"/>
                <a:gd name="T54" fmla="*/ 25 w 542"/>
                <a:gd name="T55" fmla="*/ 95 h 548"/>
                <a:gd name="T56" fmla="*/ 21 w 542"/>
                <a:gd name="T57" fmla="*/ 113 h 548"/>
                <a:gd name="T58" fmla="*/ 9 w 542"/>
                <a:gd name="T59" fmla="*/ 159 h 548"/>
                <a:gd name="T60" fmla="*/ 37 w 542"/>
                <a:gd name="T61" fmla="*/ 166 h 548"/>
                <a:gd name="T62" fmla="*/ 46 w 542"/>
                <a:gd name="T63" fmla="*/ 181 h 548"/>
                <a:gd name="T64" fmla="*/ 70 w 542"/>
                <a:gd name="T65" fmla="*/ 222 h 548"/>
                <a:gd name="T66" fmla="*/ 95 w 542"/>
                <a:gd name="T67" fmla="*/ 208 h 548"/>
                <a:gd name="T68" fmla="*/ 113 w 542"/>
                <a:gd name="T69" fmla="*/ 211 h 548"/>
                <a:gd name="T70" fmla="*/ 159 w 542"/>
                <a:gd name="T71" fmla="*/ 224 h 548"/>
                <a:gd name="T72" fmla="*/ 166 w 542"/>
                <a:gd name="T73" fmla="*/ 196 h 548"/>
                <a:gd name="T74" fmla="*/ 181 w 542"/>
                <a:gd name="T75" fmla="*/ 186 h 548"/>
                <a:gd name="T76" fmla="*/ 222 w 542"/>
                <a:gd name="T77" fmla="*/ 162 h 548"/>
                <a:gd name="T78" fmla="*/ 208 w 542"/>
                <a:gd name="T79" fmla="*/ 137 h 548"/>
                <a:gd name="T80" fmla="*/ 211 w 542"/>
                <a:gd name="T81" fmla="*/ 120 h 548"/>
                <a:gd name="T82" fmla="*/ 224 w 542"/>
                <a:gd name="T83" fmla="*/ 74 h 548"/>
                <a:gd name="T84" fmla="*/ 196 w 542"/>
                <a:gd name="T85" fmla="*/ 66 h 548"/>
                <a:gd name="T86" fmla="*/ 186 w 542"/>
                <a:gd name="T87" fmla="*/ 52 h 548"/>
                <a:gd name="T88" fmla="*/ 162 w 542"/>
                <a:gd name="T89" fmla="*/ 10 h 548"/>
                <a:gd name="T90" fmla="*/ 137 w 542"/>
                <a:gd name="T91" fmla="*/ 25 h 548"/>
                <a:gd name="T92" fmla="*/ 120 w 542"/>
                <a:gd name="T93" fmla="*/ 21 h 548"/>
                <a:gd name="T94" fmla="*/ 74 w 542"/>
                <a:gd name="T95" fmla="*/ 9 h 548"/>
                <a:gd name="T96" fmla="*/ 116 w 542"/>
                <a:gd name="T97" fmla="*/ 47 h 548"/>
                <a:gd name="T98" fmla="*/ 116 w 542"/>
                <a:gd name="T99" fmla="*/ 181 h 548"/>
                <a:gd name="T100" fmla="*/ 343 w 542"/>
                <a:gd name="T101" fmla="*/ 231 h 548"/>
                <a:gd name="T102" fmla="*/ 343 w 542"/>
                <a:gd name="T103" fmla="*/ 4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2" h="548">
                  <a:moveTo>
                    <a:pt x="257" y="213"/>
                  </a:moveTo>
                  <a:cubicBezTo>
                    <a:pt x="257" y="213"/>
                    <a:pt x="257" y="213"/>
                    <a:pt x="257" y="213"/>
                  </a:cubicBezTo>
                  <a:cubicBezTo>
                    <a:pt x="257" y="221"/>
                    <a:pt x="251" y="228"/>
                    <a:pt x="243" y="230"/>
                  </a:cubicBezTo>
                  <a:cubicBezTo>
                    <a:pt x="241" y="230"/>
                    <a:pt x="239" y="231"/>
                    <a:pt x="237" y="230"/>
                  </a:cubicBezTo>
                  <a:lnTo>
                    <a:pt x="232" y="229"/>
                  </a:lnTo>
                  <a:lnTo>
                    <a:pt x="207" y="224"/>
                  </a:lnTo>
                  <a:cubicBezTo>
                    <a:pt x="199" y="221"/>
                    <a:pt x="189" y="222"/>
                    <a:pt x="184" y="229"/>
                  </a:cubicBezTo>
                  <a:lnTo>
                    <a:pt x="161" y="270"/>
                  </a:lnTo>
                  <a:cubicBezTo>
                    <a:pt x="156" y="278"/>
                    <a:pt x="160" y="286"/>
                    <a:pt x="167" y="293"/>
                  </a:cubicBezTo>
                  <a:lnTo>
                    <a:pt x="186" y="313"/>
                  </a:lnTo>
                  <a:cubicBezTo>
                    <a:pt x="186" y="313"/>
                    <a:pt x="186" y="314"/>
                    <a:pt x="186" y="314"/>
                  </a:cubicBezTo>
                  <a:cubicBezTo>
                    <a:pt x="191" y="319"/>
                    <a:pt x="192" y="328"/>
                    <a:pt x="188" y="335"/>
                  </a:cubicBezTo>
                  <a:cubicBezTo>
                    <a:pt x="187" y="337"/>
                    <a:pt x="185" y="339"/>
                    <a:pt x="184" y="340"/>
                  </a:cubicBezTo>
                  <a:lnTo>
                    <a:pt x="180" y="343"/>
                  </a:lnTo>
                  <a:lnTo>
                    <a:pt x="158" y="357"/>
                  </a:lnTo>
                  <a:cubicBezTo>
                    <a:pt x="151" y="361"/>
                    <a:pt x="144" y="368"/>
                    <a:pt x="146" y="377"/>
                  </a:cubicBezTo>
                  <a:lnTo>
                    <a:pt x="158" y="422"/>
                  </a:lnTo>
                  <a:cubicBezTo>
                    <a:pt x="160" y="431"/>
                    <a:pt x="169" y="433"/>
                    <a:pt x="178" y="434"/>
                  </a:cubicBezTo>
                  <a:lnTo>
                    <a:pt x="206" y="435"/>
                  </a:lnTo>
                  <a:cubicBezTo>
                    <a:pt x="206" y="435"/>
                    <a:pt x="206" y="435"/>
                    <a:pt x="207" y="435"/>
                  </a:cubicBezTo>
                  <a:cubicBezTo>
                    <a:pt x="214" y="436"/>
                    <a:pt x="221" y="441"/>
                    <a:pt x="224" y="449"/>
                  </a:cubicBezTo>
                  <a:cubicBezTo>
                    <a:pt x="224" y="451"/>
                    <a:pt x="224" y="453"/>
                    <a:pt x="224" y="455"/>
                  </a:cubicBezTo>
                  <a:lnTo>
                    <a:pt x="223" y="460"/>
                  </a:lnTo>
                  <a:lnTo>
                    <a:pt x="217" y="485"/>
                  </a:lnTo>
                  <a:cubicBezTo>
                    <a:pt x="215" y="493"/>
                    <a:pt x="215" y="503"/>
                    <a:pt x="223" y="508"/>
                  </a:cubicBezTo>
                  <a:lnTo>
                    <a:pt x="264" y="531"/>
                  </a:lnTo>
                  <a:cubicBezTo>
                    <a:pt x="272" y="536"/>
                    <a:pt x="279" y="532"/>
                    <a:pt x="286" y="526"/>
                  </a:cubicBezTo>
                  <a:lnTo>
                    <a:pt x="307" y="507"/>
                  </a:lnTo>
                  <a:cubicBezTo>
                    <a:pt x="307" y="506"/>
                    <a:pt x="307" y="506"/>
                    <a:pt x="307" y="506"/>
                  </a:cubicBezTo>
                  <a:cubicBezTo>
                    <a:pt x="313" y="501"/>
                    <a:pt x="322" y="500"/>
                    <a:pt x="329" y="504"/>
                  </a:cubicBezTo>
                  <a:cubicBezTo>
                    <a:pt x="331" y="505"/>
                    <a:pt x="333" y="507"/>
                    <a:pt x="334" y="508"/>
                  </a:cubicBezTo>
                  <a:lnTo>
                    <a:pt x="337" y="512"/>
                  </a:lnTo>
                  <a:lnTo>
                    <a:pt x="350" y="534"/>
                  </a:lnTo>
                  <a:cubicBezTo>
                    <a:pt x="354" y="541"/>
                    <a:pt x="362" y="548"/>
                    <a:pt x="370" y="546"/>
                  </a:cubicBezTo>
                  <a:lnTo>
                    <a:pt x="416" y="534"/>
                  </a:lnTo>
                  <a:cubicBezTo>
                    <a:pt x="425" y="532"/>
                    <a:pt x="427" y="523"/>
                    <a:pt x="428" y="514"/>
                  </a:cubicBezTo>
                  <a:lnTo>
                    <a:pt x="429" y="486"/>
                  </a:lnTo>
                  <a:cubicBezTo>
                    <a:pt x="429" y="486"/>
                    <a:pt x="429" y="486"/>
                    <a:pt x="429" y="486"/>
                  </a:cubicBezTo>
                  <a:cubicBezTo>
                    <a:pt x="429" y="478"/>
                    <a:pt x="435" y="471"/>
                    <a:pt x="443" y="469"/>
                  </a:cubicBezTo>
                  <a:cubicBezTo>
                    <a:pt x="445" y="468"/>
                    <a:pt x="447" y="468"/>
                    <a:pt x="449" y="468"/>
                  </a:cubicBezTo>
                  <a:lnTo>
                    <a:pt x="454" y="469"/>
                  </a:lnTo>
                  <a:lnTo>
                    <a:pt x="479" y="475"/>
                  </a:lnTo>
                  <a:cubicBezTo>
                    <a:pt x="487" y="477"/>
                    <a:pt x="497" y="477"/>
                    <a:pt x="501" y="469"/>
                  </a:cubicBezTo>
                  <a:lnTo>
                    <a:pt x="525" y="428"/>
                  </a:lnTo>
                  <a:cubicBezTo>
                    <a:pt x="530" y="420"/>
                    <a:pt x="526" y="413"/>
                    <a:pt x="519" y="406"/>
                  </a:cubicBezTo>
                  <a:lnTo>
                    <a:pt x="500" y="385"/>
                  </a:lnTo>
                  <a:cubicBezTo>
                    <a:pt x="500" y="385"/>
                    <a:pt x="500" y="385"/>
                    <a:pt x="500" y="385"/>
                  </a:cubicBezTo>
                  <a:cubicBezTo>
                    <a:pt x="495" y="379"/>
                    <a:pt x="494" y="370"/>
                    <a:pt x="498" y="363"/>
                  </a:cubicBezTo>
                  <a:cubicBezTo>
                    <a:pt x="499" y="361"/>
                    <a:pt x="500" y="359"/>
                    <a:pt x="502" y="358"/>
                  </a:cubicBezTo>
                  <a:lnTo>
                    <a:pt x="506" y="355"/>
                  </a:lnTo>
                  <a:lnTo>
                    <a:pt x="528" y="342"/>
                  </a:lnTo>
                  <a:cubicBezTo>
                    <a:pt x="535" y="338"/>
                    <a:pt x="542" y="331"/>
                    <a:pt x="540" y="322"/>
                  </a:cubicBezTo>
                  <a:lnTo>
                    <a:pt x="528" y="276"/>
                  </a:lnTo>
                  <a:cubicBezTo>
                    <a:pt x="525" y="267"/>
                    <a:pt x="517" y="265"/>
                    <a:pt x="508" y="265"/>
                  </a:cubicBezTo>
                  <a:lnTo>
                    <a:pt x="479" y="263"/>
                  </a:lnTo>
                  <a:cubicBezTo>
                    <a:pt x="479" y="263"/>
                    <a:pt x="479" y="263"/>
                    <a:pt x="479" y="263"/>
                  </a:cubicBezTo>
                  <a:cubicBezTo>
                    <a:pt x="471" y="263"/>
                    <a:pt x="464" y="257"/>
                    <a:pt x="462" y="249"/>
                  </a:cubicBezTo>
                  <a:cubicBezTo>
                    <a:pt x="462" y="247"/>
                    <a:pt x="461" y="245"/>
                    <a:pt x="462" y="243"/>
                  </a:cubicBezTo>
                  <a:lnTo>
                    <a:pt x="463" y="238"/>
                  </a:lnTo>
                  <a:lnTo>
                    <a:pt x="469" y="213"/>
                  </a:lnTo>
                  <a:cubicBezTo>
                    <a:pt x="471" y="205"/>
                    <a:pt x="470" y="195"/>
                    <a:pt x="463" y="191"/>
                  </a:cubicBezTo>
                  <a:lnTo>
                    <a:pt x="422" y="167"/>
                  </a:lnTo>
                  <a:cubicBezTo>
                    <a:pt x="414" y="162"/>
                    <a:pt x="407" y="166"/>
                    <a:pt x="400" y="173"/>
                  </a:cubicBezTo>
                  <a:lnTo>
                    <a:pt x="379" y="192"/>
                  </a:lnTo>
                  <a:cubicBezTo>
                    <a:pt x="379" y="192"/>
                    <a:pt x="379" y="192"/>
                    <a:pt x="379" y="192"/>
                  </a:cubicBezTo>
                  <a:cubicBezTo>
                    <a:pt x="373" y="197"/>
                    <a:pt x="364" y="198"/>
                    <a:pt x="357" y="194"/>
                  </a:cubicBezTo>
                  <a:cubicBezTo>
                    <a:pt x="355" y="193"/>
                    <a:pt x="353" y="192"/>
                    <a:pt x="352" y="190"/>
                  </a:cubicBezTo>
                  <a:lnTo>
                    <a:pt x="349" y="186"/>
                  </a:lnTo>
                  <a:lnTo>
                    <a:pt x="335" y="164"/>
                  </a:lnTo>
                  <a:cubicBezTo>
                    <a:pt x="331" y="157"/>
                    <a:pt x="324" y="150"/>
                    <a:pt x="316" y="152"/>
                  </a:cubicBezTo>
                  <a:lnTo>
                    <a:pt x="270" y="164"/>
                  </a:lnTo>
                  <a:cubicBezTo>
                    <a:pt x="261" y="167"/>
                    <a:pt x="259" y="175"/>
                    <a:pt x="258" y="184"/>
                  </a:cubicBezTo>
                  <a:lnTo>
                    <a:pt x="257" y="213"/>
                  </a:lnTo>
                  <a:close/>
                  <a:moveTo>
                    <a:pt x="66" y="37"/>
                  </a:moveTo>
                  <a:cubicBezTo>
                    <a:pt x="66" y="37"/>
                    <a:pt x="66" y="37"/>
                    <a:pt x="66" y="37"/>
                  </a:cubicBezTo>
                  <a:cubicBezTo>
                    <a:pt x="66" y="41"/>
                    <a:pt x="63" y="46"/>
                    <a:pt x="58" y="47"/>
                  </a:cubicBezTo>
                  <a:cubicBezTo>
                    <a:pt x="57" y="47"/>
                    <a:pt x="55" y="47"/>
                    <a:pt x="54" y="47"/>
                  </a:cubicBezTo>
                  <a:lnTo>
                    <a:pt x="51" y="46"/>
                  </a:lnTo>
                  <a:lnTo>
                    <a:pt x="37" y="43"/>
                  </a:lnTo>
                  <a:cubicBezTo>
                    <a:pt x="32" y="42"/>
                    <a:pt x="26" y="42"/>
                    <a:pt x="24" y="46"/>
                  </a:cubicBezTo>
                  <a:lnTo>
                    <a:pt x="10" y="70"/>
                  </a:lnTo>
                  <a:cubicBezTo>
                    <a:pt x="7" y="75"/>
                    <a:pt x="10" y="79"/>
                    <a:pt x="13" y="83"/>
                  </a:cubicBezTo>
                  <a:lnTo>
                    <a:pt x="24" y="95"/>
                  </a:lnTo>
                  <a:cubicBezTo>
                    <a:pt x="25" y="95"/>
                    <a:pt x="25" y="95"/>
                    <a:pt x="25" y="95"/>
                  </a:cubicBezTo>
                  <a:cubicBezTo>
                    <a:pt x="28" y="99"/>
                    <a:pt x="28" y="104"/>
                    <a:pt x="26" y="108"/>
                  </a:cubicBezTo>
                  <a:cubicBezTo>
                    <a:pt x="25" y="109"/>
                    <a:pt x="24" y="110"/>
                    <a:pt x="23" y="111"/>
                  </a:cubicBezTo>
                  <a:lnTo>
                    <a:pt x="21" y="113"/>
                  </a:lnTo>
                  <a:lnTo>
                    <a:pt x="8" y="121"/>
                  </a:lnTo>
                  <a:cubicBezTo>
                    <a:pt x="4" y="123"/>
                    <a:pt x="0" y="127"/>
                    <a:pt x="2" y="132"/>
                  </a:cubicBezTo>
                  <a:lnTo>
                    <a:pt x="9" y="159"/>
                  </a:lnTo>
                  <a:cubicBezTo>
                    <a:pt x="10" y="164"/>
                    <a:pt x="15" y="165"/>
                    <a:pt x="20" y="166"/>
                  </a:cubicBezTo>
                  <a:lnTo>
                    <a:pt x="37" y="166"/>
                  </a:lnTo>
                  <a:cubicBezTo>
                    <a:pt x="37" y="166"/>
                    <a:pt x="37" y="166"/>
                    <a:pt x="37" y="166"/>
                  </a:cubicBezTo>
                  <a:cubicBezTo>
                    <a:pt x="41" y="167"/>
                    <a:pt x="45" y="170"/>
                    <a:pt x="47" y="174"/>
                  </a:cubicBezTo>
                  <a:cubicBezTo>
                    <a:pt x="47" y="176"/>
                    <a:pt x="47" y="177"/>
                    <a:pt x="47" y="178"/>
                  </a:cubicBezTo>
                  <a:lnTo>
                    <a:pt x="46" y="181"/>
                  </a:lnTo>
                  <a:lnTo>
                    <a:pt x="43" y="196"/>
                  </a:lnTo>
                  <a:cubicBezTo>
                    <a:pt x="42" y="200"/>
                    <a:pt x="42" y="206"/>
                    <a:pt x="46" y="209"/>
                  </a:cubicBezTo>
                  <a:lnTo>
                    <a:pt x="70" y="222"/>
                  </a:lnTo>
                  <a:cubicBezTo>
                    <a:pt x="75" y="225"/>
                    <a:pt x="79" y="223"/>
                    <a:pt x="83" y="219"/>
                  </a:cubicBezTo>
                  <a:lnTo>
                    <a:pt x="95" y="208"/>
                  </a:lnTo>
                  <a:cubicBezTo>
                    <a:pt x="95" y="208"/>
                    <a:pt x="95" y="208"/>
                    <a:pt x="95" y="208"/>
                  </a:cubicBezTo>
                  <a:cubicBezTo>
                    <a:pt x="99" y="205"/>
                    <a:pt x="104" y="204"/>
                    <a:pt x="108" y="207"/>
                  </a:cubicBezTo>
                  <a:cubicBezTo>
                    <a:pt x="109" y="207"/>
                    <a:pt x="110" y="208"/>
                    <a:pt x="111" y="209"/>
                  </a:cubicBezTo>
                  <a:lnTo>
                    <a:pt x="113" y="211"/>
                  </a:lnTo>
                  <a:lnTo>
                    <a:pt x="121" y="224"/>
                  </a:lnTo>
                  <a:cubicBezTo>
                    <a:pt x="123" y="228"/>
                    <a:pt x="127" y="232"/>
                    <a:pt x="132" y="231"/>
                  </a:cubicBezTo>
                  <a:lnTo>
                    <a:pt x="159" y="224"/>
                  </a:lnTo>
                  <a:cubicBezTo>
                    <a:pt x="164" y="223"/>
                    <a:pt x="165" y="218"/>
                    <a:pt x="166" y="212"/>
                  </a:cubicBezTo>
                  <a:lnTo>
                    <a:pt x="166" y="196"/>
                  </a:lnTo>
                  <a:cubicBezTo>
                    <a:pt x="166" y="196"/>
                    <a:pt x="166" y="196"/>
                    <a:pt x="166" y="196"/>
                  </a:cubicBezTo>
                  <a:cubicBezTo>
                    <a:pt x="167" y="191"/>
                    <a:pt x="170" y="187"/>
                    <a:pt x="174" y="186"/>
                  </a:cubicBezTo>
                  <a:cubicBezTo>
                    <a:pt x="176" y="185"/>
                    <a:pt x="177" y="185"/>
                    <a:pt x="178" y="185"/>
                  </a:cubicBezTo>
                  <a:lnTo>
                    <a:pt x="181" y="186"/>
                  </a:lnTo>
                  <a:lnTo>
                    <a:pt x="196" y="189"/>
                  </a:lnTo>
                  <a:cubicBezTo>
                    <a:pt x="200" y="191"/>
                    <a:pt x="206" y="191"/>
                    <a:pt x="209" y="186"/>
                  </a:cubicBezTo>
                  <a:lnTo>
                    <a:pt x="222" y="162"/>
                  </a:lnTo>
                  <a:cubicBezTo>
                    <a:pt x="225" y="158"/>
                    <a:pt x="223" y="153"/>
                    <a:pt x="219" y="149"/>
                  </a:cubicBezTo>
                  <a:lnTo>
                    <a:pt x="208" y="137"/>
                  </a:lnTo>
                  <a:cubicBezTo>
                    <a:pt x="208" y="137"/>
                    <a:pt x="208" y="137"/>
                    <a:pt x="208" y="137"/>
                  </a:cubicBezTo>
                  <a:cubicBezTo>
                    <a:pt x="205" y="134"/>
                    <a:pt x="204" y="128"/>
                    <a:pt x="206" y="124"/>
                  </a:cubicBezTo>
                  <a:cubicBezTo>
                    <a:pt x="207" y="123"/>
                    <a:pt x="208" y="122"/>
                    <a:pt x="209" y="121"/>
                  </a:cubicBezTo>
                  <a:lnTo>
                    <a:pt x="211" y="120"/>
                  </a:lnTo>
                  <a:lnTo>
                    <a:pt x="224" y="112"/>
                  </a:lnTo>
                  <a:cubicBezTo>
                    <a:pt x="228" y="110"/>
                    <a:pt x="232" y="105"/>
                    <a:pt x="231" y="100"/>
                  </a:cubicBezTo>
                  <a:lnTo>
                    <a:pt x="224" y="74"/>
                  </a:lnTo>
                  <a:cubicBezTo>
                    <a:pt x="223" y="69"/>
                    <a:pt x="218" y="67"/>
                    <a:pt x="212" y="67"/>
                  </a:cubicBezTo>
                  <a:lnTo>
                    <a:pt x="196" y="66"/>
                  </a:lnTo>
                  <a:cubicBezTo>
                    <a:pt x="196" y="66"/>
                    <a:pt x="196" y="66"/>
                    <a:pt x="196" y="66"/>
                  </a:cubicBezTo>
                  <a:cubicBezTo>
                    <a:pt x="191" y="66"/>
                    <a:pt x="187" y="63"/>
                    <a:pt x="186" y="58"/>
                  </a:cubicBezTo>
                  <a:cubicBezTo>
                    <a:pt x="185" y="57"/>
                    <a:pt x="185" y="56"/>
                    <a:pt x="185" y="54"/>
                  </a:cubicBezTo>
                  <a:lnTo>
                    <a:pt x="186" y="52"/>
                  </a:lnTo>
                  <a:lnTo>
                    <a:pt x="189" y="37"/>
                  </a:lnTo>
                  <a:cubicBezTo>
                    <a:pt x="191" y="32"/>
                    <a:pt x="191" y="27"/>
                    <a:pt x="186" y="24"/>
                  </a:cubicBezTo>
                  <a:lnTo>
                    <a:pt x="162" y="10"/>
                  </a:lnTo>
                  <a:cubicBezTo>
                    <a:pt x="158" y="7"/>
                    <a:pt x="153" y="10"/>
                    <a:pt x="149" y="13"/>
                  </a:cubicBezTo>
                  <a:lnTo>
                    <a:pt x="137" y="25"/>
                  </a:lnTo>
                  <a:cubicBezTo>
                    <a:pt x="137" y="25"/>
                    <a:pt x="137" y="25"/>
                    <a:pt x="137" y="25"/>
                  </a:cubicBezTo>
                  <a:cubicBezTo>
                    <a:pt x="134" y="28"/>
                    <a:pt x="128" y="28"/>
                    <a:pt x="124" y="26"/>
                  </a:cubicBezTo>
                  <a:cubicBezTo>
                    <a:pt x="123" y="25"/>
                    <a:pt x="122" y="24"/>
                    <a:pt x="121" y="24"/>
                  </a:cubicBezTo>
                  <a:lnTo>
                    <a:pt x="120" y="21"/>
                  </a:lnTo>
                  <a:lnTo>
                    <a:pt x="112" y="8"/>
                  </a:lnTo>
                  <a:cubicBezTo>
                    <a:pt x="110" y="4"/>
                    <a:pt x="105" y="0"/>
                    <a:pt x="100" y="2"/>
                  </a:cubicBezTo>
                  <a:lnTo>
                    <a:pt x="74" y="9"/>
                  </a:lnTo>
                  <a:cubicBezTo>
                    <a:pt x="69" y="10"/>
                    <a:pt x="67" y="15"/>
                    <a:pt x="67" y="20"/>
                  </a:cubicBezTo>
                  <a:lnTo>
                    <a:pt x="66" y="37"/>
                  </a:lnTo>
                  <a:close/>
                  <a:moveTo>
                    <a:pt x="116" y="47"/>
                  </a:moveTo>
                  <a:lnTo>
                    <a:pt x="116" y="47"/>
                  </a:lnTo>
                  <a:cubicBezTo>
                    <a:pt x="153" y="47"/>
                    <a:pt x="183" y="77"/>
                    <a:pt x="183" y="114"/>
                  </a:cubicBezTo>
                  <a:cubicBezTo>
                    <a:pt x="183" y="151"/>
                    <a:pt x="153" y="181"/>
                    <a:pt x="116" y="181"/>
                  </a:cubicBezTo>
                  <a:cubicBezTo>
                    <a:pt x="79" y="181"/>
                    <a:pt x="50" y="151"/>
                    <a:pt x="50" y="114"/>
                  </a:cubicBezTo>
                  <a:cubicBezTo>
                    <a:pt x="50" y="77"/>
                    <a:pt x="79" y="47"/>
                    <a:pt x="116" y="47"/>
                  </a:cubicBezTo>
                  <a:close/>
                  <a:moveTo>
                    <a:pt x="343" y="231"/>
                  </a:moveTo>
                  <a:lnTo>
                    <a:pt x="343" y="231"/>
                  </a:lnTo>
                  <a:cubicBezTo>
                    <a:pt x="406" y="231"/>
                    <a:pt x="458" y="282"/>
                    <a:pt x="458" y="346"/>
                  </a:cubicBezTo>
                  <a:cubicBezTo>
                    <a:pt x="458" y="409"/>
                    <a:pt x="406" y="460"/>
                    <a:pt x="343" y="460"/>
                  </a:cubicBezTo>
                  <a:cubicBezTo>
                    <a:pt x="280" y="460"/>
                    <a:pt x="229" y="409"/>
                    <a:pt x="229" y="346"/>
                  </a:cubicBezTo>
                  <a:cubicBezTo>
                    <a:pt x="229" y="282"/>
                    <a:pt x="280" y="231"/>
                    <a:pt x="343" y="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sp>
        <p:nvSpPr>
          <p:cNvPr id="44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方案概述 </a:t>
            </a:r>
            <a:r>
              <a:rPr lang="zh-CN" altLang="en-US" sz="2400" dirty="0" smtClean="0">
                <a:solidFill>
                  <a:srgbClr val="1570C1"/>
                </a:solidFill>
                <a:latin typeface="微软雅黑"/>
                <a:ea typeface="微软雅黑"/>
              </a:rPr>
              <a:t>总体目标</a:t>
            </a:r>
            <a:endParaRPr lang="zh-CN" altLang="en-US" sz="2400" dirty="0">
              <a:solidFill>
                <a:srgbClr val="1570C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3859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300"/>
                            </p:stCondLst>
                            <p:childTnLst>
                              <p:par>
                                <p:cTn id="6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8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34" grpId="0" bldLvl="0" animBg="1"/>
      <p:bldP spid="93" grpId="0"/>
      <p:bldP spid="9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方案概述 </a:t>
            </a:r>
            <a:r>
              <a:rPr lang="zh-CN" altLang="en-US" sz="2400" dirty="0" smtClean="0">
                <a:solidFill>
                  <a:srgbClr val="1570C1"/>
                </a:solidFill>
                <a:latin typeface="微软雅黑"/>
                <a:ea typeface="微软雅黑"/>
              </a:rPr>
              <a:t>最终愿</a:t>
            </a:r>
            <a:r>
              <a:rPr lang="zh-CN" altLang="en-US" sz="2400" dirty="0">
                <a:solidFill>
                  <a:srgbClr val="1570C1"/>
                </a:solidFill>
                <a:latin typeface="微软雅黑"/>
                <a:ea typeface="微软雅黑"/>
              </a:rPr>
              <a:t>景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85451" y="1994727"/>
            <a:ext cx="2751858" cy="2751858"/>
            <a:chOff x="1411758" y="1589924"/>
            <a:chExt cx="3394461" cy="3394461"/>
          </a:xfrm>
          <a:solidFill>
            <a:srgbClr val="2E8FE8"/>
          </a:solidFill>
        </p:grpSpPr>
        <p:sp>
          <p:nvSpPr>
            <p:cNvPr id="23" name="椭圆 22"/>
            <p:cNvSpPr/>
            <p:nvPr/>
          </p:nvSpPr>
          <p:spPr>
            <a:xfrm>
              <a:off x="1411758" y="1589924"/>
              <a:ext cx="3394461" cy="33944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568" y="2224541"/>
              <a:ext cx="2125227" cy="2125227"/>
            </a:xfrm>
            <a:prstGeom prst="rect">
              <a:avLst/>
            </a:prstGeom>
            <a:grpFill/>
          </p:spPr>
        </p:pic>
      </p:grpSp>
      <p:grpSp>
        <p:nvGrpSpPr>
          <p:cNvPr id="31" name="组合 30"/>
          <p:cNvGrpSpPr/>
          <p:nvPr/>
        </p:nvGrpSpPr>
        <p:grpSpPr>
          <a:xfrm>
            <a:off x="3693102" y="976078"/>
            <a:ext cx="5739657" cy="601555"/>
            <a:chOff x="4384506" y="1338935"/>
            <a:chExt cx="5739657" cy="601555"/>
          </a:xfrm>
        </p:grpSpPr>
        <p:sp>
          <p:nvSpPr>
            <p:cNvPr id="9" name="TextBox 40"/>
            <p:cNvSpPr txBox="1"/>
            <p:nvPr/>
          </p:nvSpPr>
          <p:spPr>
            <a:xfrm>
              <a:off x="4924506" y="1355715"/>
              <a:ext cx="519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Hiragino Sans GB W6" charset="-122"/>
                </a:rPr>
                <a:t>校领导：可以随时随地办公，不再受传统的地点环境限制，专业的数据分析辅助科学决策。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Hiragino Sans GB W6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506" y="1338935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4670327" y="1848880"/>
            <a:ext cx="5267895" cy="672510"/>
            <a:chOff x="5361731" y="2195113"/>
            <a:chExt cx="5267895" cy="672510"/>
          </a:xfrm>
        </p:grpSpPr>
        <p:sp>
          <p:nvSpPr>
            <p:cNvPr id="10" name="TextBox 43"/>
            <p:cNvSpPr txBox="1"/>
            <p:nvPr/>
          </p:nvSpPr>
          <p:spPr>
            <a:xfrm>
              <a:off x="5934936" y="2282848"/>
              <a:ext cx="4694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Hiragino Sans GB W6" charset="-122"/>
                </a:rPr>
                <a:t>教师：享受全面的个人服务，通过虚拟化的教学平台构成立体的育人环境。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Hiragino Sans GB W6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731" y="2195113"/>
              <a:ext cx="540000" cy="54000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4906475" y="2792637"/>
            <a:ext cx="5031747" cy="659764"/>
            <a:chOff x="5597879" y="3203697"/>
            <a:chExt cx="5031747" cy="659764"/>
          </a:xfrm>
        </p:grpSpPr>
        <p:sp>
          <p:nvSpPr>
            <p:cNvPr id="11" name="TextBox 44"/>
            <p:cNvSpPr txBox="1"/>
            <p:nvPr/>
          </p:nvSpPr>
          <p:spPr>
            <a:xfrm>
              <a:off x="6112357" y="3278686"/>
              <a:ext cx="4517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Hiragino Sans GB W6" charset="-122"/>
                </a:rPr>
                <a:t>学生：个性化服务，全面满足个人的学习、生活等各方面需求，贯穿始终。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Hiragino Sans GB W6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7879" y="3203697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4519510" y="3723648"/>
            <a:ext cx="4986664" cy="627150"/>
            <a:chOff x="5210914" y="4377406"/>
            <a:chExt cx="4986664" cy="627150"/>
          </a:xfrm>
        </p:grpSpPr>
        <p:sp>
          <p:nvSpPr>
            <p:cNvPr id="12" name="TextBox 47"/>
            <p:cNvSpPr txBox="1"/>
            <p:nvPr/>
          </p:nvSpPr>
          <p:spPr>
            <a:xfrm>
              <a:off x="5853050" y="4419781"/>
              <a:ext cx="4344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Hiragino Sans GB W6" charset="-122"/>
                </a:rPr>
                <a:t>家长：实时了解子女在校表现，构建全方位的育人环境促进子女的身心健康发展。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Hiragino Sans GB W6" charset="-122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914" y="4377406"/>
              <a:ext cx="666900" cy="54000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4128920" y="4719937"/>
            <a:ext cx="5303839" cy="637993"/>
            <a:chOff x="4821731" y="5300926"/>
            <a:chExt cx="5303839" cy="637993"/>
          </a:xfrm>
        </p:grpSpPr>
        <p:sp>
          <p:nvSpPr>
            <p:cNvPr id="13" name="TextBox 48"/>
            <p:cNvSpPr txBox="1"/>
            <p:nvPr/>
          </p:nvSpPr>
          <p:spPr>
            <a:xfrm>
              <a:off x="5361731" y="5354144"/>
              <a:ext cx="47638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Hiragino Sans GB W6" charset="-122"/>
                </a:rPr>
                <a:t>社会公众：学校的优质教学资源开放，极大的便利在职学习与培训，实现终身学习。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Hiragino Sans GB W6" charset="-122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731" y="5300926"/>
              <a:ext cx="540000" cy="540000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2966482" y="5494847"/>
            <a:ext cx="5761885" cy="816998"/>
            <a:chOff x="3657886" y="5979446"/>
            <a:chExt cx="5761885" cy="816998"/>
          </a:xfrm>
        </p:grpSpPr>
        <p:sp>
          <p:nvSpPr>
            <p:cNvPr id="19" name="TextBox 65"/>
            <p:cNvSpPr txBox="1"/>
            <p:nvPr/>
          </p:nvSpPr>
          <p:spPr>
            <a:xfrm>
              <a:off x="4160963" y="6211669"/>
              <a:ext cx="5258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Hiragino Sans GB W6" charset="-122"/>
                </a:rPr>
                <a:t>企业：校企合作，随时获取学校动态，企业的用人质量有保障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Hiragino Sans GB W6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886" y="5979446"/>
              <a:ext cx="540000" cy="540000"/>
            </a:xfrm>
            <a:prstGeom prst="rect">
              <a:avLst/>
            </a:prstGeom>
          </p:spPr>
        </p:pic>
      </p:grpSp>
      <p:cxnSp>
        <p:nvCxnSpPr>
          <p:cNvPr id="39" name="直接连接符 38"/>
          <p:cNvCxnSpPr/>
          <p:nvPr/>
        </p:nvCxnSpPr>
        <p:spPr>
          <a:xfrm>
            <a:off x="4276644" y="1642206"/>
            <a:ext cx="5229530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243532" y="2559007"/>
            <a:ext cx="4694690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402933" y="3469676"/>
            <a:ext cx="4694690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190674" y="4386621"/>
            <a:ext cx="4694690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683434" y="5390971"/>
            <a:ext cx="4694690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506482" y="6374909"/>
            <a:ext cx="4931600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34152" y="35314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2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184966" y="1516079"/>
            <a:ext cx="3729958" cy="610456"/>
            <a:chOff x="4185317" y="3136900"/>
            <a:chExt cx="3729958" cy="610456"/>
          </a:xfrm>
        </p:grpSpPr>
        <p:sp>
          <p:nvSpPr>
            <p:cNvPr id="14345" name="文本框 12"/>
            <p:cNvSpPr txBox="1">
              <a:spLocks noChangeArrowheads="1"/>
            </p:cNvSpPr>
            <p:nvPr/>
          </p:nvSpPr>
          <p:spPr bwMode="auto">
            <a:xfrm>
              <a:off x="4913313" y="3136900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rgbClr val="C8CACA"/>
                  </a:solidFill>
                  <a:latin typeface="DIN" pitchFamily="50" charset="0"/>
                </a:rPr>
                <a:t>01 </a:t>
              </a:r>
              <a:r>
                <a:rPr lang="zh-CN" altLang="en-US" sz="3200" dirty="0" smtClean="0">
                  <a:solidFill>
                    <a:srgbClr val="C8CACA"/>
                  </a:solidFill>
                  <a:latin typeface="+mj-ea"/>
                  <a:ea typeface="+mj-ea"/>
                </a:rPr>
                <a:t>公司介绍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185317" y="3137539"/>
              <a:ext cx="618565" cy="609817"/>
              <a:chOff x="8547754" y="374202"/>
              <a:chExt cx="618565" cy="609817"/>
            </a:xfrm>
            <a:solidFill>
              <a:srgbClr val="1570C1"/>
            </a:solidFill>
          </p:grpSpPr>
          <p:sp>
            <p:nvSpPr>
              <p:cNvPr id="49" name="圆角矩形 48"/>
              <p:cNvSpPr/>
              <p:nvPr/>
            </p:nvSpPr>
            <p:spPr>
              <a:xfrm>
                <a:off x="8547754" y="374202"/>
                <a:ext cx="618565" cy="609817"/>
              </a:xfrm>
              <a:prstGeom prst="roundRect">
                <a:avLst/>
              </a:prstGeom>
              <a:solidFill>
                <a:srgbClr val="C8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5036" y="427110"/>
                <a:ext cx="504000" cy="504000"/>
              </a:xfrm>
              <a:prstGeom prst="rect">
                <a:avLst/>
              </a:prstGeom>
              <a:solidFill>
                <a:srgbClr val="C8CACA"/>
              </a:solidFill>
            </p:spPr>
          </p:pic>
        </p:grpSp>
      </p:grpSp>
      <p:sp>
        <p:nvSpPr>
          <p:cNvPr id="71" name="文本框 70"/>
          <p:cNvSpPr txBox="1"/>
          <p:nvPr/>
        </p:nvSpPr>
        <p:spPr>
          <a:xfrm>
            <a:off x="385763" y="3843338"/>
            <a:ext cx="360045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8742363" y="1347788"/>
            <a:ext cx="360045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72" name="文本框 2"/>
          <p:cNvSpPr txBox="1">
            <a:spLocks noChangeArrowheads="1"/>
          </p:cNvSpPr>
          <p:nvPr/>
        </p:nvSpPr>
        <p:spPr bwMode="auto">
          <a:xfrm>
            <a:off x="314325" y="400050"/>
            <a:ext cx="1238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buFont typeface="Arial" pitchFamily="34" charset="0"/>
              <a:buNone/>
            </a:pPr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11273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14" name="直角三角形 13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4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7" name="直角三角形 16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E44C36"/>
            </a:solidFill>
            <a:ln>
              <a:solidFill>
                <a:srgbClr val="E44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184615" y="2501171"/>
            <a:ext cx="3730660" cy="609817"/>
            <a:chOff x="4198764" y="1276163"/>
            <a:chExt cx="3730660" cy="609817"/>
          </a:xfrm>
          <a:effectLst/>
        </p:grpSpPr>
        <p:sp>
          <p:nvSpPr>
            <p:cNvPr id="14343" name="文本框 10"/>
            <p:cNvSpPr txBox="1">
              <a:spLocks noChangeArrowheads="1"/>
            </p:cNvSpPr>
            <p:nvPr/>
          </p:nvSpPr>
          <p:spPr bwMode="auto">
            <a:xfrm>
              <a:off x="4927462" y="1276163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3200" dirty="0" smtClean="0">
                  <a:solidFill>
                    <a:srgbClr val="C8CACA"/>
                  </a:solidFill>
                  <a:latin typeface="DIN" pitchFamily="50" charset="0"/>
                </a:rPr>
                <a:t>02 </a:t>
              </a:r>
              <a:r>
                <a:rPr lang="zh-CN" altLang="en-US" sz="3200" dirty="0" smtClean="0">
                  <a:solidFill>
                    <a:srgbClr val="C8CACA"/>
                  </a:solidFill>
                  <a:latin typeface="+mj-ea"/>
                  <a:ea typeface="+mj-ea"/>
                </a:rPr>
                <a:t>方案概述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198764" y="1276163"/>
              <a:ext cx="618565" cy="609817"/>
              <a:chOff x="3287395" y="4627713"/>
              <a:chExt cx="618565" cy="609817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3287395" y="4627713"/>
                <a:ext cx="618565" cy="609817"/>
              </a:xfrm>
              <a:prstGeom prst="roundRect">
                <a:avLst/>
              </a:prstGeom>
              <a:solidFill>
                <a:srgbClr val="C8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4677" y="4680621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4184966" y="3485624"/>
            <a:ext cx="3729958" cy="609817"/>
            <a:chOff x="4185317" y="4082942"/>
            <a:chExt cx="3729958" cy="609817"/>
          </a:xfrm>
        </p:grpSpPr>
        <p:sp>
          <p:nvSpPr>
            <p:cNvPr id="14346" name="文本框 13"/>
            <p:cNvSpPr txBox="1">
              <a:spLocks noChangeArrowheads="1"/>
            </p:cNvSpPr>
            <p:nvPr/>
          </p:nvSpPr>
          <p:spPr bwMode="auto">
            <a:xfrm>
              <a:off x="4913313" y="4083050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rgbClr val="1570C1"/>
                  </a:solidFill>
                  <a:latin typeface="DIN" pitchFamily="50" charset="0"/>
                </a:rPr>
                <a:t>03 </a:t>
              </a:r>
              <a:r>
                <a:rPr lang="zh-CN" altLang="en-US" sz="3200" dirty="0" smtClean="0">
                  <a:solidFill>
                    <a:srgbClr val="1570C1"/>
                  </a:solidFill>
                  <a:latin typeface="+mj-ea"/>
                  <a:ea typeface="+mj-ea"/>
                </a:rPr>
                <a:t>应用方案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185317" y="4082942"/>
              <a:ext cx="618565" cy="609817"/>
              <a:chOff x="1935905" y="4057433"/>
              <a:chExt cx="618565" cy="609817"/>
            </a:xfrm>
            <a:solidFill>
              <a:srgbClr val="C8CACA"/>
            </a:solidFill>
          </p:grpSpPr>
          <p:sp>
            <p:nvSpPr>
              <p:cNvPr id="48" name="圆角矩形 47"/>
              <p:cNvSpPr/>
              <p:nvPr/>
            </p:nvSpPr>
            <p:spPr>
              <a:xfrm>
                <a:off x="1935905" y="4057433"/>
                <a:ext cx="618565" cy="609817"/>
              </a:xfrm>
              <a:prstGeom prst="roundRect">
                <a:avLst/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187" y="4092341"/>
                <a:ext cx="540000" cy="540000"/>
              </a:xfrm>
              <a:prstGeom prst="rect">
                <a:avLst/>
              </a:prstGeom>
              <a:solidFill>
                <a:srgbClr val="1570C1"/>
              </a:solidFill>
            </p:spPr>
          </p:pic>
        </p:grpSp>
      </p:grpSp>
      <p:sp>
        <p:nvSpPr>
          <p:cNvPr id="11284" name="文本框 62"/>
          <p:cNvSpPr txBox="1">
            <a:spLocks noChangeArrowheads="1"/>
          </p:cNvSpPr>
          <p:nvPr/>
        </p:nvSpPr>
        <p:spPr bwMode="auto">
          <a:xfrm>
            <a:off x="8677275" y="1274763"/>
            <a:ext cx="36004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400">
                <a:solidFill>
                  <a:srgbClr val="C8CACA"/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11285" name="文本框 68"/>
          <p:cNvSpPr txBox="1">
            <a:spLocks noChangeArrowheads="1"/>
          </p:cNvSpPr>
          <p:nvPr/>
        </p:nvSpPr>
        <p:spPr bwMode="auto">
          <a:xfrm>
            <a:off x="185738" y="3665538"/>
            <a:ext cx="3600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400">
                <a:solidFill>
                  <a:srgbClr val="C8CACA"/>
                </a:solidFill>
                <a:latin typeface="DIN" pitchFamily="50" charset="0"/>
              </a:rPr>
              <a:t>Contents</a:t>
            </a:r>
          </a:p>
        </p:txBody>
      </p:sp>
      <p:cxnSp>
        <p:nvCxnSpPr>
          <p:cNvPr id="14337" name="直接连接符 14336"/>
          <p:cNvCxnSpPr/>
          <p:nvPr/>
        </p:nvCxnSpPr>
        <p:spPr>
          <a:xfrm>
            <a:off x="8741675" y="2114550"/>
            <a:ext cx="3090934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直角三角形 83"/>
          <p:cNvSpPr/>
          <p:nvPr/>
        </p:nvSpPr>
        <p:spPr bwMode="auto">
          <a:xfrm rot="16200000">
            <a:off x="7655719" y="3835885"/>
            <a:ext cx="260350" cy="258762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184615" y="4470077"/>
            <a:ext cx="3729958" cy="610549"/>
            <a:chOff x="4185317" y="5027613"/>
            <a:chExt cx="3729958" cy="610549"/>
          </a:xfrm>
        </p:grpSpPr>
        <p:grpSp>
          <p:nvGrpSpPr>
            <p:cNvPr id="6" name="组合 5"/>
            <p:cNvGrpSpPr/>
            <p:nvPr/>
          </p:nvGrpSpPr>
          <p:grpSpPr>
            <a:xfrm>
              <a:off x="4185317" y="5027613"/>
              <a:ext cx="3729958" cy="610549"/>
              <a:chOff x="4185317" y="5027613"/>
              <a:chExt cx="3729958" cy="610549"/>
            </a:xfrm>
          </p:grpSpPr>
          <p:sp>
            <p:nvSpPr>
              <p:cNvPr id="19" name="文本框 13"/>
              <p:cNvSpPr txBox="1">
                <a:spLocks noChangeArrowheads="1"/>
              </p:cNvSpPr>
              <p:nvPr/>
            </p:nvSpPr>
            <p:spPr bwMode="auto">
              <a:xfrm>
                <a:off x="4913313" y="5027613"/>
                <a:ext cx="300196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3200" dirty="0" smtClean="0">
                    <a:solidFill>
                      <a:srgbClr val="C8CACA"/>
                    </a:solidFill>
                    <a:latin typeface="DIN" pitchFamily="50" charset="0"/>
                  </a:rPr>
                  <a:t>04 </a:t>
                </a:r>
                <a:r>
                  <a:rPr lang="zh-CN" altLang="en-US" sz="3200" dirty="0" smtClean="0">
                    <a:solidFill>
                      <a:srgbClr val="C8CACA"/>
                    </a:solidFill>
                    <a:latin typeface="+mj-ea"/>
                    <a:ea typeface="+mj-ea"/>
                  </a:rPr>
                  <a:t>运维方案</a:t>
                </a: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4185317" y="5028345"/>
                <a:ext cx="618565" cy="609817"/>
              </a:xfrm>
              <a:prstGeom prst="roundRect">
                <a:avLst/>
              </a:prstGeom>
              <a:solidFill>
                <a:srgbClr val="C8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2151" y="507568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0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项目设计原则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76" name="Content Placeholder 2"/>
          <p:cNvSpPr txBox="1">
            <a:spLocks noChangeArrowheads="1"/>
          </p:cNvSpPr>
          <p:nvPr/>
        </p:nvSpPr>
        <p:spPr bwMode="auto">
          <a:xfrm>
            <a:off x="8999538" y="2505075"/>
            <a:ext cx="1968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zh-CN" sz="14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9" name="Freeform 5"/>
          <p:cNvSpPr>
            <a:spLocks noChangeArrowheads="1"/>
          </p:cNvSpPr>
          <p:nvPr/>
        </p:nvSpPr>
        <p:spPr bwMode="auto">
          <a:xfrm>
            <a:off x="6132513" y="2982595"/>
            <a:ext cx="1657350" cy="2333625"/>
          </a:xfrm>
          <a:custGeom>
            <a:avLst/>
            <a:gdLst>
              <a:gd name="T0" fmla="*/ 1657350 w 1467"/>
              <a:gd name="T1" fmla="*/ 644342 h 2068"/>
              <a:gd name="T2" fmla="*/ 1657350 w 1467"/>
              <a:gd name="T3" fmla="*/ 2154202 h 2068"/>
              <a:gd name="T4" fmla="*/ 1478849 w 1467"/>
              <a:gd name="T5" fmla="*/ 2333625 h 2068"/>
              <a:gd name="T6" fmla="*/ 817942 w 1467"/>
              <a:gd name="T7" fmla="*/ 2333625 h 2068"/>
              <a:gd name="T8" fmla="*/ 639441 w 1467"/>
              <a:gd name="T9" fmla="*/ 2154202 h 2068"/>
              <a:gd name="T10" fmla="*/ 639441 w 1467"/>
              <a:gd name="T11" fmla="*/ 644342 h 2068"/>
              <a:gd name="T12" fmla="*/ 639441 w 1467"/>
              <a:gd name="T13" fmla="*/ 634186 h 2068"/>
              <a:gd name="T14" fmla="*/ 3389 w 1467"/>
              <a:gd name="T15" fmla="*/ 1128 h 2068"/>
              <a:gd name="T16" fmla="*/ 0 w 1467"/>
              <a:gd name="T17" fmla="*/ 0 h 2068"/>
              <a:gd name="T18" fmla="*/ 1012260 w 1467"/>
              <a:gd name="T19" fmla="*/ 0 h 2068"/>
              <a:gd name="T20" fmla="*/ 1657350 w 1467"/>
              <a:gd name="T21" fmla="*/ 644342 h 20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67"/>
              <a:gd name="T34" fmla="*/ 0 h 2068"/>
              <a:gd name="T35" fmla="*/ 1467 w 1467"/>
              <a:gd name="T36" fmla="*/ 2068 h 20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67" h="2068">
                <a:moveTo>
                  <a:pt x="1467" y="571"/>
                </a:moveTo>
                <a:cubicBezTo>
                  <a:pt x="1467" y="1909"/>
                  <a:pt x="1467" y="1909"/>
                  <a:pt x="1467" y="1909"/>
                </a:cubicBezTo>
                <a:cubicBezTo>
                  <a:pt x="1467" y="1996"/>
                  <a:pt x="1396" y="2068"/>
                  <a:pt x="1309" y="2068"/>
                </a:cubicBezTo>
                <a:cubicBezTo>
                  <a:pt x="724" y="2068"/>
                  <a:pt x="724" y="2068"/>
                  <a:pt x="724" y="2068"/>
                </a:cubicBezTo>
                <a:cubicBezTo>
                  <a:pt x="637" y="2068"/>
                  <a:pt x="566" y="1996"/>
                  <a:pt x="566" y="1909"/>
                </a:cubicBezTo>
                <a:cubicBezTo>
                  <a:pt x="566" y="571"/>
                  <a:pt x="566" y="571"/>
                  <a:pt x="566" y="571"/>
                </a:cubicBezTo>
                <a:cubicBezTo>
                  <a:pt x="566" y="568"/>
                  <a:pt x="566" y="565"/>
                  <a:pt x="566" y="562"/>
                </a:cubicBezTo>
                <a:cubicBezTo>
                  <a:pt x="556" y="262"/>
                  <a:pt x="311" y="19"/>
                  <a:pt x="3" y="1"/>
                </a:cubicBezTo>
                <a:cubicBezTo>
                  <a:pt x="2" y="1"/>
                  <a:pt x="1" y="0"/>
                  <a:pt x="0" y="0"/>
                </a:cubicBezTo>
                <a:cubicBezTo>
                  <a:pt x="896" y="0"/>
                  <a:pt x="896" y="0"/>
                  <a:pt x="896" y="0"/>
                </a:cubicBezTo>
                <a:cubicBezTo>
                  <a:pt x="1211" y="0"/>
                  <a:pt x="1467" y="256"/>
                  <a:pt x="1467" y="571"/>
                </a:cubicBezTo>
                <a:close/>
              </a:path>
            </a:pathLst>
          </a:custGeom>
          <a:solidFill>
            <a:srgbClr val="157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6"/>
          <p:cNvSpPr>
            <a:spLocks noChangeArrowheads="1"/>
          </p:cNvSpPr>
          <p:nvPr/>
        </p:nvSpPr>
        <p:spPr bwMode="auto">
          <a:xfrm>
            <a:off x="5443538" y="1944370"/>
            <a:ext cx="2332037" cy="1655763"/>
          </a:xfrm>
          <a:custGeom>
            <a:avLst/>
            <a:gdLst>
              <a:gd name="T0" fmla="*/ 644215 w 2067"/>
              <a:gd name="T1" fmla="*/ 0 h 1468"/>
              <a:gd name="T2" fmla="*/ 2153778 w 2067"/>
              <a:gd name="T3" fmla="*/ 0 h 1468"/>
              <a:gd name="T4" fmla="*/ 2332037 w 2067"/>
              <a:gd name="T5" fmla="*/ 179337 h 1468"/>
              <a:gd name="T6" fmla="*/ 2332037 w 2067"/>
              <a:gd name="T7" fmla="*/ 838033 h 1468"/>
              <a:gd name="T8" fmla="*/ 2153778 w 2067"/>
              <a:gd name="T9" fmla="*/ 1017369 h 1468"/>
              <a:gd name="T10" fmla="*/ 644215 w 2067"/>
              <a:gd name="T11" fmla="*/ 1017369 h 1468"/>
              <a:gd name="T12" fmla="*/ 634061 w 2067"/>
              <a:gd name="T13" fmla="*/ 1017369 h 1468"/>
              <a:gd name="T14" fmla="*/ 1128 w 2067"/>
              <a:gd name="T15" fmla="*/ 1651251 h 1468"/>
              <a:gd name="T16" fmla="*/ 0 w 2067"/>
              <a:gd name="T17" fmla="*/ 1655763 h 1468"/>
              <a:gd name="T18" fmla="*/ 0 w 2067"/>
              <a:gd name="T19" fmla="*/ 644033 h 1468"/>
              <a:gd name="T20" fmla="*/ 644215 w 2067"/>
              <a:gd name="T21" fmla="*/ 0 h 14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67"/>
              <a:gd name="T34" fmla="*/ 0 h 1468"/>
              <a:gd name="T35" fmla="*/ 2067 w 2067"/>
              <a:gd name="T36" fmla="*/ 1468 h 14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67" h="1468">
                <a:moveTo>
                  <a:pt x="571" y="0"/>
                </a:moveTo>
                <a:cubicBezTo>
                  <a:pt x="1909" y="0"/>
                  <a:pt x="1909" y="0"/>
                  <a:pt x="1909" y="0"/>
                </a:cubicBezTo>
                <a:cubicBezTo>
                  <a:pt x="1996" y="0"/>
                  <a:pt x="2067" y="71"/>
                  <a:pt x="2067" y="159"/>
                </a:cubicBezTo>
                <a:cubicBezTo>
                  <a:pt x="2067" y="743"/>
                  <a:pt x="2067" y="743"/>
                  <a:pt x="2067" y="743"/>
                </a:cubicBezTo>
                <a:cubicBezTo>
                  <a:pt x="2067" y="831"/>
                  <a:pt x="1996" y="902"/>
                  <a:pt x="1909" y="902"/>
                </a:cubicBezTo>
                <a:cubicBezTo>
                  <a:pt x="571" y="902"/>
                  <a:pt x="571" y="902"/>
                  <a:pt x="571" y="902"/>
                </a:cubicBezTo>
                <a:cubicBezTo>
                  <a:pt x="568" y="902"/>
                  <a:pt x="565" y="902"/>
                  <a:pt x="562" y="902"/>
                </a:cubicBezTo>
                <a:cubicBezTo>
                  <a:pt x="261" y="911"/>
                  <a:pt x="19" y="1156"/>
                  <a:pt x="1" y="1464"/>
                </a:cubicBezTo>
                <a:cubicBezTo>
                  <a:pt x="0" y="1465"/>
                  <a:pt x="0" y="1467"/>
                  <a:pt x="0" y="1468"/>
                </a:cubicBezTo>
                <a:cubicBezTo>
                  <a:pt x="0" y="571"/>
                  <a:pt x="0" y="571"/>
                  <a:pt x="0" y="571"/>
                </a:cubicBezTo>
                <a:cubicBezTo>
                  <a:pt x="0" y="256"/>
                  <a:pt x="256" y="0"/>
                  <a:pt x="571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7"/>
          <p:cNvSpPr>
            <a:spLocks noChangeArrowheads="1"/>
          </p:cNvSpPr>
          <p:nvPr/>
        </p:nvSpPr>
        <p:spPr bwMode="auto">
          <a:xfrm>
            <a:off x="4402138" y="1958658"/>
            <a:ext cx="1657350" cy="2332037"/>
          </a:xfrm>
          <a:custGeom>
            <a:avLst/>
            <a:gdLst>
              <a:gd name="T0" fmla="*/ 0 w 1467"/>
              <a:gd name="T1" fmla="*/ 1688133 h 2068"/>
              <a:gd name="T2" fmla="*/ 0 w 1467"/>
              <a:gd name="T3" fmla="*/ 179301 h 2068"/>
              <a:gd name="T4" fmla="*/ 178501 w 1467"/>
              <a:gd name="T5" fmla="*/ 0 h 2068"/>
              <a:gd name="T6" fmla="*/ 839408 w 1467"/>
              <a:gd name="T7" fmla="*/ 0 h 2068"/>
              <a:gd name="T8" fmla="*/ 1017909 w 1467"/>
              <a:gd name="T9" fmla="*/ 179301 h 2068"/>
              <a:gd name="T10" fmla="*/ 1017909 w 1467"/>
              <a:gd name="T11" fmla="*/ 1688133 h 2068"/>
              <a:gd name="T12" fmla="*/ 1019039 w 1467"/>
              <a:gd name="T13" fmla="*/ 1698282 h 2068"/>
              <a:gd name="T14" fmla="*/ 1653961 w 1467"/>
              <a:gd name="T15" fmla="*/ 2330909 h 2068"/>
              <a:gd name="T16" fmla="*/ 1657350 w 1467"/>
              <a:gd name="T17" fmla="*/ 2332037 h 2068"/>
              <a:gd name="T18" fmla="*/ 645090 w 1467"/>
              <a:gd name="T19" fmla="*/ 2332037 h 2068"/>
              <a:gd name="T20" fmla="*/ 0 w 1467"/>
              <a:gd name="T21" fmla="*/ 1688133 h 20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67"/>
              <a:gd name="T34" fmla="*/ 0 h 2068"/>
              <a:gd name="T35" fmla="*/ 1467 w 1467"/>
              <a:gd name="T36" fmla="*/ 2068 h 20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67" h="2068">
                <a:moveTo>
                  <a:pt x="0" y="1497"/>
                </a:moveTo>
                <a:cubicBezTo>
                  <a:pt x="0" y="159"/>
                  <a:pt x="0" y="159"/>
                  <a:pt x="0" y="159"/>
                </a:cubicBezTo>
                <a:cubicBezTo>
                  <a:pt x="0" y="72"/>
                  <a:pt x="71" y="0"/>
                  <a:pt x="158" y="0"/>
                </a:cubicBezTo>
                <a:cubicBezTo>
                  <a:pt x="743" y="0"/>
                  <a:pt x="743" y="0"/>
                  <a:pt x="743" y="0"/>
                </a:cubicBezTo>
                <a:cubicBezTo>
                  <a:pt x="830" y="0"/>
                  <a:pt x="901" y="72"/>
                  <a:pt x="901" y="159"/>
                </a:cubicBezTo>
                <a:cubicBezTo>
                  <a:pt x="901" y="1497"/>
                  <a:pt x="901" y="1497"/>
                  <a:pt x="901" y="1497"/>
                </a:cubicBezTo>
                <a:cubicBezTo>
                  <a:pt x="901" y="1500"/>
                  <a:pt x="901" y="1503"/>
                  <a:pt x="902" y="1506"/>
                </a:cubicBezTo>
                <a:cubicBezTo>
                  <a:pt x="911" y="1806"/>
                  <a:pt x="1156" y="2049"/>
                  <a:pt x="1464" y="2067"/>
                </a:cubicBezTo>
                <a:cubicBezTo>
                  <a:pt x="1465" y="2067"/>
                  <a:pt x="1466" y="2068"/>
                  <a:pt x="1467" y="2068"/>
                </a:cubicBezTo>
                <a:cubicBezTo>
                  <a:pt x="571" y="2068"/>
                  <a:pt x="571" y="2068"/>
                  <a:pt x="571" y="2068"/>
                </a:cubicBezTo>
                <a:cubicBezTo>
                  <a:pt x="256" y="2068"/>
                  <a:pt x="0" y="1812"/>
                  <a:pt x="0" y="1497"/>
                </a:cubicBezTo>
                <a:close/>
              </a:path>
            </a:pathLst>
          </a:custGeom>
          <a:solidFill>
            <a:srgbClr val="157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8"/>
          <p:cNvSpPr>
            <a:spLocks noChangeArrowheads="1"/>
          </p:cNvSpPr>
          <p:nvPr/>
        </p:nvSpPr>
        <p:spPr bwMode="auto">
          <a:xfrm>
            <a:off x="4418013" y="3674745"/>
            <a:ext cx="2333625" cy="1655763"/>
          </a:xfrm>
          <a:custGeom>
            <a:avLst/>
            <a:gdLst>
              <a:gd name="T0" fmla="*/ 1689283 w 2068"/>
              <a:gd name="T1" fmla="*/ 1655763 h 1468"/>
              <a:gd name="T2" fmla="*/ 178294 w 2068"/>
              <a:gd name="T3" fmla="*/ 1655763 h 1468"/>
              <a:gd name="T4" fmla="*/ 0 w 2068"/>
              <a:gd name="T5" fmla="*/ 1476426 h 1468"/>
              <a:gd name="T6" fmla="*/ 0 w 2068"/>
              <a:gd name="T7" fmla="*/ 817730 h 1468"/>
              <a:gd name="T8" fmla="*/ 178294 w 2068"/>
              <a:gd name="T9" fmla="*/ 638394 h 1468"/>
              <a:gd name="T10" fmla="*/ 1689283 w 2068"/>
              <a:gd name="T11" fmla="*/ 638394 h 1468"/>
              <a:gd name="T12" fmla="*/ 1699439 w 2068"/>
              <a:gd name="T13" fmla="*/ 638394 h 1468"/>
              <a:gd name="T14" fmla="*/ 2332497 w 2068"/>
              <a:gd name="T15" fmla="*/ 4512 h 1468"/>
              <a:gd name="T16" fmla="*/ 2333625 w 2068"/>
              <a:gd name="T17" fmla="*/ 0 h 1468"/>
              <a:gd name="T18" fmla="*/ 2333625 w 2068"/>
              <a:gd name="T19" fmla="*/ 1011730 h 1468"/>
              <a:gd name="T20" fmla="*/ 1689283 w 2068"/>
              <a:gd name="T21" fmla="*/ 1655763 h 14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68"/>
              <a:gd name="T34" fmla="*/ 0 h 1468"/>
              <a:gd name="T35" fmla="*/ 2068 w 2068"/>
              <a:gd name="T36" fmla="*/ 1468 h 14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68" h="1468">
                <a:moveTo>
                  <a:pt x="1497" y="1468"/>
                </a:moveTo>
                <a:cubicBezTo>
                  <a:pt x="158" y="1468"/>
                  <a:pt x="158" y="1468"/>
                  <a:pt x="158" y="1468"/>
                </a:cubicBezTo>
                <a:cubicBezTo>
                  <a:pt x="71" y="1468"/>
                  <a:pt x="0" y="1397"/>
                  <a:pt x="0" y="1309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637"/>
                  <a:pt x="71" y="566"/>
                  <a:pt x="158" y="566"/>
                </a:cubicBezTo>
                <a:cubicBezTo>
                  <a:pt x="1497" y="566"/>
                  <a:pt x="1497" y="566"/>
                  <a:pt x="1497" y="566"/>
                </a:cubicBezTo>
                <a:cubicBezTo>
                  <a:pt x="1500" y="566"/>
                  <a:pt x="1503" y="566"/>
                  <a:pt x="1506" y="566"/>
                </a:cubicBezTo>
                <a:cubicBezTo>
                  <a:pt x="1806" y="557"/>
                  <a:pt x="2049" y="312"/>
                  <a:pt x="2067" y="4"/>
                </a:cubicBezTo>
                <a:cubicBezTo>
                  <a:pt x="2067" y="3"/>
                  <a:pt x="2067" y="1"/>
                  <a:pt x="2068" y="0"/>
                </a:cubicBezTo>
                <a:cubicBezTo>
                  <a:pt x="2068" y="897"/>
                  <a:pt x="2068" y="897"/>
                  <a:pt x="2068" y="897"/>
                </a:cubicBezTo>
                <a:cubicBezTo>
                  <a:pt x="2068" y="1212"/>
                  <a:pt x="1811" y="1468"/>
                  <a:pt x="1497" y="146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58" y="2114391"/>
            <a:ext cx="718186" cy="71818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895880" y="1619024"/>
            <a:ext cx="2052561" cy="2040547"/>
            <a:chOff x="2404604" y="2020297"/>
            <a:chExt cx="1908000" cy="2040547"/>
          </a:xfrm>
        </p:grpSpPr>
        <p:sp>
          <p:nvSpPr>
            <p:cNvPr id="9" name="矩形 8"/>
            <p:cNvSpPr/>
            <p:nvPr/>
          </p:nvSpPr>
          <p:spPr>
            <a:xfrm>
              <a:off x="2418442" y="2367495"/>
              <a:ext cx="1880325" cy="1693349"/>
            </a:xfrm>
            <a:prstGeom prst="rect">
              <a:avLst/>
            </a:prstGeom>
            <a:ln>
              <a:solidFill>
                <a:srgbClr val="C8CACA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安全性放在首位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数据不丢失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系统可靠运行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符合安全标准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适应各类环境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Rounded Rectangle 48"/>
            <p:cNvSpPr/>
            <p:nvPr/>
          </p:nvSpPr>
          <p:spPr bwMode="auto">
            <a:xfrm>
              <a:off x="2404604" y="2020297"/>
              <a:ext cx="1908000" cy="360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1500" dirty="0">
                  <a:solidFill>
                    <a:schemeClr val="bg1"/>
                  </a:solidFill>
                </a:rPr>
                <a:t>安全性 可靠性</a:t>
              </a:r>
              <a:endParaRPr lang="en-US" altLang="zh-CN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50" y="4487024"/>
            <a:ext cx="720000" cy="7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12" y="2107338"/>
            <a:ext cx="720000" cy="7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65" y="4485958"/>
            <a:ext cx="720000" cy="720000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909719" y="4304983"/>
            <a:ext cx="2053616" cy="1994380"/>
            <a:chOff x="2404604" y="2020297"/>
            <a:chExt cx="1908000" cy="1994380"/>
          </a:xfrm>
        </p:grpSpPr>
        <p:sp>
          <p:nvSpPr>
            <p:cNvPr id="50" name="矩形 49"/>
            <p:cNvSpPr/>
            <p:nvPr/>
          </p:nvSpPr>
          <p:spPr>
            <a:xfrm>
              <a:off x="2418442" y="2367495"/>
              <a:ext cx="1880325" cy="1647182"/>
            </a:xfrm>
            <a:prstGeom prst="rect">
              <a:avLst/>
            </a:prstGeom>
            <a:ln>
              <a:solidFill>
                <a:srgbClr val="C8CACA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适应各类功能需求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适应不同用户需求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适应各服务对象需求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可灵活扩展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1" name="Rounded Rectangle 48"/>
            <p:cNvSpPr/>
            <p:nvPr/>
          </p:nvSpPr>
          <p:spPr bwMode="auto">
            <a:xfrm>
              <a:off x="2404604" y="2020297"/>
              <a:ext cx="1908000" cy="360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1500" dirty="0" smtClean="0">
                  <a:solidFill>
                    <a:schemeClr val="bg1"/>
                  </a:solidFill>
                </a:rPr>
                <a:t>灵活性 拓展性</a:t>
              </a:r>
              <a:endParaRPr lang="en-US" altLang="zh-CN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211776" y="1619024"/>
            <a:ext cx="2131632" cy="1371133"/>
            <a:chOff x="2404604" y="2020297"/>
            <a:chExt cx="1908000" cy="1371133"/>
          </a:xfrm>
        </p:grpSpPr>
        <p:sp>
          <p:nvSpPr>
            <p:cNvPr id="53" name="矩形 52"/>
            <p:cNvSpPr/>
            <p:nvPr/>
          </p:nvSpPr>
          <p:spPr>
            <a:xfrm>
              <a:off x="2418442" y="2367495"/>
              <a:ext cx="1880325" cy="1023935"/>
            </a:xfrm>
            <a:prstGeom prst="rect">
              <a:avLst/>
            </a:prstGeom>
            <a:ln>
              <a:solidFill>
                <a:srgbClr val="C8CACA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防止过快被淘汰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同时避免投资浪费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符合实际需求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Rounded Rectangle 48"/>
            <p:cNvSpPr/>
            <p:nvPr/>
          </p:nvSpPr>
          <p:spPr bwMode="auto">
            <a:xfrm>
              <a:off x="2404604" y="2020297"/>
              <a:ext cx="1908000" cy="360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1500" dirty="0">
                  <a:solidFill>
                    <a:schemeClr val="bg1"/>
                  </a:solidFill>
                </a:rPr>
                <a:t>超前性 实用性</a:t>
              </a:r>
              <a:endParaRPr lang="en-US" altLang="zh-CN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225614" y="4301477"/>
            <a:ext cx="2117794" cy="1994380"/>
            <a:chOff x="2404604" y="2020297"/>
            <a:chExt cx="1908000" cy="1994380"/>
          </a:xfrm>
        </p:grpSpPr>
        <p:sp>
          <p:nvSpPr>
            <p:cNvPr id="74" name="矩形 73"/>
            <p:cNvSpPr/>
            <p:nvPr/>
          </p:nvSpPr>
          <p:spPr>
            <a:xfrm>
              <a:off x="2418442" y="2367495"/>
              <a:ext cx="1880325" cy="1647182"/>
            </a:xfrm>
            <a:prstGeom prst="rect">
              <a:avLst/>
            </a:prstGeom>
            <a:ln>
              <a:solidFill>
                <a:srgbClr val="C8CACA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远程维护平台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简单易操作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给电即可启动工作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 eaLnBrk="1" hangingPunct="1">
                <a:lnSpc>
                  <a:spcPct val="125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避免维修或简易维修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Rounded Rectangle 48"/>
            <p:cNvSpPr/>
            <p:nvPr/>
          </p:nvSpPr>
          <p:spPr bwMode="auto">
            <a:xfrm>
              <a:off x="2404604" y="2020297"/>
              <a:ext cx="1908000" cy="360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1500" dirty="0">
                  <a:solidFill>
                    <a:schemeClr val="bg1"/>
                  </a:solidFill>
                </a:rPr>
                <a:t>易维护性</a:t>
              </a:r>
              <a:endParaRPr lang="en-US" altLang="zh-CN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037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4213" y="2001720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1570C1"/>
                </a:solidFill>
                <a:latin typeface="+mj-ea"/>
                <a:ea typeface="+mj-ea"/>
                <a:cs typeface="Hiragino Sans GB W6" charset="-122"/>
              </a:rPr>
              <a:t>支撑环境建设介绍</a:t>
            </a:r>
            <a:endParaRPr kumimoji="1" lang="zh-CN" altLang="en-US" sz="4400" dirty="0">
              <a:solidFill>
                <a:srgbClr val="1570C1"/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7828" y="3327496"/>
            <a:ext cx="6391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1570C1"/>
                </a:solidFill>
                <a:latin typeface="+mj-ea"/>
                <a:ea typeface="+mj-ea"/>
                <a:cs typeface="Hiragino Sans GB W6" charset="-122"/>
              </a:rPr>
              <a:t>应用系统及辅助决策介绍</a:t>
            </a:r>
            <a:endParaRPr kumimoji="1" lang="zh-CN" altLang="en-US" sz="4400" dirty="0">
              <a:solidFill>
                <a:srgbClr val="1570C1"/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921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-3.54167E-6 0.1092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5206933" y="1489347"/>
            <a:ext cx="1547967" cy="368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2398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微软雅黑"/>
              </a:rPr>
              <a:t>敏捷校园网</a:t>
            </a:r>
            <a:endParaRPr sz="2398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微软雅黑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9241671" y="1491273"/>
            <a:ext cx="1243012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>
              <a:lnSpc>
                <a:spcPct val="100000"/>
              </a:lnSpc>
            </a:pPr>
            <a:r>
              <a:rPr sz="2398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平安校园</a:t>
            </a:r>
            <a:endParaRPr sz="2398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32628" y="4290659"/>
            <a:ext cx="48850" cy="45678"/>
          </a:xfrm>
          <a:custGeom>
            <a:avLst/>
            <a:gdLst/>
            <a:ahLst/>
            <a:cxnLst/>
            <a:rect l="l" t="t" r="r" b="b"/>
            <a:pathLst>
              <a:path w="48895" h="45720">
                <a:moveTo>
                  <a:pt x="0" y="0"/>
                </a:moveTo>
                <a:lnTo>
                  <a:pt x="0" y="127"/>
                </a:lnTo>
                <a:lnTo>
                  <a:pt x="253" y="635"/>
                </a:lnTo>
                <a:lnTo>
                  <a:pt x="634" y="1270"/>
                </a:lnTo>
                <a:lnTo>
                  <a:pt x="1016" y="2159"/>
                </a:lnTo>
                <a:lnTo>
                  <a:pt x="1650" y="3302"/>
                </a:lnTo>
                <a:lnTo>
                  <a:pt x="2285" y="4699"/>
                </a:lnTo>
                <a:lnTo>
                  <a:pt x="4063" y="8001"/>
                </a:lnTo>
                <a:lnTo>
                  <a:pt x="5277" y="10033"/>
                </a:lnTo>
                <a:lnTo>
                  <a:pt x="7789" y="14478"/>
                </a:lnTo>
                <a:lnTo>
                  <a:pt x="10668" y="18796"/>
                </a:lnTo>
                <a:lnTo>
                  <a:pt x="11429" y="20066"/>
                </a:lnTo>
                <a:lnTo>
                  <a:pt x="12319" y="21209"/>
                </a:lnTo>
                <a:lnTo>
                  <a:pt x="15875" y="26289"/>
                </a:lnTo>
                <a:lnTo>
                  <a:pt x="16891" y="27559"/>
                </a:lnTo>
                <a:lnTo>
                  <a:pt x="20320" y="30988"/>
                </a:lnTo>
                <a:lnTo>
                  <a:pt x="21590" y="32004"/>
                </a:lnTo>
                <a:lnTo>
                  <a:pt x="22859" y="33147"/>
                </a:lnTo>
                <a:lnTo>
                  <a:pt x="24129" y="34036"/>
                </a:lnTo>
                <a:lnTo>
                  <a:pt x="25400" y="35052"/>
                </a:lnTo>
                <a:lnTo>
                  <a:pt x="26797" y="35941"/>
                </a:lnTo>
                <a:lnTo>
                  <a:pt x="28067" y="36830"/>
                </a:lnTo>
                <a:lnTo>
                  <a:pt x="32257" y="39116"/>
                </a:lnTo>
                <a:lnTo>
                  <a:pt x="33527" y="39751"/>
                </a:lnTo>
                <a:lnTo>
                  <a:pt x="34925" y="40513"/>
                </a:lnTo>
                <a:lnTo>
                  <a:pt x="36195" y="41148"/>
                </a:lnTo>
                <a:lnTo>
                  <a:pt x="38734" y="42164"/>
                </a:lnTo>
                <a:lnTo>
                  <a:pt x="39877" y="42672"/>
                </a:lnTo>
                <a:lnTo>
                  <a:pt x="41148" y="43180"/>
                </a:lnTo>
                <a:lnTo>
                  <a:pt x="44196" y="44323"/>
                </a:lnTo>
                <a:lnTo>
                  <a:pt x="45084" y="44577"/>
                </a:lnTo>
                <a:lnTo>
                  <a:pt x="47751" y="45466"/>
                </a:lnTo>
                <a:lnTo>
                  <a:pt x="48513" y="45593"/>
                </a:lnTo>
                <a:lnTo>
                  <a:pt x="48768" y="45720"/>
                </a:lnTo>
                <a:lnTo>
                  <a:pt x="48717" y="45466"/>
                </a:lnTo>
                <a:lnTo>
                  <a:pt x="48513" y="44958"/>
                </a:lnTo>
                <a:lnTo>
                  <a:pt x="48386" y="43942"/>
                </a:lnTo>
                <a:lnTo>
                  <a:pt x="48005" y="42545"/>
                </a:lnTo>
                <a:lnTo>
                  <a:pt x="47295" y="40513"/>
                </a:lnTo>
                <a:lnTo>
                  <a:pt x="45931" y="35941"/>
                </a:lnTo>
                <a:lnTo>
                  <a:pt x="44703" y="32258"/>
                </a:lnTo>
                <a:lnTo>
                  <a:pt x="44576" y="31496"/>
                </a:lnTo>
                <a:lnTo>
                  <a:pt x="44323" y="30607"/>
                </a:lnTo>
                <a:lnTo>
                  <a:pt x="44196" y="29845"/>
                </a:lnTo>
                <a:lnTo>
                  <a:pt x="43942" y="28956"/>
                </a:lnTo>
                <a:lnTo>
                  <a:pt x="43815" y="27305"/>
                </a:lnTo>
                <a:lnTo>
                  <a:pt x="43687" y="26543"/>
                </a:lnTo>
                <a:lnTo>
                  <a:pt x="43461" y="21209"/>
                </a:lnTo>
                <a:lnTo>
                  <a:pt x="43560" y="18796"/>
                </a:lnTo>
                <a:lnTo>
                  <a:pt x="43687" y="17018"/>
                </a:lnTo>
                <a:lnTo>
                  <a:pt x="44069" y="14478"/>
                </a:lnTo>
                <a:lnTo>
                  <a:pt x="41528" y="14351"/>
                </a:lnTo>
                <a:lnTo>
                  <a:pt x="40512" y="14224"/>
                </a:lnTo>
                <a:lnTo>
                  <a:pt x="37973" y="13970"/>
                </a:lnTo>
                <a:lnTo>
                  <a:pt x="36449" y="13843"/>
                </a:lnTo>
                <a:lnTo>
                  <a:pt x="33274" y="13335"/>
                </a:lnTo>
                <a:lnTo>
                  <a:pt x="31369" y="12954"/>
                </a:lnTo>
                <a:lnTo>
                  <a:pt x="30479" y="12827"/>
                </a:lnTo>
                <a:lnTo>
                  <a:pt x="29463" y="12573"/>
                </a:lnTo>
                <a:lnTo>
                  <a:pt x="28575" y="12446"/>
                </a:lnTo>
                <a:lnTo>
                  <a:pt x="27558" y="12065"/>
                </a:lnTo>
                <a:lnTo>
                  <a:pt x="26543" y="11938"/>
                </a:lnTo>
                <a:lnTo>
                  <a:pt x="25526" y="11557"/>
                </a:lnTo>
                <a:lnTo>
                  <a:pt x="23495" y="11049"/>
                </a:lnTo>
                <a:lnTo>
                  <a:pt x="22478" y="10668"/>
                </a:lnTo>
                <a:lnTo>
                  <a:pt x="21335" y="10287"/>
                </a:lnTo>
                <a:lnTo>
                  <a:pt x="20447" y="10033"/>
                </a:lnTo>
                <a:lnTo>
                  <a:pt x="19430" y="9652"/>
                </a:lnTo>
                <a:lnTo>
                  <a:pt x="18542" y="9271"/>
                </a:lnTo>
                <a:lnTo>
                  <a:pt x="17652" y="8763"/>
                </a:lnTo>
                <a:lnTo>
                  <a:pt x="16128" y="8001"/>
                </a:lnTo>
                <a:lnTo>
                  <a:pt x="15240" y="7620"/>
                </a:lnTo>
                <a:lnTo>
                  <a:pt x="14477" y="7112"/>
                </a:lnTo>
                <a:lnTo>
                  <a:pt x="13843" y="6731"/>
                </a:lnTo>
                <a:lnTo>
                  <a:pt x="13080" y="6350"/>
                </a:lnTo>
                <a:lnTo>
                  <a:pt x="11937" y="5461"/>
                </a:lnTo>
                <a:lnTo>
                  <a:pt x="11302" y="5080"/>
                </a:lnTo>
                <a:lnTo>
                  <a:pt x="9778" y="3937"/>
                </a:lnTo>
                <a:lnTo>
                  <a:pt x="8890" y="3175"/>
                </a:lnTo>
                <a:lnTo>
                  <a:pt x="6603" y="889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21729" y="3699893"/>
            <a:ext cx="1522590" cy="852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45499" y="3565906"/>
            <a:ext cx="389783" cy="43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010580" y="3515660"/>
            <a:ext cx="1593010" cy="1297374"/>
          </a:xfrm>
          <a:custGeom>
            <a:avLst/>
            <a:gdLst/>
            <a:ahLst/>
            <a:cxnLst/>
            <a:rect l="l" t="t" r="r" b="b"/>
            <a:pathLst>
              <a:path w="1594484" h="1298575">
                <a:moveTo>
                  <a:pt x="0" y="1298447"/>
                </a:moveTo>
                <a:lnTo>
                  <a:pt x="1594103" y="1298447"/>
                </a:lnTo>
                <a:lnTo>
                  <a:pt x="1594103" y="0"/>
                </a:lnTo>
                <a:lnTo>
                  <a:pt x="0" y="0"/>
                </a:lnTo>
                <a:lnTo>
                  <a:pt x="0" y="1298447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55064" y="4534907"/>
            <a:ext cx="786672" cy="18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1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门禁一卡通</a:t>
            </a:r>
            <a:endParaRPr sz="11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05887" y="2117427"/>
            <a:ext cx="310142" cy="590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86167" y="2226026"/>
            <a:ext cx="237524" cy="29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974460" y="2165123"/>
            <a:ext cx="265184" cy="484057"/>
          </a:xfrm>
          <a:custGeom>
            <a:avLst/>
            <a:gdLst/>
            <a:ahLst/>
            <a:cxnLst/>
            <a:rect l="l" t="t" r="r" b="b"/>
            <a:pathLst>
              <a:path w="265429" h="484505">
                <a:moveTo>
                  <a:pt x="196458" y="44450"/>
                </a:moveTo>
                <a:lnTo>
                  <a:pt x="130983" y="44450"/>
                </a:lnTo>
                <a:lnTo>
                  <a:pt x="140254" y="45212"/>
                </a:lnTo>
                <a:lnTo>
                  <a:pt x="146350" y="45974"/>
                </a:lnTo>
                <a:lnTo>
                  <a:pt x="152319" y="46990"/>
                </a:lnTo>
                <a:lnTo>
                  <a:pt x="155367" y="47625"/>
                </a:lnTo>
                <a:lnTo>
                  <a:pt x="158161" y="48133"/>
                </a:lnTo>
                <a:lnTo>
                  <a:pt x="163876" y="49403"/>
                </a:lnTo>
                <a:lnTo>
                  <a:pt x="166670" y="50165"/>
                </a:lnTo>
                <a:lnTo>
                  <a:pt x="169210" y="50800"/>
                </a:lnTo>
                <a:lnTo>
                  <a:pt x="171877" y="51562"/>
                </a:lnTo>
                <a:lnTo>
                  <a:pt x="174417" y="52324"/>
                </a:lnTo>
                <a:lnTo>
                  <a:pt x="176703" y="52959"/>
                </a:lnTo>
                <a:lnTo>
                  <a:pt x="179116" y="53721"/>
                </a:lnTo>
                <a:lnTo>
                  <a:pt x="181275" y="54483"/>
                </a:lnTo>
                <a:lnTo>
                  <a:pt x="183434" y="55118"/>
                </a:lnTo>
                <a:lnTo>
                  <a:pt x="185339" y="55880"/>
                </a:lnTo>
                <a:lnTo>
                  <a:pt x="189022" y="57150"/>
                </a:lnTo>
                <a:lnTo>
                  <a:pt x="194483" y="59182"/>
                </a:lnTo>
                <a:lnTo>
                  <a:pt x="196388" y="59944"/>
                </a:lnTo>
                <a:lnTo>
                  <a:pt x="197404" y="60452"/>
                </a:lnTo>
                <a:lnTo>
                  <a:pt x="197912" y="60452"/>
                </a:lnTo>
                <a:lnTo>
                  <a:pt x="197803" y="59182"/>
                </a:lnTo>
                <a:lnTo>
                  <a:pt x="197463" y="52324"/>
                </a:lnTo>
                <a:lnTo>
                  <a:pt x="197404" y="51435"/>
                </a:lnTo>
                <a:lnTo>
                  <a:pt x="196896" y="47117"/>
                </a:lnTo>
                <a:lnTo>
                  <a:pt x="196458" y="44450"/>
                </a:lnTo>
                <a:close/>
              </a:path>
              <a:path w="265429" h="484505">
                <a:moveTo>
                  <a:pt x="134539" y="0"/>
                </a:moveTo>
                <a:lnTo>
                  <a:pt x="127427" y="0"/>
                </a:lnTo>
                <a:lnTo>
                  <a:pt x="120696" y="508"/>
                </a:lnTo>
                <a:lnTo>
                  <a:pt x="81326" y="16002"/>
                </a:lnTo>
                <a:lnTo>
                  <a:pt x="74341" y="22479"/>
                </a:lnTo>
                <a:lnTo>
                  <a:pt x="73198" y="23622"/>
                </a:lnTo>
                <a:lnTo>
                  <a:pt x="71293" y="26035"/>
                </a:lnTo>
                <a:lnTo>
                  <a:pt x="70531" y="27178"/>
                </a:lnTo>
                <a:lnTo>
                  <a:pt x="69769" y="28194"/>
                </a:lnTo>
                <a:lnTo>
                  <a:pt x="69134" y="29083"/>
                </a:lnTo>
                <a:lnTo>
                  <a:pt x="68626" y="30099"/>
                </a:lnTo>
                <a:lnTo>
                  <a:pt x="68118" y="30861"/>
                </a:lnTo>
                <a:lnTo>
                  <a:pt x="67864" y="31750"/>
                </a:lnTo>
                <a:lnTo>
                  <a:pt x="67483" y="32639"/>
                </a:lnTo>
                <a:lnTo>
                  <a:pt x="67102" y="33655"/>
                </a:lnTo>
                <a:lnTo>
                  <a:pt x="66594" y="35687"/>
                </a:lnTo>
                <a:lnTo>
                  <a:pt x="66467" y="36703"/>
                </a:lnTo>
                <a:lnTo>
                  <a:pt x="66213" y="37846"/>
                </a:lnTo>
                <a:lnTo>
                  <a:pt x="65856" y="41148"/>
                </a:lnTo>
                <a:lnTo>
                  <a:pt x="65832" y="50037"/>
                </a:lnTo>
                <a:lnTo>
                  <a:pt x="65959" y="58547"/>
                </a:lnTo>
                <a:lnTo>
                  <a:pt x="66086" y="59055"/>
                </a:lnTo>
                <a:lnTo>
                  <a:pt x="66086" y="59309"/>
                </a:lnTo>
                <a:lnTo>
                  <a:pt x="66467" y="59182"/>
                </a:lnTo>
                <a:lnTo>
                  <a:pt x="72944" y="56261"/>
                </a:lnTo>
                <a:lnTo>
                  <a:pt x="74468" y="55625"/>
                </a:lnTo>
                <a:lnTo>
                  <a:pt x="76119" y="54991"/>
                </a:lnTo>
                <a:lnTo>
                  <a:pt x="77897" y="54356"/>
                </a:lnTo>
                <a:lnTo>
                  <a:pt x="79802" y="53594"/>
                </a:lnTo>
                <a:lnTo>
                  <a:pt x="81834" y="52959"/>
                </a:lnTo>
                <a:lnTo>
                  <a:pt x="86152" y="51435"/>
                </a:lnTo>
                <a:lnTo>
                  <a:pt x="88438" y="50800"/>
                </a:lnTo>
                <a:lnTo>
                  <a:pt x="124760" y="44450"/>
                </a:lnTo>
                <a:lnTo>
                  <a:pt x="196458" y="44450"/>
                </a:lnTo>
                <a:lnTo>
                  <a:pt x="196134" y="42291"/>
                </a:lnTo>
                <a:lnTo>
                  <a:pt x="195880" y="41148"/>
                </a:lnTo>
                <a:lnTo>
                  <a:pt x="194864" y="36068"/>
                </a:lnTo>
                <a:lnTo>
                  <a:pt x="194483" y="34671"/>
                </a:lnTo>
                <a:lnTo>
                  <a:pt x="193340" y="30861"/>
                </a:lnTo>
                <a:lnTo>
                  <a:pt x="192832" y="29591"/>
                </a:lnTo>
                <a:lnTo>
                  <a:pt x="192197" y="28194"/>
                </a:lnTo>
                <a:lnTo>
                  <a:pt x="191435" y="26924"/>
                </a:lnTo>
                <a:lnTo>
                  <a:pt x="190673" y="25527"/>
                </a:lnTo>
                <a:lnTo>
                  <a:pt x="187625" y="21336"/>
                </a:lnTo>
                <a:lnTo>
                  <a:pt x="186355" y="20066"/>
                </a:lnTo>
                <a:lnTo>
                  <a:pt x="185085" y="18669"/>
                </a:lnTo>
                <a:lnTo>
                  <a:pt x="150541" y="1778"/>
                </a:lnTo>
                <a:lnTo>
                  <a:pt x="144445" y="762"/>
                </a:lnTo>
                <a:lnTo>
                  <a:pt x="134539" y="0"/>
                </a:lnTo>
                <a:close/>
              </a:path>
              <a:path w="265429" h="484505">
                <a:moveTo>
                  <a:pt x="98979" y="210185"/>
                </a:moveTo>
                <a:lnTo>
                  <a:pt x="96439" y="211200"/>
                </a:lnTo>
                <a:lnTo>
                  <a:pt x="93391" y="212598"/>
                </a:lnTo>
                <a:lnTo>
                  <a:pt x="89327" y="214249"/>
                </a:lnTo>
                <a:lnTo>
                  <a:pt x="87041" y="215392"/>
                </a:lnTo>
                <a:lnTo>
                  <a:pt x="84501" y="216535"/>
                </a:lnTo>
                <a:lnTo>
                  <a:pt x="79167" y="219202"/>
                </a:lnTo>
                <a:lnTo>
                  <a:pt x="45004" y="240157"/>
                </a:lnTo>
                <a:lnTo>
                  <a:pt x="21255" y="273558"/>
                </a:lnTo>
                <a:lnTo>
                  <a:pt x="12619" y="314833"/>
                </a:lnTo>
                <a:lnTo>
                  <a:pt x="6015" y="365887"/>
                </a:lnTo>
                <a:lnTo>
                  <a:pt x="2909" y="398907"/>
                </a:lnTo>
                <a:lnTo>
                  <a:pt x="2078" y="408050"/>
                </a:lnTo>
                <a:lnTo>
                  <a:pt x="1566" y="415036"/>
                </a:lnTo>
                <a:lnTo>
                  <a:pt x="945" y="422910"/>
                </a:lnTo>
                <a:lnTo>
                  <a:pt x="248" y="434086"/>
                </a:lnTo>
                <a:lnTo>
                  <a:pt x="124" y="437642"/>
                </a:lnTo>
                <a:lnTo>
                  <a:pt x="0" y="449707"/>
                </a:lnTo>
                <a:lnTo>
                  <a:pt x="173" y="453517"/>
                </a:lnTo>
                <a:lnTo>
                  <a:pt x="681" y="458597"/>
                </a:lnTo>
                <a:lnTo>
                  <a:pt x="1443" y="463169"/>
                </a:lnTo>
                <a:lnTo>
                  <a:pt x="1824" y="465200"/>
                </a:lnTo>
                <a:lnTo>
                  <a:pt x="2459" y="467106"/>
                </a:lnTo>
                <a:lnTo>
                  <a:pt x="2967" y="469011"/>
                </a:lnTo>
                <a:lnTo>
                  <a:pt x="10333" y="480568"/>
                </a:lnTo>
                <a:lnTo>
                  <a:pt x="11349" y="481457"/>
                </a:lnTo>
                <a:lnTo>
                  <a:pt x="13635" y="482727"/>
                </a:lnTo>
                <a:lnTo>
                  <a:pt x="14778" y="483235"/>
                </a:lnTo>
                <a:lnTo>
                  <a:pt x="16048" y="483743"/>
                </a:lnTo>
                <a:lnTo>
                  <a:pt x="19985" y="484505"/>
                </a:lnTo>
                <a:lnTo>
                  <a:pt x="24303" y="484505"/>
                </a:lnTo>
                <a:lnTo>
                  <a:pt x="35919" y="472313"/>
                </a:lnTo>
                <a:lnTo>
                  <a:pt x="36922" y="470154"/>
                </a:lnTo>
                <a:lnTo>
                  <a:pt x="42591" y="447929"/>
                </a:lnTo>
                <a:lnTo>
                  <a:pt x="43226" y="444500"/>
                </a:lnTo>
                <a:lnTo>
                  <a:pt x="43734" y="441198"/>
                </a:lnTo>
                <a:lnTo>
                  <a:pt x="44115" y="437642"/>
                </a:lnTo>
                <a:lnTo>
                  <a:pt x="44623" y="434086"/>
                </a:lnTo>
                <a:lnTo>
                  <a:pt x="44902" y="430149"/>
                </a:lnTo>
                <a:lnTo>
                  <a:pt x="45258" y="426593"/>
                </a:lnTo>
                <a:lnTo>
                  <a:pt x="45503" y="423037"/>
                </a:lnTo>
                <a:lnTo>
                  <a:pt x="45893" y="418973"/>
                </a:lnTo>
                <a:lnTo>
                  <a:pt x="46020" y="415036"/>
                </a:lnTo>
                <a:lnTo>
                  <a:pt x="46274" y="411099"/>
                </a:lnTo>
                <a:lnTo>
                  <a:pt x="49103" y="372618"/>
                </a:lnTo>
                <a:lnTo>
                  <a:pt x="54910" y="338200"/>
                </a:lnTo>
                <a:lnTo>
                  <a:pt x="55852" y="333375"/>
                </a:lnTo>
                <a:lnTo>
                  <a:pt x="62777" y="302895"/>
                </a:lnTo>
                <a:lnTo>
                  <a:pt x="63800" y="298704"/>
                </a:lnTo>
                <a:lnTo>
                  <a:pt x="64054" y="297942"/>
                </a:lnTo>
                <a:lnTo>
                  <a:pt x="82596" y="297942"/>
                </a:lnTo>
                <a:lnTo>
                  <a:pt x="82596" y="281813"/>
                </a:lnTo>
                <a:lnTo>
                  <a:pt x="137334" y="281813"/>
                </a:lnTo>
                <a:lnTo>
                  <a:pt x="161550" y="245999"/>
                </a:lnTo>
                <a:lnTo>
                  <a:pt x="126792" y="245999"/>
                </a:lnTo>
                <a:lnTo>
                  <a:pt x="98979" y="210185"/>
                </a:lnTo>
                <a:close/>
              </a:path>
              <a:path w="265429" h="484505">
                <a:moveTo>
                  <a:pt x="195880" y="438912"/>
                </a:moveTo>
                <a:lnTo>
                  <a:pt x="64054" y="438912"/>
                </a:lnTo>
                <a:lnTo>
                  <a:pt x="64054" y="480949"/>
                </a:lnTo>
                <a:lnTo>
                  <a:pt x="195880" y="480949"/>
                </a:lnTo>
                <a:lnTo>
                  <a:pt x="195880" y="438912"/>
                </a:lnTo>
                <a:close/>
              </a:path>
              <a:path w="265429" h="484505">
                <a:moveTo>
                  <a:pt x="247145" y="302895"/>
                </a:moveTo>
                <a:lnTo>
                  <a:pt x="197912" y="302895"/>
                </a:lnTo>
                <a:lnTo>
                  <a:pt x="198039" y="303403"/>
                </a:lnTo>
                <a:lnTo>
                  <a:pt x="198547" y="304927"/>
                </a:lnTo>
                <a:lnTo>
                  <a:pt x="199436" y="307467"/>
                </a:lnTo>
                <a:lnTo>
                  <a:pt x="200452" y="311023"/>
                </a:lnTo>
                <a:lnTo>
                  <a:pt x="201087" y="313055"/>
                </a:lnTo>
                <a:lnTo>
                  <a:pt x="201722" y="315341"/>
                </a:lnTo>
                <a:lnTo>
                  <a:pt x="202484" y="317881"/>
                </a:lnTo>
                <a:lnTo>
                  <a:pt x="203246" y="320548"/>
                </a:lnTo>
                <a:lnTo>
                  <a:pt x="203881" y="323469"/>
                </a:lnTo>
                <a:lnTo>
                  <a:pt x="204800" y="326771"/>
                </a:lnTo>
                <a:lnTo>
                  <a:pt x="205532" y="329819"/>
                </a:lnTo>
                <a:lnTo>
                  <a:pt x="206447" y="333502"/>
                </a:lnTo>
                <a:lnTo>
                  <a:pt x="207945" y="340868"/>
                </a:lnTo>
                <a:lnTo>
                  <a:pt x="208834" y="344805"/>
                </a:lnTo>
                <a:lnTo>
                  <a:pt x="209596" y="348996"/>
                </a:lnTo>
                <a:lnTo>
                  <a:pt x="210485" y="353314"/>
                </a:lnTo>
                <a:lnTo>
                  <a:pt x="211247" y="357759"/>
                </a:lnTo>
                <a:lnTo>
                  <a:pt x="211882" y="362331"/>
                </a:lnTo>
                <a:lnTo>
                  <a:pt x="212644" y="367030"/>
                </a:lnTo>
                <a:lnTo>
                  <a:pt x="216402" y="408050"/>
                </a:lnTo>
                <a:lnTo>
                  <a:pt x="216593" y="415036"/>
                </a:lnTo>
                <a:lnTo>
                  <a:pt x="217590" y="434086"/>
                </a:lnTo>
                <a:lnTo>
                  <a:pt x="218359" y="442468"/>
                </a:lnTo>
                <a:lnTo>
                  <a:pt x="218740" y="446150"/>
                </a:lnTo>
                <a:lnTo>
                  <a:pt x="219248" y="449707"/>
                </a:lnTo>
                <a:lnTo>
                  <a:pt x="219629" y="453009"/>
                </a:lnTo>
                <a:lnTo>
                  <a:pt x="220264" y="456057"/>
                </a:lnTo>
                <a:lnTo>
                  <a:pt x="220772" y="458850"/>
                </a:lnTo>
                <a:lnTo>
                  <a:pt x="221407" y="461518"/>
                </a:lnTo>
                <a:lnTo>
                  <a:pt x="240330" y="480949"/>
                </a:lnTo>
                <a:lnTo>
                  <a:pt x="246299" y="480949"/>
                </a:lnTo>
                <a:lnTo>
                  <a:pt x="260523" y="472694"/>
                </a:lnTo>
                <a:lnTo>
                  <a:pt x="261412" y="471297"/>
                </a:lnTo>
                <a:lnTo>
                  <a:pt x="264714" y="457454"/>
                </a:lnTo>
                <a:lnTo>
                  <a:pt x="264900" y="456057"/>
                </a:lnTo>
                <a:lnTo>
                  <a:pt x="264714" y="430149"/>
                </a:lnTo>
                <a:lnTo>
                  <a:pt x="264460" y="427736"/>
                </a:lnTo>
                <a:lnTo>
                  <a:pt x="263952" y="421894"/>
                </a:lnTo>
                <a:lnTo>
                  <a:pt x="263698" y="418465"/>
                </a:lnTo>
                <a:lnTo>
                  <a:pt x="263190" y="414782"/>
                </a:lnTo>
                <a:lnTo>
                  <a:pt x="262809" y="410845"/>
                </a:lnTo>
                <a:lnTo>
                  <a:pt x="261793" y="402336"/>
                </a:lnTo>
                <a:lnTo>
                  <a:pt x="261041" y="396875"/>
                </a:lnTo>
                <a:lnTo>
                  <a:pt x="260523" y="392938"/>
                </a:lnTo>
                <a:lnTo>
                  <a:pt x="259126" y="383032"/>
                </a:lnTo>
                <a:lnTo>
                  <a:pt x="257729" y="372618"/>
                </a:lnTo>
                <a:lnTo>
                  <a:pt x="256205" y="361823"/>
                </a:lnTo>
                <a:lnTo>
                  <a:pt x="254518" y="350774"/>
                </a:lnTo>
                <a:lnTo>
                  <a:pt x="253009" y="339979"/>
                </a:lnTo>
                <a:lnTo>
                  <a:pt x="251252" y="329438"/>
                </a:lnTo>
                <a:lnTo>
                  <a:pt x="249728" y="319150"/>
                </a:lnTo>
                <a:lnTo>
                  <a:pt x="247907" y="307467"/>
                </a:lnTo>
                <a:lnTo>
                  <a:pt x="247145" y="302895"/>
                </a:lnTo>
                <a:close/>
              </a:path>
              <a:path w="265429" h="484505">
                <a:moveTo>
                  <a:pt x="205151" y="228727"/>
                </a:moveTo>
                <a:lnTo>
                  <a:pt x="79548" y="413004"/>
                </a:lnTo>
                <a:lnTo>
                  <a:pt x="194864" y="413004"/>
                </a:lnTo>
                <a:lnTo>
                  <a:pt x="197912" y="302895"/>
                </a:lnTo>
                <a:lnTo>
                  <a:pt x="247145" y="302895"/>
                </a:lnTo>
                <a:lnTo>
                  <a:pt x="245283" y="291719"/>
                </a:lnTo>
                <a:lnTo>
                  <a:pt x="244521" y="287909"/>
                </a:lnTo>
                <a:lnTo>
                  <a:pt x="243632" y="284099"/>
                </a:lnTo>
                <a:lnTo>
                  <a:pt x="242489" y="280543"/>
                </a:lnTo>
                <a:lnTo>
                  <a:pt x="241473" y="276987"/>
                </a:lnTo>
                <a:lnTo>
                  <a:pt x="220772" y="242570"/>
                </a:lnTo>
                <a:lnTo>
                  <a:pt x="215819" y="237617"/>
                </a:lnTo>
                <a:lnTo>
                  <a:pt x="214422" y="236220"/>
                </a:lnTo>
                <a:lnTo>
                  <a:pt x="212898" y="234950"/>
                </a:lnTo>
                <a:lnTo>
                  <a:pt x="211628" y="233680"/>
                </a:lnTo>
                <a:lnTo>
                  <a:pt x="209215" y="231775"/>
                </a:lnTo>
                <a:lnTo>
                  <a:pt x="208199" y="231012"/>
                </a:lnTo>
                <a:lnTo>
                  <a:pt x="207310" y="230250"/>
                </a:lnTo>
                <a:lnTo>
                  <a:pt x="205405" y="228981"/>
                </a:lnTo>
                <a:lnTo>
                  <a:pt x="205151" y="228727"/>
                </a:lnTo>
                <a:close/>
              </a:path>
              <a:path w="265429" h="484505">
                <a:moveTo>
                  <a:pt x="137334" y="281813"/>
                </a:moveTo>
                <a:lnTo>
                  <a:pt x="108250" y="281813"/>
                </a:lnTo>
                <a:lnTo>
                  <a:pt x="108250" y="297942"/>
                </a:lnTo>
                <a:lnTo>
                  <a:pt x="64054" y="297942"/>
                </a:lnTo>
                <a:lnTo>
                  <a:pt x="62022" y="393192"/>
                </a:lnTo>
                <a:lnTo>
                  <a:pt x="137334" y="281813"/>
                </a:lnTo>
                <a:close/>
              </a:path>
              <a:path w="265429" h="484505">
                <a:moveTo>
                  <a:pt x="161844" y="210185"/>
                </a:moveTo>
                <a:lnTo>
                  <a:pt x="126792" y="245999"/>
                </a:lnTo>
                <a:lnTo>
                  <a:pt x="161550" y="245999"/>
                </a:lnTo>
                <a:lnTo>
                  <a:pt x="182418" y="215137"/>
                </a:lnTo>
                <a:lnTo>
                  <a:pt x="161844" y="210185"/>
                </a:lnTo>
                <a:close/>
              </a:path>
              <a:path w="265429" h="484505">
                <a:moveTo>
                  <a:pt x="128697" y="74168"/>
                </a:moveTo>
                <a:lnTo>
                  <a:pt x="91105" y="83439"/>
                </a:lnTo>
                <a:lnTo>
                  <a:pt x="88946" y="84455"/>
                </a:lnTo>
                <a:lnTo>
                  <a:pt x="86787" y="85725"/>
                </a:lnTo>
                <a:lnTo>
                  <a:pt x="84755" y="86868"/>
                </a:lnTo>
                <a:lnTo>
                  <a:pt x="82850" y="88137"/>
                </a:lnTo>
                <a:lnTo>
                  <a:pt x="80945" y="89281"/>
                </a:lnTo>
                <a:lnTo>
                  <a:pt x="79167" y="90550"/>
                </a:lnTo>
                <a:lnTo>
                  <a:pt x="75865" y="93091"/>
                </a:lnTo>
                <a:lnTo>
                  <a:pt x="74214" y="94234"/>
                </a:lnTo>
                <a:lnTo>
                  <a:pt x="72690" y="95504"/>
                </a:lnTo>
                <a:lnTo>
                  <a:pt x="70023" y="97917"/>
                </a:lnTo>
                <a:lnTo>
                  <a:pt x="68753" y="99187"/>
                </a:lnTo>
                <a:lnTo>
                  <a:pt x="66340" y="101346"/>
                </a:lnTo>
                <a:lnTo>
                  <a:pt x="64435" y="103505"/>
                </a:lnTo>
                <a:lnTo>
                  <a:pt x="64181" y="115697"/>
                </a:lnTo>
                <a:lnTo>
                  <a:pt x="64435" y="119761"/>
                </a:lnTo>
                <a:lnTo>
                  <a:pt x="64816" y="123698"/>
                </a:lnTo>
                <a:lnTo>
                  <a:pt x="66086" y="131445"/>
                </a:lnTo>
                <a:lnTo>
                  <a:pt x="67102" y="135128"/>
                </a:lnTo>
                <a:lnTo>
                  <a:pt x="68118" y="138937"/>
                </a:lnTo>
                <a:lnTo>
                  <a:pt x="88184" y="172847"/>
                </a:lnTo>
                <a:lnTo>
                  <a:pt x="123744" y="190627"/>
                </a:lnTo>
                <a:lnTo>
                  <a:pt x="127046" y="190881"/>
                </a:lnTo>
                <a:lnTo>
                  <a:pt x="133904" y="190881"/>
                </a:lnTo>
                <a:lnTo>
                  <a:pt x="170099" y="175260"/>
                </a:lnTo>
                <a:lnTo>
                  <a:pt x="192832" y="138937"/>
                </a:lnTo>
                <a:lnTo>
                  <a:pt x="196769" y="115697"/>
                </a:lnTo>
                <a:lnTo>
                  <a:pt x="196769" y="106934"/>
                </a:lnTo>
                <a:lnTo>
                  <a:pt x="171877" y="79121"/>
                </a:lnTo>
                <a:lnTo>
                  <a:pt x="169718" y="78486"/>
                </a:lnTo>
                <a:lnTo>
                  <a:pt x="139111" y="74422"/>
                </a:lnTo>
                <a:lnTo>
                  <a:pt x="128697" y="7416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010580" y="2035702"/>
            <a:ext cx="1593010" cy="1315772"/>
          </a:xfrm>
          <a:custGeom>
            <a:avLst/>
            <a:gdLst/>
            <a:ahLst/>
            <a:cxnLst/>
            <a:rect l="l" t="t" r="r" b="b"/>
            <a:pathLst>
              <a:path w="1594484" h="1316989">
                <a:moveTo>
                  <a:pt x="0" y="1316736"/>
                </a:moveTo>
                <a:lnTo>
                  <a:pt x="1594103" y="1316736"/>
                </a:lnTo>
                <a:lnTo>
                  <a:pt x="1594103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04676" y="2868813"/>
            <a:ext cx="634413" cy="18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1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巡更系统</a:t>
            </a:r>
            <a:endParaRPr sz="11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23058" y="3524795"/>
            <a:ext cx="1611408" cy="1270094"/>
          </a:xfrm>
          <a:custGeom>
            <a:avLst/>
            <a:gdLst/>
            <a:ahLst/>
            <a:cxnLst/>
            <a:rect l="l" t="t" r="r" b="b"/>
            <a:pathLst>
              <a:path w="1612900" h="1271270">
                <a:moveTo>
                  <a:pt x="0" y="1271015"/>
                </a:moveTo>
                <a:lnTo>
                  <a:pt x="1612392" y="1271015"/>
                </a:lnTo>
                <a:lnTo>
                  <a:pt x="1612392" y="0"/>
                </a:lnTo>
                <a:lnTo>
                  <a:pt x="0" y="0"/>
                </a:lnTo>
                <a:lnTo>
                  <a:pt x="0" y="127101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12477" y="4430990"/>
            <a:ext cx="634413" cy="18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1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视频监控</a:t>
            </a:r>
            <a:endParaRPr sz="11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95601" y="3763842"/>
            <a:ext cx="386738" cy="435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91035" y="3759274"/>
            <a:ext cx="395873" cy="444722"/>
          </a:xfrm>
          <a:custGeom>
            <a:avLst/>
            <a:gdLst/>
            <a:ahLst/>
            <a:cxnLst/>
            <a:rect l="l" t="t" r="r" b="b"/>
            <a:pathLst>
              <a:path w="396240" h="445135">
                <a:moveTo>
                  <a:pt x="0" y="445007"/>
                </a:moveTo>
                <a:lnTo>
                  <a:pt x="396240" y="445007"/>
                </a:lnTo>
                <a:lnTo>
                  <a:pt x="396240" y="0"/>
                </a:lnTo>
                <a:lnTo>
                  <a:pt x="0" y="0"/>
                </a:lnTo>
                <a:lnTo>
                  <a:pt x="0" y="445007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071141" y="3742526"/>
            <a:ext cx="398918" cy="2466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223058" y="2081380"/>
            <a:ext cx="1611408" cy="1270094"/>
          </a:xfrm>
          <a:custGeom>
            <a:avLst/>
            <a:gdLst/>
            <a:ahLst/>
            <a:cxnLst/>
            <a:rect l="l" t="t" r="r" b="b"/>
            <a:pathLst>
              <a:path w="1612900" h="1271270">
                <a:moveTo>
                  <a:pt x="0" y="1271015"/>
                </a:moveTo>
                <a:lnTo>
                  <a:pt x="1612392" y="1271015"/>
                </a:lnTo>
                <a:lnTo>
                  <a:pt x="1612392" y="0"/>
                </a:lnTo>
                <a:lnTo>
                  <a:pt x="0" y="0"/>
                </a:lnTo>
                <a:lnTo>
                  <a:pt x="0" y="127101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61851" y="3015997"/>
            <a:ext cx="634413" cy="18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1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智能分析</a:t>
            </a:r>
            <a:endParaRPr sz="11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532145" y="2463550"/>
            <a:ext cx="395873" cy="499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26920" y="3015997"/>
            <a:ext cx="276604" cy="18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>
              <a:tabLst>
                <a:tab pos="263288" algn="l"/>
              </a:tabLst>
            </a:pPr>
            <a:r>
              <a:rPr sz="1199" u="heavy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	</a:t>
            </a:r>
            <a:endParaRPr sz="1199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27577" y="2458982"/>
            <a:ext cx="405390" cy="508799"/>
          </a:xfrm>
          <a:custGeom>
            <a:avLst/>
            <a:gdLst/>
            <a:ahLst/>
            <a:cxnLst/>
            <a:rect l="l" t="t" r="r" b="b"/>
            <a:pathLst>
              <a:path w="405765" h="509269">
                <a:moveTo>
                  <a:pt x="0" y="509015"/>
                </a:moveTo>
                <a:lnTo>
                  <a:pt x="405383" y="509015"/>
                </a:lnTo>
                <a:lnTo>
                  <a:pt x="405383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36071" y="2570132"/>
            <a:ext cx="67248" cy="85646"/>
          </a:xfrm>
          <a:custGeom>
            <a:avLst/>
            <a:gdLst/>
            <a:ahLst/>
            <a:cxnLst/>
            <a:rect l="l" t="t" r="r" b="b"/>
            <a:pathLst>
              <a:path w="67309" h="85725">
                <a:moveTo>
                  <a:pt x="33527" y="0"/>
                </a:moveTo>
                <a:lnTo>
                  <a:pt x="20681" y="3303"/>
                </a:lnTo>
                <a:lnTo>
                  <a:pt x="10001" y="12239"/>
                </a:lnTo>
                <a:lnTo>
                  <a:pt x="2702" y="25342"/>
                </a:lnTo>
                <a:lnTo>
                  <a:pt x="0" y="41148"/>
                </a:lnTo>
                <a:lnTo>
                  <a:pt x="2702" y="58715"/>
                </a:lnTo>
                <a:lnTo>
                  <a:pt x="10001" y="72723"/>
                </a:lnTo>
                <a:lnTo>
                  <a:pt x="20681" y="81992"/>
                </a:lnTo>
                <a:lnTo>
                  <a:pt x="33527" y="85344"/>
                </a:lnTo>
                <a:lnTo>
                  <a:pt x="46374" y="81992"/>
                </a:lnTo>
                <a:lnTo>
                  <a:pt x="57054" y="72723"/>
                </a:lnTo>
                <a:lnTo>
                  <a:pt x="58684" y="69596"/>
                </a:lnTo>
                <a:lnTo>
                  <a:pt x="33527" y="69596"/>
                </a:lnTo>
                <a:lnTo>
                  <a:pt x="25973" y="67365"/>
                </a:lnTo>
                <a:lnTo>
                  <a:pt x="19383" y="61277"/>
                </a:lnTo>
                <a:lnTo>
                  <a:pt x="14722" y="52236"/>
                </a:lnTo>
                <a:lnTo>
                  <a:pt x="12953" y="41148"/>
                </a:lnTo>
                <a:lnTo>
                  <a:pt x="14722" y="31821"/>
                </a:lnTo>
                <a:lnTo>
                  <a:pt x="19383" y="23685"/>
                </a:lnTo>
                <a:lnTo>
                  <a:pt x="25973" y="17930"/>
                </a:lnTo>
                <a:lnTo>
                  <a:pt x="33527" y="15748"/>
                </a:lnTo>
                <a:lnTo>
                  <a:pt x="59008" y="15748"/>
                </a:lnTo>
                <a:lnTo>
                  <a:pt x="57054" y="12239"/>
                </a:lnTo>
                <a:lnTo>
                  <a:pt x="46374" y="3303"/>
                </a:lnTo>
                <a:lnTo>
                  <a:pt x="33527" y="0"/>
                </a:lnTo>
                <a:close/>
              </a:path>
              <a:path w="67309" h="85725">
                <a:moveTo>
                  <a:pt x="59008" y="15748"/>
                </a:moveTo>
                <a:lnTo>
                  <a:pt x="33527" y="15748"/>
                </a:lnTo>
                <a:lnTo>
                  <a:pt x="41082" y="17930"/>
                </a:lnTo>
                <a:lnTo>
                  <a:pt x="47672" y="23685"/>
                </a:lnTo>
                <a:lnTo>
                  <a:pt x="52333" y="31821"/>
                </a:lnTo>
                <a:lnTo>
                  <a:pt x="54101" y="41148"/>
                </a:lnTo>
                <a:lnTo>
                  <a:pt x="52333" y="52236"/>
                </a:lnTo>
                <a:lnTo>
                  <a:pt x="47672" y="61277"/>
                </a:lnTo>
                <a:lnTo>
                  <a:pt x="41082" y="67365"/>
                </a:lnTo>
                <a:lnTo>
                  <a:pt x="33527" y="69596"/>
                </a:lnTo>
                <a:lnTo>
                  <a:pt x="58684" y="69596"/>
                </a:lnTo>
                <a:lnTo>
                  <a:pt x="64353" y="58715"/>
                </a:lnTo>
                <a:lnTo>
                  <a:pt x="67055" y="41148"/>
                </a:lnTo>
                <a:lnTo>
                  <a:pt x="64353" y="25342"/>
                </a:lnTo>
                <a:lnTo>
                  <a:pt x="59008" y="1574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62986" y="2533589"/>
            <a:ext cx="213163" cy="143377"/>
          </a:xfrm>
          <a:custGeom>
            <a:avLst/>
            <a:gdLst/>
            <a:ahLst/>
            <a:cxnLst/>
            <a:rect l="l" t="t" r="r" b="b"/>
            <a:pathLst>
              <a:path w="213359" h="143510">
                <a:moveTo>
                  <a:pt x="213359" y="0"/>
                </a:moveTo>
                <a:lnTo>
                  <a:pt x="0" y="0"/>
                </a:lnTo>
                <a:lnTo>
                  <a:pt x="0" y="6223"/>
                </a:lnTo>
                <a:lnTo>
                  <a:pt x="8649" y="59191"/>
                </a:lnTo>
                <a:lnTo>
                  <a:pt x="31956" y="102790"/>
                </a:lnTo>
                <a:lnTo>
                  <a:pt x="65954" y="132363"/>
                </a:lnTo>
                <a:lnTo>
                  <a:pt x="106679" y="143256"/>
                </a:lnTo>
                <a:lnTo>
                  <a:pt x="147405" y="132363"/>
                </a:lnTo>
                <a:lnTo>
                  <a:pt x="152841" y="127635"/>
                </a:lnTo>
                <a:lnTo>
                  <a:pt x="106679" y="127635"/>
                </a:lnTo>
                <a:lnTo>
                  <a:pt x="71741" y="118883"/>
                </a:lnTo>
                <a:lnTo>
                  <a:pt x="43100" y="94964"/>
                </a:lnTo>
                <a:lnTo>
                  <a:pt x="23294" y="59376"/>
                </a:lnTo>
                <a:lnTo>
                  <a:pt x="14858" y="15621"/>
                </a:lnTo>
                <a:lnTo>
                  <a:pt x="211825" y="15621"/>
                </a:lnTo>
                <a:lnTo>
                  <a:pt x="213359" y="6223"/>
                </a:lnTo>
                <a:lnTo>
                  <a:pt x="213359" y="0"/>
                </a:lnTo>
                <a:close/>
              </a:path>
              <a:path w="213359" h="143510">
                <a:moveTo>
                  <a:pt x="211825" y="15621"/>
                </a:moveTo>
                <a:lnTo>
                  <a:pt x="198500" y="15621"/>
                </a:lnTo>
                <a:lnTo>
                  <a:pt x="190065" y="59376"/>
                </a:lnTo>
                <a:lnTo>
                  <a:pt x="170259" y="94964"/>
                </a:lnTo>
                <a:lnTo>
                  <a:pt x="141618" y="118883"/>
                </a:lnTo>
                <a:lnTo>
                  <a:pt x="106679" y="127635"/>
                </a:lnTo>
                <a:lnTo>
                  <a:pt x="152841" y="127635"/>
                </a:lnTo>
                <a:lnTo>
                  <a:pt x="181403" y="102790"/>
                </a:lnTo>
                <a:lnTo>
                  <a:pt x="204710" y="59191"/>
                </a:lnTo>
                <a:lnTo>
                  <a:pt x="211825" y="1562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41671" y="2165123"/>
            <a:ext cx="338142" cy="359712"/>
          </a:xfrm>
          <a:custGeom>
            <a:avLst/>
            <a:gdLst/>
            <a:ahLst/>
            <a:cxnLst/>
            <a:rect l="l" t="t" r="r" b="b"/>
            <a:pathLst>
              <a:path w="338454" h="360044">
                <a:moveTo>
                  <a:pt x="215519" y="0"/>
                </a:moveTo>
                <a:lnTo>
                  <a:pt x="174164" y="9413"/>
                </a:lnTo>
                <a:lnTo>
                  <a:pt x="140335" y="37592"/>
                </a:lnTo>
                <a:lnTo>
                  <a:pt x="117760" y="80930"/>
                </a:lnTo>
                <a:lnTo>
                  <a:pt x="110236" y="131318"/>
                </a:lnTo>
                <a:lnTo>
                  <a:pt x="110236" y="275209"/>
                </a:lnTo>
                <a:lnTo>
                  <a:pt x="0" y="275209"/>
                </a:lnTo>
                <a:lnTo>
                  <a:pt x="0" y="359664"/>
                </a:lnTo>
                <a:lnTo>
                  <a:pt x="255650" y="359664"/>
                </a:lnTo>
                <a:lnTo>
                  <a:pt x="255650" y="344043"/>
                </a:lnTo>
                <a:lnTo>
                  <a:pt x="12573" y="344043"/>
                </a:lnTo>
                <a:lnTo>
                  <a:pt x="12573" y="294005"/>
                </a:lnTo>
                <a:lnTo>
                  <a:pt x="122809" y="294005"/>
                </a:lnTo>
                <a:lnTo>
                  <a:pt x="122809" y="131318"/>
                </a:lnTo>
                <a:lnTo>
                  <a:pt x="124650" y="108509"/>
                </a:lnTo>
                <a:lnTo>
                  <a:pt x="138668" y="67560"/>
                </a:lnTo>
                <a:lnTo>
                  <a:pt x="164423" y="35444"/>
                </a:lnTo>
                <a:lnTo>
                  <a:pt x="215519" y="15621"/>
                </a:lnTo>
                <a:lnTo>
                  <a:pt x="263933" y="15621"/>
                </a:lnTo>
                <a:lnTo>
                  <a:pt x="254650" y="9413"/>
                </a:lnTo>
                <a:lnTo>
                  <a:pt x="235674" y="2355"/>
                </a:lnTo>
                <a:lnTo>
                  <a:pt x="215519" y="0"/>
                </a:lnTo>
                <a:close/>
              </a:path>
              <a:path w="338454" h="360044">
                <a:moveTo>
                  <a:pt x="215519" y="25019"/>
                </a:moveTo>
                <a:lnTo>
                  <a:pt x="182112" y="33270"/>
                </a:lnTo>
                <a:lnTo>
                  <a:pt x="155051" y="55880"/>
                </a:lnTo>
                <a:lnTo>
                  <a:pt x="136919" y="89634"/>
                </a:lnTo>
                <a:lnTo>
                  <a:pt x="130301" y="131318"/>
                </a:lnTo>
                <a:lnTo>
                  <a:pt x="130301" y="294005"/>
                </a:lnTo>
                <a:lnTo>
                  <a:pt x="240538" y="294005"/>
                </a:lnTo>
                <a:lnTo>
                  <a:pt x="240538" y="344043"/>
                </a:lnTo>
                <a:lnTo>
                  <a:pt x="255650" y="344043"/>
                </a:lnTo>
                <a:lnTo>
                  <a:pt x="255650" y="275209"/>
                </a:lnTo>
                <a:lnTo>
                  <a:pt x="142875" y="275209"/>
                </a:lnTo>
                <a:lnTo>
                  <a:pt x="142875" y="131318"/>
                </a:lnTo>
                <a:lnTo>
                  <a:pt x="148582" y="96535"/>
                </a:lnTo>
                <a:lnTo>
                  <a:pt x="164147" y="68802"/>
                </a:lnTo>
                <a:lnTo>
                  <a:pt x="187237" y="50450"/>
                </a:lnTo>
                <a:lnTo>
                  <a:pt x="215519" y="43815"/>
                </a:lnTo>
                <a:lnTo>
                  <a:pt x="259726" y="43815"/>
                </a:lnTo>
                <a:lnTo>
                  <a:pt x="247457" y="33270"/>
                </a:lnTo>
                <a:lnTo>
                  <a:pt x="215519" y="25019"/>
                </a:lnTo>
                <a:close/>
              </a:path>
              <a:path w="338454" h="360044">
                <a:moveTo>
                  <a:pt x="259726" y="43815"/>
                </a:moveTo>
                <a:lnTo>
                  <a:pt x="215519" y="43815"/>
                </a:lnTo>
                <a:lnTo>
                  <a:pt x="240565" y="49875"/>
                </a:lnTo>
                <a:lnTo>
                  <a:pt x="261874" y="66484"/>
                </a:lnTo>
                <a:lnTo>
                  <a:pt x="277562" y="91285"/>
                </a:lnTo>
                <a:lnTo>
                  <a:pt x="285750" y="121920"/>
                </a:lnTo>
                <a:lnTo>
                  <a:pt x="273176" y="121920"/>
                </a:lnTo>
                <a:lnTo>
                  <a:pt x="268097" y="128270"/>
                </a:lnTo>
                <a:lnTo>
                  <a:pt x="268097" y="309625"/>
                </a:lnTo>
                <a:lnTo>
                  <a:pt x="273176" y="315849"/>
                </a:lnTo>
                <a:lnTo>
                  <a:pt x="333375" y="315849"/>
                </a:lnTo>
                <a:lnTo>
                  <a:pt x="338327" y="309625"/>
                </a:lnTo>
                <a:lnTo>
                  <a:pt x="338327" y="300228"/>
                </a:lnTo>
                <a:lnTo>
                  <a:pt x="280670" y="300228"/>
                </a:lnTo>
                <a:lnTo>
                  <a:pt x="280670" y="137668"/>
                </a:lnTo>
                <a:lnTo>
                  <a:pt x="298196" y="137668"/>
                </a:lnTo>
                <a:lnTo>
                  <a:pt x="298196" y="131318"/>
                </a:lnTo>
                <a:lnTo>
                  <a:pt x="291617" y="89634"/>
                </a:lnTo>
                <a:lnTo>
                  <a:pt x="273764" y="55880"/>
                </a:lnTo>
                <a:lnTo>
                  <a:pt x="259726" y="43815"/>
                </a:lnTo>
                <a:close/>
              </a:path>
              <a:path w="338454" h="360044">
                <a:moveTo>
                  <a:pt x="263933" y="15621"/>
                </a:moveTo>
                <a:lnTo>
                  <a:pt x="215519" y="15621"/>
                </a:lnTo>
                <a:lnTo>
                  <a:pt x="232731" y="17926"/>
                </a:lnTo>
                <a:lnTo>
                  <a:pt x="249681" y="24637"/>
                </a:lnTo>
                <a:lnTo>
                  <a:pt x="278130" y="50037"/>
                </a:lnTo>
                <a:lnTo>
                  <a:pt x="298529" y="87153"/>
                </a:lnTo>
                <a:lnTo>
                  <a:pt x="305689" y="131318"/>
                </a:lnTo>
                <a:lnTo>
                  <a:pt x="305689" y="137668"/>
                </a:lnTo>
                <a:lnTo>
                  <a:pt x="325755" y="137668"/>
                </a:lnTo>
                <a:lnTo>
                  <a:pt x="325755" y="300228"/>
                </a:lnTo>
                <a:lnTo>
                  <a:pt x="338327" y="300228"/>
                </a:lnTo>
                <a:lnTo>
                  <a:pt x="338327" y="128270"/>
                </a:lnTo>
                <a:lnTo>
                  <a:pt x="333375" y="121920"/>
                </a:lnTo>
                <a:lnTo>
                  <a:pt x="318262" y="121920"/>
                </a:lnTo>
                <a:lnTo>
                  <a:pt x="316023" y="99081"/>
                </a:lnTo>
                <a:lnTo>
                  <a:pt x="309784" y="77422"/>
                </a:lnTo>
                <a:lnTo>
                  <a:pt x="300259" y="56929"/>
                </a:lnTo>
                <a:lnTo>
                  <a:pt x="288163" y="37592"/>
                </a:lnTo>
                <a:lnTo>
                  <a:pt x="272222" y="21163"/>
                </a:lnTo>
                <a:lnTo>
                  <a:pt x="263933" y="1562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439609" y="3152268"/>
            <a:ext cx="95796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0" y="0"/>
                </a:moveTo>
                <a:lnTo>
                  <a:pt x="95630" y="0"/>
                </a:lnTo>
              </a:path>
            </a:pathLst>
          </a:custGeom>
          <a:ln w="1524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528869" y="2510242"/>
            <a:ext cx="0" cy="634413"/>
          </a:xfrm>
          <a:custGeom>
            <a:avLst/>
            <a:gdLst/>
            <a:ahLst/>
            <a:cxnLst/>
            <a:rect l="l" t="t" r="r" b="b"/>
            <a:pathLst>
              <a:path h="635000">
                <a:moveTo>
                  <a:pt x="0" y="0"/>
                </a:moveTo>
                <a:lnTo>
                  <a:pt x="0" y="635000"/>
                </a:lnTo>
              </a:path>
            </a:pathLst>
          </a:custGeom>
          <a:ln w="12573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522588" y="2501995"/>
            <a:ext cx="50753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1651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560274" y="3152268"/>
            <a:ext cx="95796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0" y="0"/>
                </a:moveTo>
                <a:lnTo>
                  <a:pt x="95630" y="0"/>
                </a:lnTo>
              </a:path>
            </a:pathLst>
          </a:custGeom>
          <a:ln w="1524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566554" y="2510242"/>
            <a:ext cx="0" cy="634413"/>
          </a:xfrm>
          <a:custGeom>
            <a:avLst/>
            <a:gdLst/>
            <a:ahLst/>
            <a:cxnLst/>
            <a:rect l="l" t="t" r="r" b="b"/>
            <a:pathLst>
              <a:path h="635000">
                <a:moveTo>
                  <a:pt x="0" y="0"/>
                </a:moveTo>
                <a:lnTo>
                  <a:pt x="0" y="635000"/>
                </a:lnTo>
              </a:path>
            </a:pathLst>
          </a:custGeom>
          <a:ln w="12573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21537" y="5107677"/>
            <a:ext cx="3380149" cy="540000"/>
          </a:xfrm>
          <a:custGeom>
            <a:avLst/>
            <a:gdLst/>
            <a:ahLst/>
            <a:cxnLst/>
            <a:rect l="l" t="t" r="r" b="b"/>
            <a:pathLst>
              <a:path w="3383279" h="658495">
                <a:moveTo>
                  <a:pt x="0" y="109727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3273552" y="0"/>
                </a:lnTo>
                <a:lnTo>
                  <a:pt x="3316253" y="8626"/>
                </a:lnTo>
                <a:lnTo>
                  <a:pt x="3351133" y="32146"/>
                </a:lnTo>
                <a:lnTo>
                  <a:pt x="3374653" y="67026"/>
                </a:lnTo>
                <a:lnTo>
                  <a:pt x="3383279" y="109727"/>
                </a:lnTo>
                <a:lnTo>
                  <a:pt x="3383279" y="548639"/>
                </a:lnTo>
                <a:lnTo>
                  <a:pt x="3374653" y="591352"/>
                </a:lnTo>
                <a:lnTo>
                  <a:pt x="3351133" y="626230"/>
                </a:lnTo>
                <a:lnTo>
                  <a:pt x="3316253" y="649745"/>
                </a:lnTo>
                <a:lnTo>
                  <a:pt x="3273552" y="658367"/>
                </a:lnTo>
                <a:lnTo>
                  <a:pt x="109727" y="658367"/>
                </a:lnTo>
                <a:lnTo>
                  <a:pt x="67026" y="649745"/>
                </a:lnTo>
                <a:lnTo>
                  <a:pt x="32146" y="626230"/>
                </a:lnTo>
                <a:lnTo>
                  <a:pt x="8626" y="591352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solidFill>
            <a:srgbClr val="44BE9B"/>
          </a:solidFill>
          <a:ln w="24384">
            <a:noFill/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56539" y="5255347"/>
            <a:ext cx="2998868" cy="276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798" b="1" dirty="0">
                <a:solidFill>
                  <a:schemeClr val="bg1"/>
                </a:solidFill>
                <a:latin typeface="+mj-ea"/>
                <a:ea typeface="+mj-ea"/>
                <a:cs typeface="微软雅黑"/>
              </a:rPr>
              <a:t>智能图像算法、智能行为分析</a:t>
            </a:r>
            <a:endParaRPr sz="1798" b="1">
              <a:solidFill>
                <a:schemeClr val="bg1"/>
              </a:solidFill>
              <a:latin typeface="+mj-ea"/>
              <a:ea typeface="+mj-ea"/>
              <a:cs typeface="微软雅黑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027142" y="2021999"/>
            <a:ext cx="2552242" cy="685166"/>
          </a:xfrm>
          <a:custGeom>
            <a:avLst/>
            <a:gdLst/>
            <a:ahLst/>
            <a:cxnLst/>
            <a:rect l="l" t="t" r="r" b="b"/>
            <a:pathLst>
              <a:path w="2554604" h="685800">
                <a:moveTo>
                  <a:pt x="0" y="685800"/>
                </a:moveTo>
                <a:lnTo>
                  <a:pt x="2554224" y="685800"/>
                </a:lnTo>
                <a:lnTo>
                  <a:pt x="255422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48ED4">
              <a:alpha val="14901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63975" y="2104218"/>
            <a:ext cx="971919" cy="256303"/>
          </a:xfrm>
          <a:custGeom>
            <a:avLst/>
            <a:gdLst/>
            <a:ahLst/>
            <a:cxnLst/>
            <a:rect l="l" t="t" r="r" b="b"/>
            <a:pathLst>
              <a:path w="972820" h="256539">
                <a:moveTo>
                  <a:pt x="929640" y="0"/>
                </a:moveTo>
                <a:lnTo>
                  <a:pt x="42672" y="0"/>
                </a:lnTo>
                <a:lnTo>
                  <a:pt x="26038" y="3345"/>
                </a:lnTo>
                <a:lnTo>
                  <a:pt x="12477" y="12477"/>
                </a:lnTo>
                <a:lnTo>
                  <a:pt x="3345" y="26038"/>
                </a:lnTo>
                <a:lnTo>
                  <a:pt x="0" y="42671"/>
                </a:lnTo>
                <a:lnTo>
                  <a:pt x="0" y="213359"/>
                </a:lnTo>
                <a:lnTo>
                  <a:pt x="3345" y="229993"/>
                </a:lnTo>
                <a:lnTo>
                  <a:pt x="12477" y="243554"/>
                </a:lnTo>
                <a:lnTo>
                  <a:pt x="26038" y="252686"/>
                </a:lnTo>
                <a:lnTo>
                  <a:pt x="42672" y="256031"/>
                </a:lnTo>
                <a:lnTo>
                  <a:pt x="929640" y="256031"/>
                </a:lnTo>
                <a:lnTo>
                  <a:pt x="946273" y="252686"/>
                </a:lnTo>
                <a:lnTo>
                  <a:pt x="959834" y="243554"/>
                </a:lnTo>
                <a:lnTo>
                  <a:pt x="968966" y="229993"/>
                </a:lnTo>
                <a:lnTo>
                  <a:pt x="972311" y="213359"/>
                </a:lnTo>
                <a:lnTo>
                  <a:pt x="972311" y="42671"/>
                </a:lnTo>
                <a:lnTo>
                  <a:pt x="968966" y="26038"/>
                </a:lnTo>
                <a:lnTo>
                  <a:pt x="959834" y="12477"/>
                </a:lnTo>
                <a:lnTo>
                  <a:pt x="946273" y="3345"/>
                </a:lnTo>
                <a:lnTo>
                  <a:pt x="92964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76155" y="2411782"/>
            <a:ext cx="974458" cy="256303"/>
          </a:xfrm>
          <a:custGeom>
            <a:avLst/>
            <a:gdLst/>
            <a:ahLst/>
            <a:cxnLst/>
            <a:rect l="l" t="t" r="r" b="b"/>
            <a:pathLst>
              <a:path w="975359" h="256539">
                <a:moveTo>
                  <a:pt x="932688" y="0"/>
                </a:moveTo>
                <a:lnTo>
                  <a:pt x="42672" y="0"/>
                </a:lnTo>
                <a:lnTo>
                  <a:pt x="26038" y="3345"/>
                </a:lnTo>
                <a:lnTo>
                  <a:pt x="12477" y="12477"/>
                </a:lnTo>
                <a:lnTo>
                  <a:pt x="3345" y="26038"/>
                </a:lnTo>
                <a:lnTo>
                  <a:pt x="0" y="42672"/>
                </a:lnTo>
                <a:lnTo>
                  <a:pt x="0" y="213360"/>
                </a:lnTo>
                <a:lnTo>
                  <a:pt x="3345" y="229993"/>
                </a:lnTo>
                <a:lnTo>
                  <a:pt x="12477" y="243554"/>
                </a:lnTo>
                <a:lnTo>
                  <a:pt x="26038" y="252686"/>
                </a:lnTo>
                <a:lnTo>
                  <a:pt x="42672" y="256032"/>
                </a:lnTo>
                <a:lnTo>
                  <a:pt x="932688" y="256032"/>
                </a:lnTo>
                <a:lnTo>
                  <a:pt x="949321" y="252686"/>
                </a:lnTo>
                <a:lnTo>
                  <a:pt x="962882" y="243554"/>
                </a:lnTo>
                <a:lnTo>
                  <a:pt x="972014" y="229993"/>
                </a:lnTo>
                <a:lnTo>
                  <a:pt x="975360" y="213360"/>
                </a:lnTo>
                <a:lnTo>
                  <a:pt x="975360" y="42672"/>
                </a:lnTo>
                <a:lnTo>
                  <a:pt x="972014" y="26038"/>
                </a:lnTo>
                <a:lnTo>
                  <a:pt x="962882" y="12477"/>
                </a:lnTo>
                <a:lnTo>
                  <a:pt x="949321" y="3345"/>
                </a:lnTo>
                <a:lnTo>
                  <a:pt x="93268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46052" y="2135305"/>
            <a:ext cx="622359" cy="500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 indent="-13323"/>
            <a:r>
              <a:rPr sz="1199" spc="-5" dirty="0">
                <a:solidFill>
                  <a:schemeClr val="bg1"/>
                </a:solidFill>
                <a:latin typeface="微软雅黑"/>
                <a:cs typeface="微软雅黑"/>
              </a:rPr>
              <a:t>设备管理</a:t>
            </a:r>
            <a:endParaRPr sz="1199">
              <a:solidFill>
                <a:schemeClr val="bg1"/>
              </a:solidFill>
              <a:latin typeface="微软雅黑"/>
              <a:cs typeface="微软雅黑"/>
            </a:endParaRPr>
          </a:p>
          <a:p>
            <a:pPr marL="12689">
              <a:spcBef>
                <a:spcPts val="989"/>
              </a:spcBef>
            </a:pPr>
            <a:r>
              <a:rPr sz="1199" dirty="0">
                <a:solidFill>
                  <a:schemeClr val="bg1"/>
                </a:solidFill>
                <a:latin typeface="微软雅黑"/>
                <a:cs typeface="微软雅黑"/>
              </a:rPr>
              <a:t>数据管理</a:t>
            </a:r>
            <a:endParaRPr sz="1199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09360" y="2411783"/>
            <a:ext cx="962403" cy="258839"/>
          </a:xfrm>
          <a:custGeom>
            <a:avLst/>
            <a:gdLst/>
            <a:ahLst/>
            <a:cxnLst/>
            <a:rect l="l" t="t" r="r" b="b"/>
            <a:pathLst>
              <a:path w="963295" h="259080">
                <a:moveTo>
                  <a:pt x="919988" y="0"/>
                </a:moveTo>
                <a:lnTo>
                  <a:pt x="43179" y="0"/>
                </a:lnTo>
                <a:lnTo>
                  <a:pt x="26360" y="3389"/>
                </a:lnTo>
                <a:lnTo>
                  <a:pt x="12636" y="12636"/>
                </a:lnTo>
                <a:lnTo>
                  <a:pt x="3389" y="26360"/>
                </a:lnTo>
                <a:lnTo>
                  <a:pt x="0" y="43180"/>
                </a:lnTo>
                <a:lnTo>
                  <a:pt x="0" y="215900"/>
                </a:lnTo>
                <a:lnTo>
                  <a:pt x="3389" y="232719"/>
                </a:lnTo>
                <a:lnTo>
                  <a:pt x="12636" y="246443"/>
                </a:lnTo>
                <a:lnTo>
                  <a:pt x="26360" y="255690"/>
                </a:lnTo>
                <a:lnTo>
                  <a:pt x="43179" y="259080"/>
                </a:lnTo>
                <a:lnTo>
                  <a:pt x="919988" y="259080"/>
                </a:lnTo>
                <a:lnTo>
                  <a:pt x="936807" y="255690"/>
                </a:lnTo>
                <a:lnTo>
                  <a:pt x="950531" y="246443"/>
                </a:lnTo>
                <a:lnTo>
                  <a:pt x="959778" y="232719"/>
                </a:lnTo>
                <a:lnTo>
                  <a:pt x="963167" y="215900"/>
                </a:lnTo>
                <a:lnTo>
                  <a:pt x="963167" y="43180"/>
                </a:lnTo>
                <a:lnTo>
                  <a:pt x="959778" y="26360"/>
                </a:lnTo>
                <a:lnTo>
                  <a:pt x="950531" y="12636"/>
                </a:lnTo>
                <a:lnTo>
                  <a:pt x="936807" y="3389"/>
                </a:lnTo>
                <a:lnTo>
                  <a:pt x="91998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52247" y="2043315"/>
            <a:ext cx="725134" cy="593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199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Agile</a:t>
            </a:r>
            <a:endParaRPr sz="1199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r>
              <a:rPr sz="1199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C</a:t>
            </a:r>
            <a:r>
              <a:rPr sz="119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on</a:t>
            </a:r>
            <a:r>
              <a:rPr sz="1199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t</a:t>
            </a:r>
            <a:r>
              <a:rPr sz="1199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r</a:t>
            </a:r>
            <a:r>
              <a:rPr sz="119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o</a:t>
            </a:r>
            <a:r>
              <a:rPr sz="1199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l</a:t>
            </a:r>
            <a:r>
              <a:rPr sz="1199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le</a:t>
            </a:r>
            <a:r>
              <a:rPr sz="119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r</a:t>
            </a:r>
          </a:p>
          <a:p>
            <a:pPr marL="246793">
              <a:spcBef>
                <a:spcPts val="285"/>
              </a:spcBef>
            </a:pPr>
            <a:r>
              <a:rPr sz="1199" spc="-10" dirty="0">
                <a:solidFill>
                  <a:schemeClr val="bg1"/>
                </a:solidFill>
                <a:latin typeface="微软雅黑"/>
                <a:cs typeface="微软雅黑"/>
              </a:rPr>
              <a:t>eSDK</a:t>
            </a:r>
            <a:endParaRPr sz="1199" dirty="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014960" y="2892920"/>
            <a:ext cx="2552242" cy="685166"/>
          </a:xfrm>
          <a:custGeom>
            <a:avLst/>
            <a:gdLst/>
            <a:ahLst/>
            <a:cxnLst/>
            <a:rect l="l" t="t" r="r" b="b"/>
            <a:pathLst>
              <a:path w="2554604" h="685800">
                <a:moveTo>
                  <a:pt x="0" y="685800"/>
                </a:moveTo>
                <a:lnTo>
                  <a:pt x="2554224" y="685800"/>
                </a:lnTo>
                <a:lnTo>
                  <a:pt x="255422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48ED4">
              <a:alpha val="14901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19566" y="3362132"/>
            <a:ext cx="319744" cy="13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849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路由器</a:t>
            </a:r>
            <a:endParaRPr sz="84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169085" y="3164069"/>
            <a:ext cx="621090" cy="942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38230" y="3396264"/>
            <a:ext cx="282314" cy="13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849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L</a:t>
            </a:r>
            <a:r>
              <a:rPr sz="84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4</a:t>
            </a:r>
            <a:r>
              <a:rPr sz="849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-L7</a:t>
            </a:r>
            <a:endParaRPr sz="84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27439" y="3362132"/>
            <a:ext cx="319744" cy="13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849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交换机</a:t>
            </a:r>
            <a:endParaRPr sz="84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77337" y="3167114"/>
            <a:ext cx="621724" cy="72957"/>
          </a:xfrm>
          <a:custGeom>
            <a:avLst/>
            <a:gdLst/>
            <a:ahLst/>
            <a:cxnLst/>
            <a:rect l="l" t="t" r="r" b="b"/>
            <a:pathLst>
              <a:path w="622300" h="73025">
                <a:moveTo>
                  <a:pt x="606551" y="72262"/>
                </a:moveTo>
                <a:lnTo>
                  <a:pt x="15239" y="72262"/>
                </a:lnTo>
                <a:lnTo>
                  <a:pt x="16382" y="72516"/>
                </a:lnTo>
                <a:lnTo>
                  <a:pt x="18541" y="72898"/>
                </a:lnTo>
                <a:lnTo>
                  <a:pt x="600963" y="73025"/>
                </a:lnTo>
                <a:lnTo>
                  <a:pt x="605408" y="72516"/>
                </a:lnTo>
                <a:lnTo>
                  <a:pt x="606551" y="72262"/>
                </a:lnTo>
                <a:close/>
              </a:path>
              <a:path w="622300" h="73025">
                <a:moveTo>
                  <a:pt x="23240" y="0"/>
                </a:moveTo>
                <a:lnTo>
                  <a:pt x="20827" y="0"/>
                </a:lnTo>
                <a:lnTo>
                  <a:pt x="16382" y="380"/>
                </a:lnTo>
                <a:lnTo>
                  <a:pt x="15239" y="762"/>
                </a:lnTo>
                <a:lnTo>
                  <a:pt x="14224" y="888"/>
                </a:lnTo>
                <a:lnTo>
                  <a:pt x="4572" y="4699"/>
                </a:lnTo>
                <a:lnTo>
                  <a:pt x="3937" y="4952"/>
                </a:lnTo>
                <a:lnTo>
                  <a:pt x="3428" y="5587"/>
                </a:lnTo>
                <a:lnTo>
                  <a:pt x="2286" y="6350"/>
                </a:lnTo>
                <a:lnTo>
                  <a:pt x="1777" y="6985"/>
                </a:lnTo>
                <a:lnTo>
                  <a:pt x="1015" y="8000"/>
                </a:lnTo>
                <a:lnTo>
                  <a:pt x="507" y="9016"/>
                </a:lnTo>
                <a:lnTo>
                  <a:pt x="253" y="9651"/>
                </a:lnTo>
                <a:lnTo>
                  <a:pt x="0" y="62102"/>
                </a:lnTo>
                <a:lnTo>
                  <a:pt x="253" y="63373"/>
                </a:lnTo>
                <a:lnTo>
                  <a:pt x="507" y="63880"/>
                </a:lnTo>
                <a:lnTo>
                  <a:pt x="1015" y="65024"/>
                </a:lnTo>
                <a:lnTo>
                  <a:pt x="1397" y="65404"/>
                </a:lnTo>
                <a:lnTo>
                  <a:pt x="1777" y="66039"/>
                </a:lnTo>
                <a:lnTo>
                  <a:pt x="2793" y="67055"/>
                </a:lnTo>
                <a:lnTo>
                  <a:pt x="3428" y="67563"/>
                </a:lnTo>
                <a:lnTo>
                  <a:pt x="3937" y="68072"/>
                </a:lnTo>
                <a:lnTo>
                  <a:pt x="4572" y="68325"/>
                </a:lnTo>
                <a:lnTo>
                  <a:pt x="5333" y="68961"/>
                </a:lnTo>
                <a:lnTo>
                  <a:pt x="7619" y="69976"/>
                </a:lnTo>
                <a:lnTo>
                  <a:pt x="9398" y="70738"/>
                </a:lnTo>
                <a:lnTo>
                  <a:pt x="10287" y="70992"/>
                </a:lnTo>
                <a:lnTo>
                  <a:pt x="11175" y="71500"/>
                </a:lnTo>
                <a:lnTo>
                  <a:pt x="14224" y="72262"/>
                </a:lnTo>
                <a:lnTo>
                  <a:pt x="607567" y="72262"/>
                </a:lnTo>
                <a:lnTo>
                  <a:pt x="610615" y="71500"/>
                </a:lnTo>
                <a:lnTo>
                  <a:pt x="611504" y="70992"/>
                </a:lnTo>
                <a:lnTo>
                  <a:pt x="612393" y="70738"/>
                </a:lnTo>
                <a:lnTo>
                  <a:pt x="614172" y="69976"/>
                </a:lnTo>
                <a:lnTo>
                  <a:pt x="616457" y="68961"/>
                </a:lnTo>
                <a:lnTo>
                  <a:pt x="617219" y="68325"/>
                </a:lnTo>
                <a:lnTo>
                  <a:pt x="617854" y="68072"/>
                </a:lnTo>
                <a:lnTo>
                  <a:pt x="618363" y="67563"/>
                </a:lnTo>
                <a:lnTo>
                  <a:pt x="618998" y="67055"/>
                </a:lnTo>
                <a:lnTo>
                  <a:pt x="620013" y="66039"/>
                </a:lnTo>
                <a:lnTo>
                  <a:pt x="620394" y="65404"/>
                </a:lnTo>
                <a:lnTo>
                  <a:pt x="620776" y="65024"/>
                </a:lnTo>
                <a:lnTo>
                  <a:pt x="621283" y="63880"/>
                </a:lnTo>
                <a:lnTo>
                  <a:pt x="621538" y="63373"/>
                </a:lnTo>
                <a:lnTo>
                  <a:pt x="621575" y="55625"/>
                </a:lnTo>
                <a:lnTo>
                  <a:pt x="40512" y="55625"/>
                </a:lnTo>
                <a:lnTo>
                  <a:pt x="40512" y="52450"/>
                </a:lnTo>
                <a:lnTo>
                  <a:pt x="30225" y="52450"/>
                </a:lnTo>
                <a:lnTo>
                  <a:pt x="30225" y="40512"/>
                </a:lnTo>
                <a:lnTo>
                  <a:pt x="621648" y="40512"/>
                </a:lnTo>
                <a:lnTo>
                  <a:pt x="621686" y="32638"/>
                </a:lnTo>
                <a:lnTo>
                  <a:pt x="30225" y="32638"/>
                </a:lnTo>
                <a:lnTo>
                  <a:pt x="30225" y="20700"/>
                </a:lnTo>
                <a:lnTo>
                  <a:pt x="40512" y="20700"/>
                </a:lnTo>
                <a:lnTo>
                  <a:pt x="40512" y="17399"/>
                </a:lnTo>
                <a:lnTo>
                  <a:pt x="621760" y="17399"/>
                </a:lnTo>
                <a:lnTo>
                  <a:pt x="621791" y="10922"/>
                </a:lnTo>
                <a:lnTo>
                  <a:pt x="618363" y="5587"/>
                </a:lnTo>
                <a:lnTo>
                  <a:pt x="617854" y="4952"/>
                </a:lnTo>
                <a:lnTo>
                  <a:pt x="617219" y="4699"/>
                </a:lnTo>
                <a:lnTo>
                  <a:pt x="616457" y="4063"/>
                </a:lnTo>
                <a:lnTo>
                  <a:pt x="614172" y="3048"/>
                </a:lnTo>
                <a:lnTo>
                  <a:pt x="611504" y="1904"/>
                </a:lnTo>
                <a:lnTo>
                  <a:pt x="610615" y="1650"/>
                </a:lnTo>
                <a:lnTo>
                  <a:pt x="607567" y="888"/>
                </a:lnTo>
                <a:lnTo>
                  <a:pt x="606551" y="762"/>
                </a:lnTo>
                <a:lnTo>
                  <a:pt x="605408" y="380"/>
                </a:lnTo>
                <a:lnTo>
                  <a:pt x="603250" y="126"/>
                </a:lnTo>
                <a:lnTo>
                  <a:pt x="23240" y="0"/>
                </a:lnTo>
                <a:close/>
              </a:path>
              <a:path w="622300" h="73025">
                <a:moveTo>
                  <a:pt x="95250" y="52450"/>
                </a:moveTo>
                <a:lnTo>
                  <a:pt x="57530" y="52450"/>
                </a:lnTo>
                <a:lnTo>
                  <a:pt x="57530" y="55625"/>
                </a:lnTo>
                <a:lnTo>
                  <a:pt x="95250" y="55625"/>
                </a:lnTo>
                <a:lnTo>
                  <a:pt x="95250" y="52450"/>
                </a:lnTo>
                <a:close/>
              </a:path>
              <a:path w="622300" h="73025">
                <a:moveTo>
                  <a:pt x="149860" y="52450"/>
                </a:moveTo>
                <a:lnTo>
                  <a:pt x="112140" y="52450"/>
                </a:lnTo>
                <a:lnTo>
                  <a:pt x="112140" y="55625"/>
                </a:lnTo>
                <a:lnTo>
                  <a:pt x="149860" y="55625"/>
                </a:lnTo>
                <a:lnTo>
                  <a:pt x="149860" y="52450"/>
                </a:lnTo>
                <a:close/>
              </a:path>
              <a:path w="622300" h="73025">
                <a:moveTo>
                  <a:pt x="204469" y="52450"/>
                </a:moveTo>
                <a:lnTo>
                  <a:pt x="166750" y="52450"/>
                </a:lnTo>
                <a:lnTo>
                  <a:pt x="166750" y="55625"/>
                </a:lnTo>
                <a:lnTo>
                  <a:pt x="204469" y="55625"/>
                </a:lnTo>
                <a:lnTo>
                  <a:pt x="204469" y="52450"/>
                </a:lnTo>
                <a:close/>
              </a:path>
              <a:path w="622300" h="73025">
                <a:moveTo>
                  <a:pt x="259079" y="52450"/>
                </a:moveTo>
                <a:lnTo>
                  <a:pt x="221361" y="52450"/>
                </a:lnTo>
                <a:lnTo>
                  <a:pt x="221361" y="55625"/>
                </a:lnTo>
                <a:lnTo>
                  <a:pt x="259079" y="55625"/>
                </a:lnTo>
                <a:lnTo>
                  <a:pt x="259079" y="52450"/>
                </a:lnTo>
                <a:close/>
              </a:path>
              <a:path w="622300" h="73025">
                <a:moveTo>
                  <a:pt x="313689" y="52450"/>
                </a:moveTo>
                <a:lnTo>
                  <a:pt x="275970" y="52450"/>
                </a:lnTo>
                <a:lnTo>
                  <a:pt x="275970" y="55625"/>
                </a:lnTo>
                <a:lnTo>
                  <a:pt x="313689" y="55625"/>
                </a:lnTo>
                <a:lnTo>
                  <a:pt x="313689" y="52450"/>
                </a:lnTo>
                <a:close/>
              </a:path>
              <a:path w="622300" h="73025">
                <a:moveTo>
                  <a:pt x="368300" y="52450"/>
                </a:moveTo>
                <a:lnTo>
                  <a:pt x="330580" y="52450"/>
                </a:lnTo>
                <a:lnTo>
                  <a:pt x="330580" y="55625"/>
                </a:lnTo>
                <a:lnTo>
                  <a:pt x="368300" y="55625"/>
                </a:lnTo>
                <a:lnTo>
                  <a:pt x="368300" y="52450"/>
                </a:lnTo>
                <a:close/>
              </a:path>
              <a:path w="622300" h="73025">
                <a:moveTo>
                  <a:pt x="424561" y="52450"/>
                </a:moveTo>
                <a:lnTo>
                  <a:pt x="385190" y="52450"/>
                </a:lnTo>
                <a:lnTo>
                  <a:pt x="385190" y="55625"/>
                </a:lnTo>
                <a:lnTo>
                  <a:pt x="424561" y="55625"/>
                </a:lnTo>
                <a:lnTo>
                  <a:pt x="424561" y="52450"/>
                </a:lnTo>
                <a:close/>
              </a:path>
              <a:path w="622300" h="73025">
                <a:moveTo>
                  <a:pt x="621648" y="40512"/>
                </a:moveTo>
                <a:lnTo>
                  <a:pt x="451865" y="40512"/>
                </a:lnTo>
                <a:lnTo>
                  <a:pt x="451865" y="52450"/>
                </a:lnTo>
                <a:lnTo>
                  <a:pt x="441578" y="52450"/>
                </a:lnTo>
                <a:lnTo>
                  <a:pt x="441578" y="55625"/>
                </a:lnTo>
                <a:lnTo>
                  <a:pt x="621575" y="55625"/>
                </a:lnTo>
                <a:lnTo>
                  <a:pt x="621595" y="51435"/>
                </a:lnTo>
                <a:lnTo>
                  <a:pt x="512825" y="51435"/>
                </a:lnTo>
                <a:lnTo>
                  <a:pt x="512190" y="51180"/>
                </a:lnTo>
                <a:lnTo>
                  <a:pt x="510920" y="51053"/>
                </a:lnTo>
                <a:lnTo>
                  <a:pt x="510413" y="50800"/>
                </a:lnTo>
                <a:lnTo>
                  <a:pt x="509904" y="50800"/>
                </a:lnTo>
                <a:lnTo>
                  <a:pt x="509397" y="50419"/>
                </a:lnTo>
                <a:lnTo>
                  <a:pt x="508253" y="49657"/>
                </a:lnTo>
                <a:lnTo>
                  <a:pt x="508000" y="49275"/>
                </a:lnTo>
                <a:lnTo>
                  <a:pt x="507745" y="49149"/>
                </a:lnTo>
                <a:lnTo>
                  <a:pt x="507491" y="48513"/>
                </a:lnTo>
                <a:lnTo>
                  <a:pt x="507745" y="46989"/>
                </a:lnTo>
                <a:lnTo>
                  <a:pt x="508635" y="46100"/>
                </a:lnTo>
                <a:lnTo>
                  <a:pt x="509397" y="45592"/>
                </a:lnTo>
                <a:lnTo>
                  <a:pt x="510413" y="45338"/>
                </a:lnTo>
                <a:lnTo>
                  <a:pt x="512190" y="44830"/>
                </a:lnTo>
                <a:lnTo>
                  <a:pt x="514223" y="44703"/>
                </a:lnTo>
                <a:lnTo>
                  <a:pt x="621628" y="44703"/>
                </a:lnTo>
                <a:lnTo>
                  <a:pt x="621648" y="40512"/>
                </a:lnTo>
                <a:close/>
              </a:path>
              <a:path w="622300" h="73025">
                <a:moveTo>
                  <a:pt x="84836" y="40512"/>
                </a:moveTo>
                <a:lnTo>
                  <a:pt x="67944" y="40512"/>
                </a:lnTo>
                <a:lnTo>
                  <a:pt x="67944" y="52450"/>
                </a:lnTo>
                <a:lnTo>
                  <a:pt x="84836" y="52450"/>
                </a:lnTo>
                <a:lnTo>
                  <a:pt x="84836" y="40512"/>
                </a:lnTo>
                <a:close/>
              </a:path>
              <a:path w="622300" h="73025">
                <a:moveTo>
                  <a:pt x="139445" y="40512"/>
                </a:moveTo>
                <a:lnTo>
                  <a:pt x="122554" y="40512"/>
                </a:lnTo>
                <a:lnTo>
                  <a:pt x="122554" y="52450"/>
                </a:lnTo>
                <a:lnTo>
                  <a:pt x="139445" y="52450"/>
                </a:lnTo>
                <a:lnTo>
                  <a:pt x="139445" y="40512"/>
                </a:lnTo>
                <a:close/>
              </a:path>
              <a:path w="622300" h="73025">
                <a:moveTo>
                  <a:pt x="194055" y="40512"/>
                </a:moveTo>
                <a:lnTo>
                  <a:pt x="177164" y="40512"/>
                </a:lnTo>
                <a:lnTo>
                  <a:pt x="177164" y="52450"/>
                </a:lnTo>
                <a:lnTo>
                  <a:pt x="194055" y="52450"/>
                </a:lnTo>
                <a:lnTo>
                  <a:pt x="194055" y="40512"/>
                </a:lnTo>
                <a:close/>
              </a:path>
              <a:path w="622300" h="73025">
                <a:moveTo>
                  <a:pt x="248665" y="40512"/>
                </a:moveTo>
                <a:lnTo>
                  <a:pt x="231775" y="40512"/>
                </a:lnTo>
                <a:lnTo>
                  <a:pt x="231775" y="52450"/>
                </a:lnTo>
                <a:lnTo>
                  <a:pt x="248665" y="52450"/>
                </a:lnTo>
                <a:lnTo>
                  <a:pt x="248665" y="40512"/>
                </a:lnTo>
                <a:close/>
              </a:path>
              <a:path w="622300" h="73025">
                <a:moveTo>
                  <a:pt x="303275" y="40512"/>
                </a:moveTo>
                <a:lnTo>
                  <a:pt x="286385" y="40512"/>
                </a:lnTo>
                <a:lnTo>
                  <a:pt x="286385" y="52450"/>
                </a:lnTo>
                <a:lnTo>
                  <a:pt x="303275" y="52450"/>
                </a:lnTo>
                <a:lnTo>
                  <a:pt x="303275" y="40512"/>
                </a:lnTo>
                <a:close/>
              </a:path>
              <a:path w="622300" h="73025">
                <a:moveTo>
                  <a:pt x="357886" y="40512"/>
                </a:moveTo>
                <a:lnTo>
                  <a:pt x="340994" y="40512"/>
                </a:lnTo>
                <a:lnTo>
                  <a:pt x="340994" y="52450"/>
                </a:lnTo>
                <a:lnTo>
                  <a:pt x="357886" y="52450"/>
                </a:lnTo>
                <a:lnTo>
                  <a:pt x="357886" y="40512"/>
                </a:lnTo>
                <a:close/>
              </a:path>
              <a:path w="622300" h="73025">
                <a:moveTo>
                  <a:pt x="414274" y="40512"/>
                </a:moveTo>
                <a:lnTo>
                  <a:pt x="395604" y="40512"/>
                </a:lnTo>
                <a:lnTo>
                  <a:pt x="395604" y="52450"/>
                </a:lnTo>
                <a:lnTo>
                  <a:pt x="414274" y="52450"/>
                </a:lnTo>
                <a:lnTo>
                  <a:pt x="414274" y="40512"/>
                </a:lnTo>
                <a:close/>
              </a:path>
              <a:path w="622300" h="73025">
                <a:moveTo>
                  <a:pt x="530478" y="50800"/>
                </a:moveTo>
                <a:lnTo>
                  <a:pt x="518032" y="50800"/>
                </a:lnTo>
                <a:lnTo>
                  <a:pt x="517525" y="51053"/>
                </a:lnTo>
                <a:lnTo>
                  <a:pt x="516254" y="51180"/>
                </a:lnTo>
                <a:lnTo>
                  <a:pt x="515619" y="51435"/>
                </a:lnTo>
                <a:lnTo>
                  <a:pt x="533018" y="51435"/>
                </a:lnTo>
                <a:lnTo>
                  <a:pt x="532256" y="51180"/>
                </a:lnTo>
                <a:lnTo>
                  <a:pt x="531113" y="51053"/>
                </a:lnTo>
                <a:lnTo>
                  <a:pt x="530478" y="50800"/>
                </a:lnTo>
                <a:close/>
              </a:path>
              <a:path w="622300" h="73025">
                <a:moveTo>
                  <a:pt x="550544" y="50800"/>
                </a:moveTo>
                <a:lnTo>
                  <a:pt x="538099" y="50800"/>
                </a:lnTo>
                <a:lnTo>
                  <a:pt x="537590" y="51053"/>
                </a:lnTo>
                <a:lnTo>
                  <a:pt x="536320" y="51180"/>
                </a:lnTo>
                <a:lnTo>
                  <a:pt x="535686" y="51435"/>
                </a:lnTo>
                <a:lnTo>
                  <a:pt x="552957" y="51435"/>
                </a:lnTo>
                <a:lnTo>
                  <a:pt x="552323" y="51180"/>
                </a:lnTo>
                <a:lnTo>
                  <a:pt x="551179" y="51053"/>
                </a:lnTo>
                <a:lnTo>
                  <a:pt x="550544" y="50800"/>
                </a:lnTo>
                <a:close/>
              </a:path>
              <a:path w="622300" h="73025">
                <a:moveTo>
                  <a:pt x="570611" y="50800"/>
                </a:moveTo>
                <a:lnTo>
                  <a:pt x="558164" y="50800"/>
                </a:lnTo>
                <a:lnTo>
                  <a:pt x="557656" y="51053"/>
                </a:lnTo>
                <a:lnTo>
                  <a:pt x="556387" y="51180"/>
                </a:lnTo>
                <a:lnTo>
                  <a:pt x="555751" y="51435"/>
                </a:lnTo>
                <a:lnTo>
                  <a:pt x="573151" y="51435"/>
                </a:lnTo>
                <a:lnTo>
                  <a:pt x="572388" y="51180"/>
                </a:lnTo>
                <a:lnTo>
                  <a:pt x="571245" y="51053"/>
                </a:lnTo>
                <a:lnTo>
                  <a:pt x="570611" y="50800"/>
                </a:lnTo>
                <a:close/>
              </a:path>
              <a:path w="622300" h="73025">
                <a:moveTo>
                  <a:pt x="621628" y="44703"/>
                </a:moveTo>
                <a:lnTo>
                  <a:pt x="574420" y="44703"/>
                </a:lnTo>
                <a:lnTo>
                  <a:pt x="576452" y="44830"/>
                </a:lnTo>
                <a:lnTo>
                  <a:pt x="578230" y="45338"/>
                </a:lnTo>
                <a:lnTo>
                  <a:pt x="579247" y="45592"/>
                </a:lnTo>
                <a:lnTo>
                  <a:pt x="579627" y="45974"/>
                </a:lnTo>
                <a:lnTo>
                  <a:pt x="580136" y="46100"/>
                </a:lnTo>
                <a:lnTo>
                  <a:pt x="580389" y="46482"/>
                </a:lnTo>
                <a:lnTo>
                  <a:pt x="580898" y="46989"/>
                </a:lnTo>
                <a:lnTo>
                  <a:pt x="581151" y="47498"/>
                </a:lnTo>
                <a:lnTo>
                  <a:pt x="581151" y="48640"/>
                </a:lnTo>
                <a:lnTo>
                  <a:pt x="580898" y="49149"/>
                </a:lnTo>
                <a:lnTo>
                  <a:pt x="580770" y="49275"/>
                </a:lnTo>
                <a:lnTo>
                  <a:pt x="580136" y="50037"/>
                </a:lnTo>
                <a:lnTo>
                  <a:pt x="579627" y="50164"/>
                </a:lnTo>
                <a:lnTo>
                  <a:pt x="579247" y="50419"/>
                </a:lnTo>
                <a:lnTo>
                  <a:pt x="578738" y="50800"/>
                </a:lnTo>
                <a:lnTo>
                  <a:pt x="578230" y="50800"/>
                </a:lnTo>
                <a:lnTo>
                  <a:pt x="577723" y="51053"/>
                </a:lnTo>
                <a:lnTo>
                  <a:pt x="576452" y="51180"/>
                </a:lnTo>
                <a:lnTo>
                  <a:pt x="575817" y="51435"/>
                </a:lnTo>
                <a:lnTo>
                  <a:pt x="621595" y="51435"/>
                </a:lnTo>
                <a:lnTo>
                  <a:pt x="621628" y="44703"/>
                </a:lnTo>
                <a:close/>
              </a:path>
              <a:path w="622300" h="73025">
                <a:moveTo>
                  <a:pt x="534288" y="44703"/>
                </a:moveTo>
                <a:lnTo>
                  <a:pt x="514223" y="44703"/>
                </a:lnTo>
                <a:lnTo>
                  <a:pt x="516254" y="44830"/>
                </a:lnTo>
                <a:lnTo>
                  <a:pt x="518032" y="45338"/>
                </a:lnTo>
                <a:lnTo>
                  <a:pt x="519049" y="45592"/>
                </a:lnTo>
                <a:lnTo>
                  <a:pt x="519429" y="45974"/>
                </a:lnTo>
                <a:lnTo>
                  <a:pt x="519938" y="46100"/>
                </a:lnTo>
                <a:lnTo>
                  <a:pt x="520191" y="46482"/>
                </a:lnTo>
                <a:lnTo>
                  <a:pt x="520700" y="46989"/>
                </a:lnTo>
                <a:lnTo>
                  <a:pt x="520953" y="47498"/>
                </a:lnTo>
                <a:lnTo>
                  <a:pt x="520953" y="48640"/>
                </a:lnTo>
                <a:lnTo>
                  <a:pt x="520700" y="49149"/>
                </a:lnTo>
                <a:lnTo>
                  <a:pt x="519938" y="50037"/>
                </a:lnTo>
                <a:lnTo>
                  <a:pt x="519429" y="50164"/>
                </a:lnTo>
                <a:lnTo>
                  <a:pt x="519049" y="50419"/>
                </a:lnTo>
                <a:lnTo>
                  <a:pt x="518540" y="50800"/>
                </a:lnTo>
                <a:lnTo>
                  <a:pt x="529970" y="50800"/>
                </a:lnTo>
                <a:lnTo>
                  <a:pt x="529589" y="50419"/>
                </a:lnTo>
                <a:lnTo>
                  <a:pt x="529081" y="50164"/>
                </a:lnTo>
                <a:lnTo>
                  <a:pt x="528319" y="49657"/>
                </a:lnTo>
                <a:lnTo>
                  <a:pt x="528065" y="49275"/>
                </a:lnTo>
                <a:lnTo>
                  <a:pt x="527812" y="49149"/>
                </a:lnTo>
                <a:lnTo>
                  <a:pt x="527685" y="48640"/>
                </a:lnTo>
                <a:lnTo>
                  <a:pt x="527557" y="48513"/>
                </a:lnTo>
                <a:lnTo>
                  <a:pt x="527557" y="47625"/>
                </a:lnTo>
                <a:lnTo>
                  <a:pt x="527685" y="47498"/>
                </a:lnTo>
                <a:lnTo>
                  <a:pt x="527812" y="46989"/>
                </a:lnTo>
                <a:lnTo>
                  <a:pt x="528701" y="46100"/>
                </a:lnTo>
                <a:lnTo>
                  <a:pt x="529081" y="45974"/>
                </a:lnTo>
                <a:lnTo>
                  <a:pt x="529589" y="45592"/>
                </a:lnTo>
                <a:lnTo>
                  <a:pt x="529970" y="45465"/>
                </a:lnTo>
                <a:lnTo>
                  <a:pt x="530478" y="45338"/>
                </a:lnTo>
                <a:lnTo>
                  <a:pt x="532256" y="44830"/>
                </a:lnTo>
                <a:lnTo>
                  <a:pt x="534288" y="44703"/>
                </a:lnTo>
                <a:close/>
              </a:path>
              <a:path w="622300" h="73025">
                <a:moveTo>
                  <a:pt x="554354" y="44703"/>
                </a:moveTo>
                <a:lnTo>
                  <a:pt x="534288" y="44703"/>
                </a:lnTo>
                <a:lnTo>
                  <a:pt x="536320" y="44830"/>
                </a:lnTo>
                <a:lnTo>
                  <a:pt x="538099" y="45338"/>
                </a:lnTo>
                <a:lnTo>
                  <a:pt x="539114" y="45592"/>
                </a:lnTo>
                <a:lnTo>
                  <a:pt x="539876" y="46100"/>
                </a:lnTo>
                <a:lnTo>
                  <a:pt x="540765" y="46989"/>
                </a:lnTo>
                <a:lnTo>
                  <a:pt x="541019" y="47498"/>
                </a:lnTo>
                <a:lnTo>
                  <a:pt x="541147" y="47625"/>
                </a:lnTo>
                <a:lnTo>
                  <a:pt x="541147" y="48513"/>
                </a:lnTo>
                <a:lnTo>
                  <a:pt x="541019" y="48640"/>
                </a:lnTo>
                <a:lnTo>
                  <a:pt x="540765" y="49149"/>
                </a:lnTo>
                <a:lnTo>
                  <a:pt x="540512" y="49275"/>
                </a:lnTo>
                <a:lnTo>
                  <a:pt x="540257" y="49657"/>
                </a:lnTo>
                <a:lnTo>
                  <a:pt x="539114" y="50419"/>
                </a:lnTo>
                <a:lnTo>
                  <a:pt x="538606" y="50800"/>
                </a:lnTo>
                <a:lnTo>
                  <a:pt x="550037" y="50800"/>
                </a:lnTo>
                <a:lnTo>
                  <a:pt x="549528" y="50419"/>
                </a:lnTo>
                <a:lnTo>
                  <a:pt x="548386" y="49657"/>
                </a:lnTo>
                <a:lnTo>
                  <a:pt x="548131" y="49275"/>
                </a:lnTo>
                <a:lnTo>
                  <a:pt x="547877" y="49149"/>
                </a:lnTo>
                <a:lnTo>
                  <a:pt x="547624" y="48513"/>
                </a:lnTo>
                <a:lnTo>
                  <a:pt x="547877" y="46989"/>
                </a:lnTo>
                <a:lnTo>
                  <a:pt x="548766" y="46100"/>
                </a:lnTo>
                <a:lnTo>
                  <a:pt x="549528" y="45592"/>
                </a:lnTo>
                <a:lnTo>
                  <a:pt x="550544" y="45338"/>
                </a:lnTo>
                <a:lnTo>
                  <a:pt x="551814" y="45085"/>
                </a:lnTo>
                <a:lnTo>
                  <a:pt x="552323" y="44830"/>
                </a:lnTo>
                <a:lnTo>
                  <a:pt x="554354" y="44703"/>
                </a:lnTo>
                <a:close/>
              </a:path>
              <a:path w="622300" h="73025">
                <a:moveTo>
                  <a:pt x="574420" y="44703"/>
                </a:moveTo>
                <a:lnTo>
                  <a:pt x="554354" y="44703"/>
                </a:lnTo>
                <a:lnTo>
                  <a:pt x="556387" y="44830"/>
                </a:lnTo>
                <a:lnTo>
                  <a:pt x="558164" y="45338"/>
                </a:lnTo>
                <a:lnTo>
                  <a:pt x="559180" y="45592"/>
                </a:lnTo>
                <a:lnTo>
                  <a:pt x="559562" y="45974"/>
                </a:lnTo>
                <a:lnTo>
                  <a:pt x="560069" y="46100"/>
                </a:lnTo>
                <a:lnTo>
                  <a:pt x="560324" y="46482"/>
                </a:lnTo>
                <a:lnTo>
                  <a:pt x="560704" y="46862"/>
                </a:lnTo>
                <a:lnTo>
                  <a:pt x="560958" y="46989"/>
                </a:lnTo>
                <a:lnTo>
                  <a:pt x="561086" y="47498"/>
                </a:lnTo>
                <a:lnTo>
                  <a:pt x="561086" y="48640"/>
                </a:lnTo>
                <a:lnTo>
                  <a:pt x="560958" y="49149"/>
                </a:lnTo>
                <a:lnTo>
                  <a:pt x="560069" y="50037"/>
                </a:lnTo>
                <a:lnTo>
                  <a:pt x="559562" y="50164"/>
                </a:lnTo>
                <a:lnTo>
                  <a:pt x="559180" y="50419"/>
                </a:lnTo>
                <a:lnTo>
                  <a:pt x="558673" y="50800"/>
                </a:lnTo>
                <a:lnTo>
                  <a:pt x="570102" y="50800"/>
                </a:lnTo>
                <a:lnTo>
                  <a:pt x="569722" y="50419"/>
                </a:lnTo>
                <a:lnTo>
                  <a:pt x="569213" y="50164"/>
                </a:lnTo>
                <a:lnTo>
                  <a:pt x="568451" y="49657"/>
                </a:lnTo>
                <a:lnTo>
                  <a:pt x="568198" y="49275"/>
                </a:lnTo>
                <a:lnTo>
                  <a:pt x="567943" y="49149"/>
                </a:lnTo>
                <a:lnTo>
                  <a:pt x="567689" y="48513"/>
                </a:lnTo>
                <a:lnTo>
                  <a:pt x="567943" y="46989"/>
                </a:lnTo>
                <a:lnTo>
                  <a:pt x="568832" y="46100"/>
                </a:lnTo>
                <a:lnTo>
                  <a:pt x="569213" y="45974"/>
                </a:lnTo>
                <a:lnTo>
                  <a:pt x="569722" y="45592"/>
                </a:lnTo>
                <a:lnTo>
                  <a:pt x="570102" y="45465"/>
                </a:lnTo>
                <a:lnTo>
                  <a:pt x="570611" y="45338"/>
                </a:lnTo>
                <a:lnTo>
                  <a:pt x="571880" y="45085"/>
                </a:lnTo>
                <a:lnTo>
                  <a:pt x="572388" y="44830"/>
                </a:lnTo>
                <a:lnTo>
                  <a:pt x="574420" y="44703"/>
                </a:lnTo>
                <a:close/>
              </a:path>
              <a:path w="622300" h="73025">
                <a:moveTo>
                  <a:pt x="84836" y="20700"/>
                </a:moveTo>
                <a:lnTo>
                  <a:pt x="67944" y="20700"/>
                </a:lnTo>
                <a:lnTo>
                  <a:pt x="67944" y="32638"/>
                </a:lnTo>
                <a:lnTo>
                  <a:pt x="84836" y="32638"/>
                </a:lnTo>
                <a:lnTo>
                  <a:pt x="84836" y="20700"/>
                </a:lnTo>
                <a:close/>
              </a:path>
              <a:path w="622300" h="73025">
                <a:moveTo>
                  <a:pt x="139445" y="20700"/>
                </a:moveTo>
                <a:lnTo>
                  <a:pt x="122554" y="20700"/>
                </a:lnTo>
                <a:lnTo>
                  <a:pt x="122554" y="32638"/>
                </a:lnTo>
                <a:lnTo>
                  <a:pt x="139445" y="32638"/>
                </a:lnTo>
                <a:lnTo>
                  <a:pt x="139445" y="20700"/>
                </a:lnTo>
                <a:close/>
              </a:path>
              <a:path w="622300" h="73025">
                <a:moveTo>
                  <a:pt x="194055" y="20700"/>
                </a:moveTo>
                <a:lnTo>
                  <a:pt x="177164" y="20700"/>
                </a:lnTo>
                <a:lnTo>
                  <a:pt x="177164" y="32638"/>
                </a:lnTo>
                <a:lnTo>
                  <a:pt x="194055" y="32638"/>
                </a:lnTo>
                <a:lnTo>
                  <a:pt x="194055" y="20700"/>
                </a:lnTo>
                <a:close/>
              </a:path>
              <a:path w="622300" h="73025">
                <a:moveTo>
                  <a:pt x="248665" y="20700"/>
                </a:moveTo>
                <a:lnTo>
                  <a:pt x="231775" y="20700"/>
                </a:lnTo>
                <a:lnTo>
                  <a:pt x="231775" y="32638"/>
                </a:lnTo>
                <a:lnTo>
                  <a:pt x="248665" y="32638"/>
                </a:lnTo>
                <a:lnTo>
                  <a:pt x="248665" y="20700"/>
                </a:lnTo>
                <a:close/>
              </a:path>
              <a:path w="622300" h="73025">
                <a:moveTo>
                  <a:pt x="303275" y="20700"/>
                </a:moveTo>
                <a:lnTo>
                  <a:pt x="286385" y="20700"/>
                </a:lnTo>
                <a:lnTo>
                  <a:pt x="286385" y="32638"/>
                </a:lnTo>
                <a:lnTo>
                  <a:pt x="303275" y="32638"/>
                </a:lnTo>
                <a:lnTo>
                  <a:pt x="303275" y="20700"/>
                </a:lnTo>
                <a:close/>
              </a:path>
              <a:path w="622300" h="73025">
                <a:moveTo>
                  <a:pt x="357886" y="20700"/>
                </a:moveTo>
                <a:lnTo>
                  <a:pt x="340994" y="20700"/>
                </a:lnTo>
                <a:lnTo>
                  <a:pt x="340994" y="32638"/>
                </a:lnTo>
                <a:lnTo>
                  <a:pt x="357886" y="32638"/>
                </a:lnTo>
                <a:lnTo>
                  <a:pt x="357886" y="20700"/>
                </a:lnTo>
                <a:close/>
              </a:path>
              <a:path w="622300" h="73025">
                <a:moveTo>
                  <a:pt x="414274" y="20700"/>
                </a:moveTo>
                <a:lnTo>
                  <a:pt x="395604" y="20700"/>
                </a:lnTo>
                <a:lnTo>
                  <a:pt x="395604" y="32638"/>
                </a:lnTo>
                <a:lnTo>
                  <a:pt x="414274" y="32638"/>
                </a:lnTo>
                <a:lnTo>
                  <a:pt x="414274" y="20700"/>
                </a:lnTo>
                <a:close/>
              </a:path>
              <a:path w="622300" h="73025">
                <a:moveTo>
                  <a:pt x="509777" y="17399"/>
                </a:moveTo>
                <a:lnTo>
                  <a:pt x="441578" y="17399"/>
                </a:lnTo>
                <a:lnTo>
                  <a:pt x="441578" y="20700"/>
                </a:lnTo>
                <a:lnTo>
                  <a:pt x="451865" y="20700"/>
                </a:lnTo>
                <a:lnTo>
                  <a:pt x="451865" y="32638"/>
                </a:lnTo>
                <a:lnTo>
                  <a:pt x="621686" y="32638"/>
                </a:lnTo>
                <a:lnTo>
                  <a:pt x="621707" y="28448"/>
                </a:lnTo>
                <a:lnTo>
                  <a:pt x="509777" y="28448"/>
                </a:lnTo>
                <a:lnTo>
                  <a:pt x="509777" y="17399"/>
                </a:lnTo>
                <a:close/>
              </a:path>
              <a:path w="622300" h="73025">
                <a:moveTo>
                  <a:pt x="621760" y="17399"/>
                </a:moveTo>
                <a:lnTo>
                  <a:pt x="585469" y="17399"/>
                </a:lnTo>
                <a:lnTo>
                  <a:pt x="585469" y="28448"/>
                </a:lnTo>
                <a:lnTo>
                  <a:pt x="621707" y="28448"/>
                </a:lnTo>
                <a:lnTo>
                  <a:pt x="621760" y="17399"/>
                </a:lnTo>
                <a:close/>
              </a:path>
              <a:path w="622300" h="73025">
                <a:moveTo>
                  <a:pt x="95250" y="17399"/>
                </a:moveTo>
                <a:lnTo>
                  <a:pt x="57530" y="17399"/>
                </a:lnTo>
                <a:lnTo>
                  <a:pt x="57530" y="20700"/>
                </a:lnTo>
                <a:lnTo>
                  <a:pt x="95250" y="20700"/>
                </a:lnTo>
                <a:lnTo>
                  <a:pt x="95250" y="17399"/>
                </a:lnTo>
                <a:close/>
              </a:path>
              <a:path w="622300" h="73025">
                <a:moveTo>
                  <a:pt x="149860" y="17399"/>
                </a:moveTo>
                <a:lnTo>
                  <a:pt x="112140" y="17399"/>
                </a:lnTo>
                <a:lnTo>
                  <a:pt x="112140" y="20700"/>
                </a:lnTo>
                <a:lnTo>
                  <a:pt x="149860" y="20700"/>
                </a:lnTo>
                <a:lnTo>
                  <a:pt x="149860" y="17399"/>
                </a:lnTo>
                <a:close/>
              </a:path>
              <a:path w="622300" h="73025">
                <a:moveTo>
                  <a:pt x="204469" y="17399"/>
                </a:moveTo>
                <a:lnTo>
                  <a:pt x="166750" y="17399"/>
                </a:lnTo>
                <a:lnTo>
                  <a:pt x="166750" y="20700"/>
                </a:lnTo>
                <a:lnTo>
                  <a:pt x="204469" y="20700"/>
                </a:lnTo>
                <a:lnTo>
                  <a:pt x="204469" y="17399"/>
                </a:lnTo>
                <a:close/>
              </a:path>
              <a:path w="622300" h="73025">
                <a:moveTo>
                  <a:pt x="259079" y="17399"/>
                </a:moveTo>
                <a:lnTo>
                  <a:pt x="221361" y="17399"/>
                </a:lnTo>
                <a:lnTo>
                  <a:pt x="221361" y="20700"/>
                </a:lnTo>
                <a:lnTo>
                  <a:pt x="259079" y="20700"/>
                </a:lnTo>
                <a:lnTo>
                  <a:pt x="259079" y="17399"/>
                </a:lnTo>
                <a:close/>
              </a:path>
              <a:path w="622300" h="73025">
                <a:moveTo>
                  <a:pt x="313689" y="17399"/>
                </a:moveTo>
                <a:lnTo>
                  <a:pt x="275970" y="17399"/>
                </a:lnTo>
                <a:lnTo>
                  <a:pt x="275970" y="20700"/>
                </a:lnTo>
                <a:lnTo>
                  <a:pt x="313689" y="20700"/>
                </a:lnTo>
                <a:lnTo>
                  <a:pt x="313689" y="17399"/>
                </a:lnTo>
                <a:close/>
              </a:path>
              <a:path w="622300" h="73025">
                <a:moveTo>
                  <a:pt x="368300" y="17399"/>
                </a:moveTo>
                <a:lnTo>
                  <a:pt x="330580" y="17399"/>
                </a:lnTo>
                <a:lnTo>
                  <a:pt x="330580" y="20700"/>
                </a:lnTo>
                <a:lnTo>
                  <a:pt x="368300" y="20700"/>
                </a:lnTo>
                <a:lnTo>
                  <a:pt x="368300" y="17399"/>
                </a:lnTo>
                <a:close/>
              </a:path>
              <a:path w="622300" h="73025">
                <a:moveTo>
                  <a:pt x="424561" y="17399"/>
                </a:moveTo>
                <a:lnTo>
                  <a:pt x="385190" y="17399"/>
                </a:lnTo>
                <a:lnTo>
                  <a:pt x="385190" y="20700"/>
                </a:lnTo>
                <a:lnTo>
                  <a:pt x="424561" y="20700"/>
                </a:lnTo>
                <a:lnTo>
                  <a:pt x="424561" y="17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097864" y="3115219"/>
            <a:ext cx="137033" cy="64076"/>
          </a:xfrm>
          <a:custGeom>
            <a:avLst/>
            <a:gdLst/>
            <a:ahLst/>
            <a:cxnLst/>
            <a:rect l="l" t="t" r="r" b="b"/>
            <a:pathLst>
              <a:path w="137159" h="64135">
                <a:moveTo>
                  <a:pt x="137159" y="0"/>
                </a:moveTo>
                <a:lnTo>
                  <a:pt x="6603" y="0"/>
                </a:lnTo>
                <a:lnTo>
                  <a:pt x="2158" y="1651"/>
                </a:lnTo>
                <a:lnTo>
                  <a:pt x="0" y="5080"/>
                </a:lnTo>
                <a:lnTo>
                  <a:pt x="0" y="58928"/>
                </a:lnTo>
                <a:lnTo>
                  <a:pt x="2158" y="60579"/>
                </a:lnTo>
                <a:lnTo>
                  <a:pt x="6603" y="62357"/>
                </a:lnTo>
                <a:lnTo>
                  <a:pt x="11049" y="64008"/>
                </a:lnTo>
                <a:lnTo>
                  <a:pt x="110616" y="64008"/>
                </a:lnTo>
                <a:lnTo>
                  <a:pt x="135000" y="23622"/>
                </a:lnTo>
                <a:lnTo>
                  <a:pt x="137159" y="10160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942559" y="3115219"/>
            <a:ext cx="137033" cy="64076"/>
          </a:xfrm>
          <a:custGeom>
            <a:avLst/>
            <a:gdLst/>
            <a:ahLst/>
            <a:cxnLst/>
            <a:rect l="l" t="t" r="r" b="b"/>
            <a:pathLst>
              <a:path w="137159" h="64135">
                <a:moveTo>
                  <a:pt x="130428" y="0"/>
                </a:moveTo>
                <a:lnTo>
                  <a:pt x="6730" y="0"/>
                </a:lnTo>
                <a:lnTo>
                  <a:pt x="2285" y="1651"/>
                </a:lnTo>
                <a:lnTo>
                  <a:pt x="0" y="5080"/>
                </a:lnTo>
                <a:lnTo>
                  <a:pt x="0" y="58928"/>
                </a:lnTo>
                <a:lnTo>
                  <a:pt x="2285" y="60579"/>
                </a:lnTo>
                <a:lnTo>
                  <a:pt x="6730" y="62357"/>
                </a:lnTo>
                <a:lnTo>
                  <a:pt x="11302" y="64008"/>
                </a:lnTo>
                <a:lnTo>
                  <a:pt x="125856" y="64008"/>
                </a:lnTo>
                <a:lnTo>
                  <a:pt x="130428" y="62357"/>
                </a:lnTo>
                <a:lnTo>
                  <a:pt x="134874" y="60579"/>
                </a:lnTo>
                <a:lnTo>
                  <a:pt x="137159" y="58928"/>
                </a:lnTo>
                <a:lnTo>
                  <a:pt x="137159" y="5080"/>
                </a:lnTo>
                <a:lnTo>
                  <a:pt x="134874" y="1651"/>
                </a:lnTo>
                <a:lnTo>
                  <a:pt x="1304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939514" y="3191348"/>
            <a:ext cx="253131" cy="67248"/>
          </a:xfrm>
          <a:custGeom>
            <a:avLst/>
            <a:gdLst/>
            <a:ahLst/>
            <a:cxnLst/>
            <a:rect l="l" t="t" r="r" b="b"/>
            <a:pathLst>
              <a:path w="253365" h="67310">
                <a:moveTo>
                  <a:pt x="252983" y="0"/>
                </a:moveTo>
                <a:lnTo>
                  <a:pt x="6603" y="0"/>
                </a:lnTo>
                <a:lnTo>
                  <a:pt x="4445" y="3556"/>
                </a:lnTo>
                <a:lnTo>
                  <a:pt x="2158" y="5334"/>
                </a:lnTo>
                <a:lnTo>
                  <a:pt x="0" y="8763"/>
                </a:lnTo>
                <a:lnTo>
                  <a:pt x="0" y="58293"/>
                </a:lnTo>
                <a:lnTo>
                  <a:pt x="2158" y="61722"/>
                </a:lnTo>
                <a:lnTo>
                  <a:pt x="4445" y="65278"/>
                </a:lnTo>
                <a:lnTo>
                  <a:pt x="6603" y="67056"/>
                </a:lnTo>
                <a:lnTo>
                  <a:pt x="204597" y="67056"/>
                </a:lnTo>
                <a:lnTo>
                  <a:pt x="206755" y="58293"/>
                </a:lnTo>
                <a:lnTo>
                  <a:pt x="211200" y="49403"/>
                </a:lnTo>
                <a:lnTo>
                  <a:pt x="222123" y="31750"/>
                </a:lnTo>
                <a:lnTo>
                  <a:pt x="235330" y="15875"/>
                </a:lnTo>
                <a:lnTo>
                  <a:pt x="2529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942559" y="3270523"/>
            <a:ext cx="137033" cy="64076"/>
          </a:xfrm>
          <a:custGeom>
            <a:avLst/>
            <a:gdLst/>
            <a:ahLst/>
            <a:cxnLst/>
            <a:rect l="l" t="t" r="r" b="b"/>
            <a:pathLst>
              <a:path w="137159" h="64135">
                <a:moveTo>
                  <a:pt x="125856" y="0"/>
                </a:moveTo>
                <a:lnTo>
                  <a:pt x="11302" y="0"/>
                </a:lnTo>
                <a:lnTo>
                  <a:pt x="6730" y="1650"/>
                </a:lnTo>
                <a:lnTo>
                  <a:pt x="2285" y="3429"/>
                </a:lnTo>
                <a:lnTo>
                  <a:pt x="0" y="5080"/>
                </a:lnTo>
                <a:lnTo>
                  <a:pt x="0" y="58928"/>
                </a:lnTo>
                <a:lnTo>
                  <a:pt x="2285" y="62357"/>
                </a:lnTo>
                <a:lnTo>
                  <a:pt x="6730" y="64008"/>
                </a:lnTo>
                <a:lnTo>
                  <a:pt x="130428" y="64008"/>
                </a:lnTo>
                <a:lnTo>
                  <a:pt x="134874" y="62357"/>
                </a:lnTo>
                <a:lnTo>
                  <a:pt x="137159" y="58928"/>
                </a:lnTo>
                <a:lnTo>
                  <a:pt x="137159" y="5080"/>
                </a:lnTo>
                <a:lnTo>
                  <a:pt x="134874" y="3429"/>
                </a:lnTo>
                <a:lnTo>
                  <a:pt x="130428" y="1650"/>
                </a:lnTo>
                <a:lnTo>
                  <a:pt x="1258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097865" y="3270523"/>
            <a:ext cx="100872" cy="64076"/>
          </a:xfrm>
          <a:custGeom>
            <a:avLst/>
            <a:gdLst/>
            <a:ahLst/>
            <a:cxnLst/>
            <a:rect l="l" t="t" r="r" b="b"/>
            <a:pathLst>
              <a:path w="100965" h="64135">
                <a:moveTo>
                  <a:pt x="44703" y="0"/>
                </a:moveTo>
                <a:lnTo>
                  <a:pt x="11175" y="0"/>
                </a:lnTo>
                <a:lnTo>
                  <a:pt x="6730" y="1650"/>
                </a:lnTo>
                <a:lnTo>
                  <a:pt x="2285" y="3429"/>
                </a:lnTo>
                <a:lnTo>
                  <a:pt x="0" y="5080"/>
                </a:lnTo>
                <a:lnTo>
                  <a:pt x="0" y="58928"/>
                </a:lnTo>
                <a:lnTo>
                  <a:pt x="2285" y="62357"/>
                </a:lnTo>
                <a:lnTo>
                  <a:pt x="6730" y="64008"/>
                </a:lnTo>
                <a:lnTo>
                  <a:pt x="100583" y="64008"/>
                </a:lnTo>
                <a:lnTo>
                  <a:pt x="82676" y="55625"/>
                </a:lnTo>
                <a:lnTo>
                  <a:pt x="55879" y="28575"/>
                </a:lnTo>
                <a:lnTo>
                  <a:pt x="49149" y="13462"/>
                </a:lnTo>
                <a:lnTo>
                  <a:pt x="447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158768" y="3118264"/>
            <a:ext cx="213163" cy="216335"/>
          </a:xfrm>
          <a:custGeom>
            <a:avLst/>
            <a:gdLst/>
            <a:ahLst/>
            <a:cxnLst/>
            <a:rect l="l" t="t" r="r" b="b"/>
            <a:pathLst>
              <a:path w="213359" h="216535">
                <a:moveTo>
                  <a:pt x="92328" y="0"/>
                </a:moveTo>
                <a:lnTo>
                  <a:pt x="92328" y="6731"/>
                </a:lnTo>
                <a:lnTo>
                  <a:pt x="90170" y="25400"/>
                </a:lnTo>
                <a:lnTo>
                  <a:pt x="70357" y="60833"/>
                </a:lnTo>
                <a:lnTo>
                  <a:pt x="33020" y="92963"/>
                </a:lnTo>
                <a:lnTo>
                  <a:pt x="21971" y="103124"/>
                </a:lnTo>
                <a:lnTo>
                  <a:pt x="13207" y="114935"/>
                </a:lnTo>
                <a:lnTo>
                  <a:pt x="6603" y="126746"/>
                </a:lnTo>
                <a:lnTo>
                  <a:pt x="2158" y="138684"/>
                </a:lnTo>
                <a:lnTo>
                  <a:pt x="0" y="150495"/>
                </a:lnTo>
                <a:lnTo>
                  <a:pt x="2158" y="162306"/>
                </a:lnTo>
                <a:lnTo>
                  <a:pt x="8763" y="172466"/>
                </a:lnTo>
                <a:lnTo>
                  <a:pt x="13207" y="180848"/>
                </a:lnTo>
                <a:lnTo>
                  <a:pt x="50546" y="209676"/>
                </a:lnTo>
                <a:lnTo>
                  <a:pt x="76962" y="216408"/>
                </a:lnTo>
                <a:lnTo>
                  <a:pt x="70357" y="202819"/>
                </a:lnTo>
                <a:lnTo>
                  <a:pt x="70357" y="180848"/>
                </a:lnTo>
                <a:lnTo>
                  <a:pt x="72644" y="172466"/>
                </a:lnTo>
                <a:lnTo>
                  <a:pt x="79248" y="165735"/>
                </a:lnTo>
                <a:lnTo>
                  <a:pt x="85725" y="157225"/>
                </a:lnTo>
                <a:lnTo>
                  <a:pt x="103377" y="138684"/>
                </a:lnTo>
                <a:lnTo>
                  <a:pt x="114426" y="123444"/>
                </a:lnTo>
                <a:lnTo>
                  <a:pt x="123190" y="108204"/>
                </a:lnTo>
                <a:lnTo>
                  <a:pt x="211200" y="108204"/>
                </a:lnTo>
                <a:lnTo>
                  <a:pt x="206755" y="94742"/>
                </a:lnTo>
                <a:lnTo>
                  <a:pt x="197993" y="81153"/>
                </a:lnTo>
                <a:lnTo>
                  <a:pt x="191389" y="69342"/>
                </a:lnTo>
                <a:lnTo>
                  <a:pt x="180340" y="59182"/>
                </a:lnTo>
                <a:lnTo>
                  <a:pt x="171576" y="49022"/>
                </a:lnTo>
                <a:lnTo>
                  <a:pt x="149605" y="32131"/>
                </a:lnTo>
                <a:lnTo>
                  <a:pt x="127634" y="18542"/>
                </a:lnTo>
                <a:lnTo>
                  <a:pt x="109981" y="8509"/>
                </a:lnTo>
                <a:lnTo>
                  <a:pt x="92328" y="0"/>
                </a:lnTo>
                <a:close/>
              </a:path>
              <a:path w="213359" h="216535">
                <a:moveTo>
                  <a:pt x="211200" y="108204"/>
                </a:moveTo>
                <a:lnTo>
                  <a:pt x="123190" y="108204"/>
                </a:lnTo>
                <a:lnTo>
                  <a:pt x="125349" y="109855"/>
                </a:lnTo>
                <a:lnTo>
                  <a:pt x="131952" y="118363"/>
                </a:lnTo>
                <a:lnTo>
                  <a:pt x="138556" y="128524"/>
                </a:lnTo>
                <a:lnTo>
                  <a:pt x="145161" y="141986"/>
                </a:lnTo>
                <a:lnTo>
                  <a:pt x="151765" y="157225"/>
                </a:lnTo>
                <a:lnTo>
                  <a:pt x="153924" y="174117"/>
                </a:lnTo>
                <a:lnTo>
                  <a:pt x="151765" y="184276"/>
                </a:lnTo>
                <a:lnTo>
                  <a:pt x="151765" y="192786"/>
                </a:lnTo>
                <a:lnTo>
                  <a:pt x="147320" y="201168"/>
                </a:lnTo>
                <a:lnTo>
                  <a:pt x="143001" y="209676"/>
                </a:lnTo>
                <a:lnTo>
                  <a:pt x="156209" y="204597"/>
                </a:lnTo>
                <a:lnTo>
                  <a:pt x="169418" y="197866"/>
                </a:lnTo>
                <a:lnTo>
                  <a:pt x="182625" y="189357"/>
                </a:lnTo>
                <a:lnTo>
                  <a:pt x="193548" y="179197"/>
                </a:lnTo>
                <a:lnTo>
                  <a:pt x="204597" y="169037"/>
                </a:lnTo>
                <a:lnTo>
                  <a:pt x="211200" y="155575"/>
                </a:lnTo>
                <a:lnTo>
                  <a:pt x="213359" y="140335"/>
                </a:lnTo>
                <a:lnTo>
                  <a:pt x="213359" y="121793"/>
                </a:lnTo>
                <a:lnTo>
                  <a:pt x="211200" y="108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51994" y="2957631"/>
            <a:ext cx="639488" cy="245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799" spc="4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传统物理设备</a:t>
            </a:r>
            <a:endParaRPr sz="7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014960" y="3766888"/>
            <a:ext cx="2552242" cy="1111491"/>
          </a:xfrm>
          <a:custGeom>
            <a:avLst/>
            <a:gdLst/>
            <a:ahLst/>
            <a:cxnLst/>
            <a:rect l="l" t="t" r="r" b="b"/>
            <a:pathLst>
              <a:path w="2554604" h="1112520">
                <a:moveTo>
                  <a:pt x="0" y="1112520"/>
                </a:moveTo>
                <a:lnTo>
                  <a:pt x="2554224" y="1112520"/>
                </a:lnTo>
                <a:lnTo>
                  <a:pt x="2554224" y="0"/>
                </a:lnTo>
                <a:lnTo>
                  <a:pt x="0" y="0"/>
                </a:lnTo>
                <a:lnTo>
                  <a:pt x="0" y="1112520"/>
                </a:lnTo>
                <a:close/>
              </a:path>
            </a:pathLst>
          </a:custGeom>
          <a:solidFill>
            <a:srgbClr val="548ED4">
              <a:alpha val="14901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167220" y="3891740"/>
            <a:ext cx="1035360" cy="24010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4742" rIns="0" bIns="0" rtlCol="0">
            <a:spAutoFit/>
          </a:bodyPr>
          <a:lstStyle/>
          <a:p>
            <a:pPr marL="244889">
              <a:spcBef>
                <a:spcPts val="195"/>
              </a:spcBef>
            </a:pPr>
            <a:r>
              <a:rPr sz="1399" spc="-10" dirty="0">
                <a:solidFill>
                  <a:schemeClr val="bg1"/>
                </a:solidFill>
                <a:latin typeface="微软雅黑"/>
                <a:cs typeface="微软雅黑"/>
              </a:rPr>
              <a:t>LiteOS</a:t>
            </a:r>
            <a:endParaRPr sz="1399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401698" y="4248026"/>
            <a:ext cx="319743" cy="3532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11723" y="4666105"/>
            <a:ext cx="465658" cy="184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19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电表</a:t>
            </a:r>
          </a:p>
        </p:txBody>
      </p:sp>
      <p:sp>
        <p:nvSpPr>
          <p:cNvPr id="64" name="object 64"/>
          <p:cNvSpPr/>
          <p:nvPr/>
        </p:nvSpPr>
        <p:spPr>
          <a:xfrm>
            <a:off x="6464468" y="3894785"/>
            <a:ext cx="907844" cy="271529"/>
          </a:xfrm>
          <a:custGeom>
            <a:avLst/>
            <a:gdLst/>
            <a:ahLst/>
            <a:cxnLst/>
            <a:rect l="l" t="t" r="r" b="b"/>
            <a:pathLst>
              <a:path w="908684" h="271779">
                <a:moveTo>
                  <a:pt x="863091" y="0"/>
                </a:moveTo>
                <a:lnTo>
                  <a:pt x="45212" y="0"/>
                </a:lnTo>
                <a:lnTo>
                  <a:pt x="27592" y="3546"/>
                </a:lnTo>
                <a:lnTo>
                  <a:pt x="13223" y="13223"/>
                </a:lnTo>
                <a:lnTo>
                  <a:pt x="3546" y="27592"/>
                </a:lnTo>
                <a:lnTo>
                  <a:pt x="0" y="45211"/>
                </a:lnTo>
                <a:lnTo>
                  <a:pt x="0" y="226059"/>
                </a:lnTo>
                <a:lnTo>
                  <a:pt x="3546" y="243679"/>
                </a:lnTo>
                <a:lnTo>
                  <a:pt x="13223" y="258048"/>
                </a:lnTo>
                <a:lnTo>
                  <a:pt x="27592" y="267725"/>
                </a:lnTo>
                <a:lnTo>
                  <a:pt x="45212" y="271271"/>
                </a:lnTo>
                <a:lnTo>
                  <a:pt x="863091" y="271271"/>
                </a:lnTo>
                <a:lnTo>
                  <a:pt x="880711" y="267725"/>
                </a:lnTo>
                <a:lnTo>
                  <a:pt x="895080" y="258048"/>
                </a:lnTo>
                <a:lnTo>
                  <a:pt x="904757" y="243679"/>
                </a:lnTo>
                <a:lnTo>
                  <a:pt x="908303" y="226059"/>
                </a:lnTo>
                <a:lnTo>
                  <a:pt x="908303" y="45211"/>
                </a:lnTo>
                <a:lnTo>
                  <a:pt x="904757" y="27592"/>
                </a:lnTo>
                <a:lnTo>
                  <a:pt x="895080" y="13223"/>
                </a:lnTo>
                <a:lnTo>
                  <a:pt x="880711" y="3546"/>
                </a:lnTo>
                <a:lnTo>
                  <a:pt x="86309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716582" y="3901891"/>
            <a:ext cx="409196" cy="245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599" spc="5" dirty="0">
                <a:solidFill>
                  <a:schemeClr val="bg1"/>
                </a:solidFill>
                <a:latin typeface="微软雅黑"/>
                <a:cs typeface="微软雅黑"/>
              </a:rPr>
              <a:t>通信</a:t>
            </a:r>
            <a:endParaRPr sz="1599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878611" y="4184077"/>
            <a:ext cx="395873" cy="4171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83819" y="4223666"/>
            <a:ext cx="398919" cy="3410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161218" y="4643011"/>
            <a:ext cx="1160975" cy="18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660440" algn="l"/>
              </a:tabLst>
            </a:pPr>
            <a:r>
              <a:rPr sz="119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灯光	烟雾</a:t>
            </a:r>
            <a:r>
              <a:rPr sz="1199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 </a:t>
            </a:r>
            <a:r>
              <a:rPr sz="119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等</a:t>
            </a:r>
            <a:endParaRPr sz="11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267750" y="2299365"/>
            <a:ext cx="556380" cy="215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399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控制层</a:t>
            </a:r>
            <a:endParaRPr sz="1399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335885" y="5107677"/>
            <a:ext cx="3231063" cy="540000"/>
          </a:xfrm>
          <a:custGeom>
            <a:avLst/>
            <a:gdLst/>
            <a:ahLst/>
            <a:cxnLst/>
            <a:rect l="l" t="t" r="r" b="b"/>
            <a:pathLst>
              <a:path w="3234054" h="658495">
                <a:moveTo>
                  <a:pt x="0" y="109727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8" y="0"/>
                </a:lnTo>
                <a:lnTo>
                  <a:pt x="3124200" y="0"/>
                </a:lnTo>
                <a:lnTo>
                  <a:pt x="3166901" y="8626"/>
                </a:lnTo>
                <a:lnTo>
                  <a:pt x="3201781" y="32146"/>
                </a:lnTo>
                <a:lnTo>
                  <a:pt x="3225301" y="67026"/>
                </a:lnTo>
                <a:lnTo>
                  <a:pt x="3233928" y="109727"/>
                </a:lnTo>
                <a:lnTo>
                  <a:pt x="3233928" y="548639"/>
                </a:lnTo>
                <a:lnTo>
                  <a:pt x="3225301" y="591352"/>
                </a:lnTo>
                <a:lnTo>
                  <a:pt x="3201781" y="626230"/>
                </a:lnTo>
                <a:lnTo>
                  <a:pt x="3166901" y="649745"/>
                </a:lnTo>
                <a:lnTo>
                  <a:pt x="3124200" y="658367"/>
                </a:lnTo>
                <a:lnTo>
                  <a:pt x="109728" y="658367"/>
                </a:lnTo>
                <a:lnTo>
                  <a:pt x="67026" y="649745"/>
                </a:lnTo>
                <a:lnTo>
                  <a:pt x="32146" y="626230"/>
                </a:lnTo>
                <a:lnTo>
                  <a:pt x="8626" y="591352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solidFill>
            <a:srgbClr val="44BE9B"/>
          </a:solidFill>
          <a:ln w="24384">
            <a:noFill/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913073" y="5255347"/>
            <a:ext cx="2080873" cy="276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798" b="1" dirty="0">
                <a:solidFill>
                  <a:schemeClr val="bg1"/>
                </a:solidFill>
                <a:latin typeface="+mj-ea"/>
                <a:ea typeface="+mj-ea"/>
                <a:cs typeface="微软雅黑"/>
              </a:rPr>
              <a:t>业务随行，物联感知</a:t>
            </a:r>
          </a:p>
        </p:txBody>
      </p:sp>
      <p:sp>
        <p:nvSpPr>
          <p:cNvPr id="72" name="object 72"/>
          <p:cNvSpPr/>
          <p:nvPr/>
        </p:nvSpPr>
        <p:spPr>
          <a:xfrm>
            <a:off x="1835793" y="4421601"/>
            <a:ext cx="593176" cy="12054"/>
          </a:xfrm>
          <a:custGeom>
            <a:avLst/>
            <a:gdLst/>
            <a:ahLst/>
            <a:cxnLst/>
            <a:rect l="l" t="t" r="r" b="b"/>
            <a:pathLst>
              <a:path w="593725" h="12064">
                <a:moveTo>
                  <a:pt x="0" y="11683"/>
                </a:moveTo>
                <a:lnTo>
                  <a:pt x="593470" y="0"/>
                </a:lnTo>
              </a:path>
            </a:pathLst>
          </a:custGeom>
          <a:ln w="121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35891" y="4138401"/>
            <a:ext cx="600154" cy="588100"/>
          </a:xfrm>
          <a:custGeom>
            <a:avLst/>
            <a:gdLst/>
            <a:ahLst/>
            <a:cxnLst/>
            <a:rect l="l" t="t" r="r" b="b"/>
            <a:pathLst>
              <a:path w="600710" h="588645">
                <a:moveTo>
                  <a:pt x="300228" y="0"/>
                </a:moveTo>
                <a:lnTo>
                  <a:pt x="251517" y="3850"/>
                </a:lnTo>
                <a:lnTo>
                  <a:pt x="205313" y="14996"/>
                </a:lnTo>
                <a:lnTo>
                  <a:pt x="162233" y="32832"/>
                </a:lnTo>
                <a:lnTo>
                  <a:pt x="122895" y="56753"/>
                </a:lnTo>
                <a:lnTo>
                  <a:pt x="87915" y="86153"/>
                </a:lnTo>
                <a:lnTo>
                  <a:pt x="57912" y="120426"/>
                </a:lnTo>
                <a:lnTo>
                  <a:pt x="33501" y="158966"/>
                </a:lnTo>
                <a:lnTo>
                  <a:pt x="15300" y="201168"/>
                </a:lnTo>
                <a:lnTo>
                  <a:pt x="3928" y="246425"/>
                </a:lnTo>
                <a:lnTo>
                  <a:pt x="0" y="294132"/>
                </a:lnTo>
                <a:lnTo>
                  <a:pt x="3928" y="341838"/>
                </a:lnTo>
                <a:lnTo>
                  <a:pt x="15300" y="387096"/>
                </a:lnTo>
                <a:lnTo>
                  <a:pt x="33501" y="429297"/>
                </a:lnTo>
                <a:lnTo>
                  <a:pt x="57912" y="467837"/>
                </a:lnTo>
                <a:lnTo>
                  <a:pt x="87915" y="502110"/>
                </a:lnTo>
                <a:lnTo>
                  <a:pt x="122895" y="531510"/>
                </a:lnTo>
                <a:lnTo>
                  <a:pt x="162233" y="555431"/>
                </a:lnTo>
                <a:lnTo>
                  <a:pt x="205313" y="573267"/>
                </a:lnTo>
                <a:lnTo>
                  <a:pt x="251517" y="584413"/>
                </a:lnTo>
                <a:lnTo>
                  <a:pt x="300228" y="588264"/>
                </a:lnTo>
                <a:lnTo>
                  <a:pt x="348938" y="584413"/>
                </a:lnTo>
                <a:lnTo>
                  <a:pt x="395142" y="573267"/>
                </a:lnTo>
                <a:lnTo>
                  <a:pt x="438222" y="555431"/>
                </a:lnTo>
                <a:lnTo>
                  <a:pt x="477560" y="531510"/>
                </a:lnTo>
                <a:lnTo>
                  <a:pt x="512540" y="502110"/>
                </a:lnTo>
                <a:lnTo>
                  <a:pt x="542544" y="467837"/>
                </a:lnTo>
                <a:lnTo>
                  <a:pt x="566954" y="429297"/>
                </a:lnTo>
                <a:lnTo>
                  <a:pt x="585155" y="387096"/>
                </a:lnTo>
                <a:lnTo>
                  <a:pt x="596527" y="341838"/>
                </a:lnTo>
                <a:lnTo>
                  <a:pt x="600456" y="294132"/>
                </a:lnTo>
                <a:lnTo>
                  <a:pt x="596527" y="246425"/>
                </a:lnTo>
                <a:lnTo>
                  <a:pt x="585155" y="201168"/>
                </a:lnTo>
                <a:lnTo>
                  <a:pt x="566954" y="158966"/>
                </a:lnTo>
                <a:lnTo>
                  <a:pt x="542544" y="120426"/>
                </a:lnTo>
                <a:lnTo>
                  <a:pt x="512540" y="86153"/>
                </a:lnTo>
                <a:lnTo>
                  <a:pt x="477560" y="56753"/>
                </a:lnTo>
                <a:lnTo>
                  <a:pt x="438222" y="32832"/>
                </a:lnTo>
                <a:lnTo>
                  <a:pt x="395142" y="14996"/>
                </a:lnTo>
                <a:lnTo>
                  <a:pt x="348938" y="3850"/>
                </a:lnTo>
                <a:lnTo>
                  <a:pt x="300228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35891" y="4138401"/>
            <a:ext cx="600154" cy="588100"/>
          </a:xfrm>
          <a:custGeom>
            <a:avLst/>
            <a:gdLst/>
            <a:ahLst/>
            <a:cxnLst/>
            <a:rect l="l" t="t" r="r" b="b"/>
            <a:pathLst>
              <a:path w="600710" h="588645">
                <a:moveTo>
                  <a:pt x="0" y="294132"/>
                </a:moveTo>
                <a:lnTo>
                  <a:pt x="3928" y="246425"/>
                </a:lnTo>
                <a:lnTo>
                  <a:pt x="15300" y="201168"/>
                </a:lnTo>
                <a:lnTo>
                  <a:pt x="33501" y="158966"/>
                </a:lnTo>
                <a:lnTo>
                  <a:pt x="57912" y="120426"/>
                </a:lnTo>
                <a:lnTo>
                  <a:pt x="87915" y="86153"/>
                </a:lnTo>
                <a:lnTo>
                  <a:pt x="122895" y="56753"/>
                </a:lnTo>
                <a:lnTo>
                  <a:pt x="162233" y="32832"/>
                </a:lnTo>
                <a:lnTo>
                  <a:pt x="205313" y="14996"/>
                </a:lnTo>
                <a:lnTo>
                  <a:pt x="251517" y="3850"/>
                </a:lnTo>
                <a:lnTo>
                  <a:pt x="300228" y="0"/>
                </a:lnTo>
                <a:lnTo>
                  <a:pt x="348938" y="3850"/>
                </a:lnTo>
                <a:lnTo>
                  <a:pt x="395142" y="14996"/>
                </a:lnTo>
                <a:lnTo>
                  <a:pt x="438222" y="32832"/>
                </a:lnTo>
                <a:lnTo>
                  <a:pt x="477560" y="56753"/>
                </a:lnTo>
                <a:lnTo>
                  <a:pt x="512540" y="86153"/>
                </a:lnTo>
                <a:lnTo>
                  <a:pt x="542544" y="120426"/>
                </a:lnTo>
                <a:lnTo>
                  <a:pt x="566954" y="158966"/>
                </a:lnTo>
                <a:lnTo>
                  <a:pt x="585155" y="201168"/>
                </a:lnTo>
                <a:lnTo>
                  <a:pt x="596527" y="246425"/>
                </a:lnTo>
                <a:lnTo>
                  <a:pt x="600456" y="294132"/>
                </a:lnTo>
                <a:lnTo>
                  <a:pt x="596527" y="341838"/>
                </a:lnTo>
                <a:lnTo>
                  <a:pt x="585155" y="387096"/>
                </a:lnTo>
                <a:lnTo>
                  <a:pt x="566954" y="429297"/>
                </a:lnTo>
                <a:lnTo>
                  <a:pt x="542544" y="467837"/>
                </a:lnTo>
                <a:lnTo>
                  <a:pt x="512540" y="502110"/>
                </a:lnTo>
                <a:lnTo>
                  <a:pt x="477560" y="531510"/>
                </a:lnTo>
                <a:lnTo>
                  <a:pt x="438222" y="555431"/>
                </a:lnTo>
                <a:lnTo>
                  <a:pt x="395142" y="573267"/>
                </a:lnTo>
                <a:lnTo>
                  <a:pt x="348938" y="584413"/>
                </a:lnTo>
                <a:lnTo>
                  <a:pt x="300228" y="588264"/>
                </a:lnTo>
                <a:lnTo>
                  <a:pt x="251517" y="584413"/>
                </a:lnTo>
                <a:lnTo>
                  <a:pt x="205313" y="573267"/>
                </a:lnTo>
                <a:lnTo>
                  <a:pt x="162233" y="555431"/>
                </a:lnTo>
                <a:lnTo>
                  <a:pt x="122895" y="531510"/>
                </a:lnTo>
                <a:lnTo>
                  <a:pt x="87915" y="502110"/>
                </a:lnTo>
                <a:lnTo>
                  <a:pt x="57912" y="467837"/>
                </a:lnTo>
                <a:lnTo>
                  <a:pt x="33501" y="429297"/>
                </a:lnTo>
                <a:lnTo>
                  <a:pt x="15300" y="387096"/>
                </a:lnTo>
                <a:lnTo>
                  <a:pt x="3928" y="341838"/>
                </a:lnTo>
                <a:lnTo>
                  <a:pt x="0" y="294132"/>
                </a:lnTo>
                <a:close/>
              </a:path>
            </a:pathLst>
          </a:custGeom>
          <a:ln w="12192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333337" y="4290659"/>
            <a:ext cx="405009" cy="2862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0534" y="4179560"/>
            <a:ext cx="561455" cy="42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584" marR="5075" indent="-94530">
              <a:lnSpc>
                <a:spcPct val="141000"/>
              </a:lnSpc>
            </a:pPr>
            <a:r>
              <a:rPr sz="1049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校区数据中心1</a:t>
            </a:r>
            <a:endParaRPr sz="104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31446" y="4426803"/>
            <a:ext cx="215066" cy="18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199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….</a:t>
            </a:r>
            <a:endParaRPr sz="11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426558" y="4126219"/>
            <a:ext cx="600154" cy="588100"/>
          </a:xfrm>
          <a:custGeom>
            <a:avLst/>
            <a:gdLst/>
            <a:ahLst/>
            <a:cxnLst/>
            <a:rect l="l" t="t" r="r" b="b"/>
            <a:pathLst>
              <a:path w="600710" h="588645">
                <a:moveTo>
                  <a:pt x="300227" y="0"/>
                </a:moveTo>
                <a:lnTo>
                  <a:pt x="251517" y="3850"/>
                </a:lnTo>
                <a:lnTo>
                  <a:pt x="205313" y="14996"/>
                </a:lnTo>
                <a:lnTo>
                  <a:pt x="162233" y="32832"/>
                </a:lnTo>
                <a:lnTo>
                  <a:pt x="122895" y="56753"/>
                </a:lnTo>
                <a:lnTo>
                  <a:pt x="87915" y="86153"/>
                </a:lnTo>
                <a:lnTo>
                  <a:pt x="57912" y="120426"/>
                </a:lnTo>
                <a:lnTo>
                  <a:pt x="33501" y="158966"/>
                </a:lnTo>
                <a:lnTo>
                  <a:pt x="15300" y="201167"/>
                </a:lnTo>
                <a:lnTo>
                  <a:pt x="3928" y="246425"/>
                </a:lnTo>
                <a:lnTo>
                  <a:pt x="0" y="294131"/>
                </a:lnTo>
                <a:lnTo>
                  <a:pt x="3928" y="341838"/>
                </a:lnTo>
                <a:lnTo>
                  <a:pt x="15300" y="387095"/>
                </a:lnTo>
                <a:lnTo>
                  <a:pt x="33501" y="429297"/>
                </a:lnTo>
                <a:lnTo>
                  <a:pt x="57911" y="467837"/>
                </a:lnTo>
                <a:lnTo>
                  <a:pt x="87915" y="502110"/>
                </a:lnTo>
                <a:lnTo>
                  <a:pt x="122895" y="531510"/>
                </a:lnTo>
                <a:lnTo>
                  <a:pt x="162233" y="555431"/>
                </a:lnTo>
                <a:lnTo>
                  <a:pt x="205313" y="573267"/>
                </a:lnTo>
                <a:lnTo>
                  <a:pt x="251517" y="584413"/>
                </a:lnTo>
                <a:lnTo>
                  <a:pt x="300227" y="588263"/>
                </a:lnTo>
                <a:lnTo>
                  <a:pt x="348938" y="584413"/>
                </a:lnTo>
                <a:lnTo>
                  <a:pt x="395142" y="573267"/>
                </a:lnTo>
                <a:lnTo>
                  <a:pt x="438222" y="555431"/>
                </a:lnTo>
                <a:lnTo>
                  <a:pt x="477560" y="531510"/>
                </a:lnTo>
                <a:lnTo>
                  <a:pt x="512540" y="502110"/>
                </a:lnTo>
                <a:lnTo>
                  <a:pt x="542544" y="467837"/>
                </a:lnTo>
                <a:lnTo>
                  <a:pt x="566954" y="429297"/>
                </a:lnTo>
                <a:lnTo>
                  <a:pt x="585155" y="387095"/>
                </a:lnTo>
                <a:lnTo>
                  <a:pt x="596527" y="341838"/>
                </a:lnTo>
                <a:lnTo>
                  <a:pt x="600456" y="294131"/>
                </a:lnTo>
                <a:lnTo>
                  <a:pt x="596527" y="246425"/>
                </a:lnTo>
                <a:lnTo>
                  <a:pt x="585155" y="201167"/>
                </a:lnTo>
                <a:lnTo>
                  <a:pt x="566954" y="158966"/>
                </a:lnTo>
                <a:lnTo>
                  <a:pt x="542544" y="120426"/>
                </a:lnTo>
                <a:lnTo>
                  <a:pt x="512540" y="86153"/>
                </a:lnTo>
                <a:lnTo>
                  <a:pt x="477560" y="56753"/>
                </a:lnTo>
                <a:lnTo>
                  <a:pt x="438222" y="32832"/>
                </a:lnTo>
                <a:lnTo>
                  <a:pt x="395142" y="14996"/>
                </a:lnTo>
                <a:lnTo>
                  <a:pt x="348938" y="3850"/>
                </a:lnTo>
                <a:lnTo>
                  <a:pt x="300227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426558" y="4126219"/>
            <a:ext cx="600154" cy="588100"/>
          </a:xfrm>
          <a:custGeom>
            <a:avLst/>
            <a:gdLst/>
            <a:ahLst/>
            <a:cxnLst/>
            <a:rect l="l" t="t" r="r" b="b"/>
            <a:pathLst>
              <a:path w="600710" h="588645">
                <a:moveTo>
                  <a:pt x="0" y="294131"/>
                </a:moveTo>
                <a:lnTo>
                  <a:pt x="3928" y="246425"/>
                </a:lnTo>
                <a:lnTo>
                  <a:pt x="15300" y="201167"/>
                </a:lnTo>
                <a:lnTo>
                  <a:pt x="33501" y="158966"/>
                </a:lnTo>
                <a:lnTo>
                  <a:pt x="57912" y="120426"/>
                </a:lnTo>
                <a:lnTo>
                  <a:pt x="87915" y="86153"/>
                </a:lnTo>
                <a:lnTo>
                  <a:pt x="122895" y="56753"/>
                </a:lnTo>
                <a:lnTo>
                  <a:pt x="162233" y="32832"/>
                </a:lnTo>
                <a:lnTo>
                  <a:pt x="205313" y="14996"/>
                </a:lnTo>
                <a:lnTo>
                  <a:pt x="251517" y="3850"/>
                </a:lnTo>
                <a:lnTo>
                  <a:pt x="300227" y="0"/>
                </a:lnTo>
                <a:lnTo>
                  <a:pt x="348938" y="3850"/>
                </a:lnTo>
                <a:lnTo>
                  <a:pt x="395142" y="14996"/>
                </a:lnTo>
                <a:lnTo>
                  <a:pt x="438222" y="32832"/>
                </a:lnTo>
                <a:lnTo>
                  <a:pt x="477560" y="56753"/>
                </a:lnTo>
                <a:lnTo>
                  <a:pt x="512540" y="86153"/>
                </a:lnTo>
                <a:lnTo>
                  <a:pt x="542544" y="120426"/>
                </a:lnTo>
                <a:lnTo>
                  <a:pt x="566954" y="158966"/>
                </a:lnTo>
                <a:lnTo>
                  <a:pt x="585155" y="201167"/>
                </a:lnTo>
                <a:lnTo>
                  <a:pt x="596527" y="246425"/>
                </a:lnTo>
                <a:lnTo>
                  <a:pt x="600456" y="294131"/>
                </a:lnTo>
                <a:lnTo>
                  <a:pt x="596527" y="341838"/>
                </a:lnTo>
                <a:lnTo>
                  <a:pt x="585155" y="387095"/>
                </a:lnTo>
                <a:lnTo>
                  <a:pt x="566954" y="429297"/>
                </a:lnTo>
                <a:lnTo>
                  <a:pt x="542544" y="467837"/>
                </a:lnTo>
                <a:lnTo>
                  <a:pt x="512540" y="502110"/>
                </a:lnTo>
                <a:lnTo>
                  <a:pt x="477560" y="531510"/>
                </a:lnTo>
                <a:lnTo>
                  <a:pt x="438222" y="555431"/>
                </a:lnTo>
                <a:lnTo>
                  <a:pt x="395142" y="573267"/>
                </a:lnTo>
                <a:lnTo>
                  <a:pt x="348938" y="584413"/>
                </a:lnTo>
                <a:lnTo>
                  <a:pt x="300227" y="588263"/>
                </a:lnTo>
                <a:lnTo>
                  <a:pt x="251517" y="584413"/>
                </a:lnTo>
                <a:lnTo>
                  <a:pt x="205313" y="573267"/>
                </a:lnTo>
                <a:lnTo>
                  <a:pt x="162233" y="555431"/>
                </a:lnTo>
                <a:lnTo>
                  <a:pt x="122895" y="531510"/>
                </a:lnTo>
                <a:lnTo>
                  <a:pt x="87915" y="502110"/>
                </a:lnTo>
                <a:lnTo>
                  <a:pt x="57911" y="467837"/>
                </a:lnTo>
                <a:lnTo>
                  <a:pt x="33501" y="429297"/>
                </a:lnTo>
                <a:lnTo>
                  <a:pt x="15300" y="387095"/>
                </a:lnTo>
                <a:lnTo>
                  <a:pt x="3928" y="341838"/>
                </a:lnTo>
                <a:lnTo>
                  <a:pt x="0" y="294131"/>
                </a:lnTo>
                <a:close/>
              </a:path>
            </a:pathLst>
          </a:custGeom>
          <a:ln w="121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002477" y="4339001"/>
            <a:ext cx="1832817" cy="215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>
              <a:tabLst>
                <a:tab pos="1289793" algn="l"/>
              </a:tabLst>
            </a:pPr>
            <a:r>
              <a:rPr sz="1049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校区数据中心</a:t>
            </a:r>
            <a:r>
              <a:rPr sz="1049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 </a:t>
            </a:r>
            <a:r>
              <a:rPr sz="104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n	</a:t>
            </a:r>
            <a:r>
              <a:rPr sz="1399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感知层</a:t>
            </a:r>
            <a:endParaRPr sz="13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524003" y="4278477"/>
            <a:ext cx="405008" cy="2862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6816" y="3766888"/>
            <a:ext cx="3453235" cy="228389"/>
          </a:xfrm>
          <a:prstGeom prst="rect">
            <a:avLst/>
          </a:pr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56817" y="2069813"/>
            <a:ext cx="3453234" cy="359330"/>
          </a:xfrm>
          <a:prstGeom prst="rect">
            <a:avLst/>
          </a:pr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727435" y="3762194"/>
            <a:ext cx="1113394" cy="215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399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ManageOne</a:t>
            </a:r>
            <a:endParaRPr sz="13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06505" y="2640678"/>
            <a:ext cx="822832" cy="168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09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图书馆</a:t>
            </a:r>
            <a:r>
              <a:rPr sz="1099" spc="24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 </a:t>
            </a:r>
            <a:r>
              <a:rPr sz="1099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VDC</a:t>
            </a:r>
            <a:endParaRPr sz="10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570442" y="2598553"/>
            <a:ext cx="845672" cy="16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049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管理学院V</a:t>
            </a:r>
            <a:r>
              <a:rPr sz="1049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D</a:t>
            </a:r>
            <a:r>
              <a:rPr sz="1049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C</a:t>
            </a:r>
            <a:endParaRPr sz="104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13594" y="3355670"/>
            <a:ext cx="435460" cy="97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46109" y="2822881"/>
            <a:ext cx="1023307" cy="654714"/>
          </a:xfrm>
          <a:custGeom>
            <a:avLst/>
            <a:gdLst/>
            <a:ahLst/>
            <a:cxnLst/>
            <a:rect l="l" t="t" r="r" b="b"/>
            <a:pathLst>
              <a:path w="1024255" h="655320">
                <a:moveTo>
                  <a:pt x="917321" y="391287"/>
                </a:moveTo>
                <a:lnTo>
                  <a:pt x="915924" y="381000"/>
                </a:lnTo>
                <a:lnTo>
                  <a:pt x="914019" y="370713"/>
                </a:lnTo>
                <a:lnTo>
                  <a:pt x="911606" y="360806"/>
                </a:lnTo>
                <a:lnTo>
                  <a:pt x="908939" y="351409"/>
                </a:lnTo>
                <a:lnTo>
                  <a:pt x="906272" y="341884"/>
                </a:lnTo>
                <a:lnTo>
                  <a:pt x="891032" y="305942"/>
                </a:lnTo>
                <a:lnTo>
                  <a:pt x="864997" y="266826"/>
                </a:lnTo>
                <a:lnTo>
                  <a:pt x="859028" y="260096"/>
                </a:lnTo>
                <a:lnTo>
                  <a:pt x="853059" y="253364"/>
                </a:lnTo>
                <a:lnTo>
                  <a:pt x="818388" y="224916"/>
                </a:lnTo>
                <a:lnTo>
                  <a:pt x="779145" y="205866"/>
                </a:lnTo>
                <a:lnTo>
                  <a:pt x="735838" y="197992"/>
                </a:lnTo>
                <a:lnTo>
                  <a:pt x="726948" y="197612"/>
                </a:lnTo>
                <a:lnTo>
                  <a:pt x="715899" y="197992"/>
                </a:lnTo>
                <a:lnTo>
                  <a:pt x="704977" y="199262"/>
                </a:lnTo>
                <a:lnTo>
                  <a:pt x="700913" y="188087"/>
                </a:lnTo>
                <a:lnTo>
                  <a:pt x="696341" y="177418"/>
                </a:lnTo>
                <a:lnTo>
                  <a:pt x="675640" y="137160"/>
                </a:lnTo>
                <a:lnTo>
                  <a:pt x="650367" y="101218"/>
                </a:lnTo>
                <a:lnTo>
                  <a:pt x="621030" y="69596"/>
                </a:lnTo>
                <a:lnTo>
                  <a:pt x="588137" y="43052"/>
                </a:lnTo>
                <a:lnTo>
                  <a:pt x="561213" y="27304"/>
                </a:lnTo>
                <a:lnTo>
                  <a:pt x="551815" y="22478"/>
                </a:lnTo>
                <a:lnTo>
                  <a:pt x="513207" y="8254"/>
                </a:lnTo>
                <a:lnTo>
                  <a:pt x="503301" y="5968"/>
                </a:lnTo>
                <a:lnTo>
                  <a:pt x="492887" y="3555"/>
                </a:lnTo>
                <a:lnTo>
                  <a:pt x="482600" y="2031"/>
                </a:lnTo>
                <a:lnTo>
                  <a:pt x="472313" y="762"/>
                </a:lnTo>
                <a:lnTo>
                  <a:pt x="461645" y="0"/>
                </a:lnTo>
                <a:lnTo>
                  <a:pt x="450977" y="0"/>
                </a:lnTo>
                <a:lnTo>
                  <a:pt x="411378" y="3175"/>
                </a:lnTo>
                <a:lnTo>
                  <a:pt x="373100" y="13080"/>
                </a:lnTo>
                <a:lnTo>
                  <a:pt x="337159" y="28828"/>
                </a:lnTo>
                <a:lnTo>
                  <a:pt x="303872" y="50546"/>
                </a:lnTo>
                <a:lnTo>
                  <a:pt x="273583" y="76707"/>
                </a:lnTo>
                <a:lnTo>
                  <a:pt x="246291" y="107950"/>
                </a:lnTo>
                <a:lnTo>
                  <a:pt x="222999" y="143128"/>
                </a:lnTo>
                <a:lnTo>
                  <a:pt x="204025" y="181863"/>
                </a:lnTo>
                <a:lnTo>
                  <a:pt x="189382" y="223647"/>
                </a:lnTo>
                <a:lnTo>
                  <a:pt x="179730" y="267969"/>
                </a:lnTo>
                <a:lnTo>
                  <a:pt x="176072" y="299212"/>
                </a:lnTo>
                <a:lnTo>
                  <a:pt x="170078" y="298068"/>
                </a:lnTo>
                <a:lnTo>
                  <a:pt x="163753" y="297179"/>
                </a:lnTo>
                <a:lnTo>
                  <a:pt x="157429" y="296417"/>
                </a:lnTo>
                <a:lnTo>
                  <a:pt x="151104" y="296417"/>
                </a:lnTo>
                <a:lnTo>
                  <a:pt x="113169" y="302005"/>
                </a:lnTo>
                <a:lnTo>
                  <a:pt x="99187" y="307466"/>
                </a:lnTo>
                <a:lnTo>
                  <a:pt x="92189" y="310641"/>
                </a:lnTo>
                <a:lnTo>
                  <a:pt x="60579" y="331977"/>
                </a:lnTo>
                <a:lnTo>
                  <a:pt x="54914" y="337565"/>
                </a:lnTo>
                <a:lnTo>
                  <a:pt x="49263" y="343026"/>
                </a:lnTo>
                <a:lnTo>
                  <a:pt x="25628" y="375538"/>
                </a:lnTo>
                <a:lnTo>
                  <a:pt x="18300" y="390525"/>
                </a:lnTo>
                <a:lnTo>
                  <a:pt x="14973" y="398017"/>
                </a:lnTo>
                <a:lnTo>
                  <a:pt x="2997" y="439547"/>
                </a:lnTo>
                <a:lnTo>
                  <a:pt x="0" y="466725"/>
                </a:lnTo>
                <a:lnTo>
                  <a:pt x="0" y="475868"/>
                </a:lnTo>
                <a:lnTo>
                  <a:pt x="0" y="485013"/>
                </a:lnTo>
                <a:lnTo>
                  <a:pt x="660" y="494029"/>
                </a:lnTo>
                <a:lnTo>
                  <a:pt x="8991" y="537590"/>
                </a:lnTo>
                <a:lnTo>
                  <a:pt x="25628" y="576326"/>
                </a:lnTo>
                <a:lnTo>
                  <a:pt x="49263" y="608711"/>
                </a:lnTo>
                <a:lnTo>
                  <a:pt x="54914" y="614172"/>
                </a:lnTo>
                <a:lnTo>
                  <a:pt x="60579" y="619760"/>
                </a:lnTo>
                <a:lnTo>
                  <a:pt x="66560" y="624459"/>
                </a:lnTo>
                <a:lnTo>
                  <a:pt x="72555" y="629285"/>
                </a:lnTo>
                <a:lnTo>
                  <a:pt x="78879" y="633602"/>
                </a:lnTo>
                <a:lnTo>
                  <a:pt x="85534" y="637539"/>
                </a:lnTo>
                <a:lnTo>
                  <a:pt x="92189" y="641096"/>
                </a:lnTo>
                <a:lnTo>
                  <a:pt x="99187" y="644271"/>
                </a:lnTo>
                <a:lnTo>
                  <a:pt x="106172" y="647446"/>
                </a:lnTo>
                <a:lnTo>
                  <a:pt x="151104" y="655319"/>
                </a:lnTo>
                <a:lnTo>
                  <a:pt x="913003" y="655319"/>
                </a:lnTo>
                <a:lnTo>
                  <a:pt x="918591" y="655319"/>
                </a:lnTo>
                <a:lnTo>
                  <a:pt x="924306" y="654557"/>
                </a:lnTo>
                <a:lnTo>
                  <a:pt x="961263" y="642238"/>
                </a:lnTo>
                <a:lnTo>
                  <a:pt x="991489" y="616585"/>
                </a:lnTo>
                <a:lnTo>
                  <a:pt x="1013206" y="580643"/>
                </a:lnTo>
                <a:lnTo>
                  <a:pt x="1022858" y="543051"/>
                </a:lnTo>
                <a:lnTo>
                  <a:pt x="1024128" y="529971"/>
                </a:lnTo>
                <a:lnTo>
                  <a:pt x="1024128" y="522859"/>
                </a:lnTo>
                <a:lnTo>
                  <a:pt x="1024128" y="516636"/>
                </a:lnTo>
                <a:lnTo>
                  <a:pt x="1023493" y="509904"/>
                </a:lnTo>
                <a:lnTo>
                  <a:pt x="1013841" y="467232"/>
                </a:lnTo>
                <a:lnTo>
                  <a:pt x="993140" y="431673"/>
                </a:lnTo>
                <a:lnTo>
                  <a:pt x="977138" y="415416"/>
                </a:lnTo>
                <a:lnTo>
                  <a:pt x="972820" y="411861"/>
                </a:lnTo>
                <a:lnTo>
                  <a:pt x="933958" y="393318"/>
                </a:lnTo>
                <a:lnTo>
                  <a:pt x="917321" y="391287"/>
                </a:lnTo>
                <a:close/>
              </a:path>
            </a:pathLst>
          </a:custGeom>
          <a:ln w="18288">
            <a:solidFill>
              <a:srgbClr val="00AFEF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123182" y="2891920"/>
            <a:ext cx="199206" cy="243614"/>
          </a:xfrm>
          <a:custGeom>
            <a:avLst/>
            <a:gdLst/>
            <a:ahLst/>
            <a:cxnLst/>
            <a:rect l="l" t="t" r="r" b="b"/>
            <a:pathLst>
              <a:path w="199390" h="243839">
                <a:moveTo>
                  <a:pt x="143324" y="238637"/>
                </a:moveTo>
                <a:lnTo>
                  <a:pt x="73501" y="238637"/>
                </a:lnTo>
                <a:lnTo>
                  <a:pt x="78066" y="240741"/>
                </a:lnTo>
                <a:lnTo>
                  <a:pt x="85903" y="242364"/>
                </a:lnTo>
                <a:lnTo>
                  <a:pt x="96497" y="243408"/>
                </a:lnTo>
                <a:lnTo>
                  <a:pt x="109331" y="243778"/>
                </a:lnTo>
                <a:lnTo>
                  <a:pt x="121232" y="243408"/>
                </a:lnTo>
                <a:lnTo>
                  <a:pt x="131496" y="242364"/>
                </a:lnTo>
                <a:lnTo>
                  <a:pt x="139176" y="240741"/>
                </a:lnTo>
                <a:lnTo>
                  <a:pt x="143324" y="238637"/>
                </a:lnTo>
                <a:close/>
              </a:path>
              <a:path w="199390" h="243839">
                <a:moveTo>
                  <a:pt x="89120" y="184122"/>
                </a:moveTo>
                <a:lnTo>
                  <a:pt x="79932" y="189263"/>
                </a:lnTo>
                <a:lnTo>
                  <a:pt x="75337" y="196463"/>
                </a:lnTo>
                <a:lnTo>
                  <a:pt x="73501" y="203663"/>
                </a:lnTo>
                <a:lnTo>
                  <a:pt x="72580" y="203663"/>
                </a:lnTo>
                <a:lnTo>
                  <a:pt x="72580" y="238637"/>
                </a:lnTo>
                <a:lnTo>
                  <a:pt x="144242" y="238637"/>
                </a:lnTo>
                <a:lnTo>
                  <a:pt x="144242" y="213949"/>
                </a:lnTo>
                <a:lnTo>
                  <a:pt x="103817" y="213949"/>
                </a:lnTo>
                <a:lnTo>
                  <a:pt x="89120" y="184122"/>
                </a:lnTo>
                <a:close/>
              </a:path>
              <a:path w="199390" h="243839">
                <a:moveTo>
                  <a:pt x="110248" y="192349"/>
                </a:moveTo>
                <a:lnTo>
                  <a:pt x="106574" y="192349"/>
                </a:lnTo>
                <a:lnTo>
                  <a:pt x="103817" y="193377"/>
                </a:lnTo>
                <a:lnTo>
                  <a:pt x="103817" y="197491"/>
                </a:lnTo>
                <a:lnTo>
                  <a:pt x="104738" y="199549"/>
                </a:lnTo>
                <a:lnTo>
                  <a:pt x="106574" y="200577"/>
                </a:lnTo>
                <a:lnTo>
                  <a:pt x="103817" y="213949"/>
                </a:lnTo>
                <a:lnTo>
                  <a:pt x="113005" y="213949"/>
                </a:lnTo>
                <a:lnTo>
                  <a:pt x="110248" y="200577"/>
                </a:lnTo>
                <a:lnTo>
                  <a:pt x="112087" y="199549"/>
                </a:lnTo>
                <a:lnTo>
                  <a:pt x="113005" y="197491"/>
                </a:lnTo>
                <a:lnTo>
                  <a:pt x="113005" y="193377"/>
                </a:lnTo>
                <a:lnTo>
                  <a:pt x="110248" y="192349"/>
                </a:lnTo>
                <a:close/>
              </a:path>
              <a:path w="199390" h="243839">
                <a:moveTo>
                  <a:pt x="128624" y="184122"/>
                </a:moveTo>
                <a:lnTo>
                  <a:pt x="113005" y="213949"/>
                </a:lnTo>
                <a:lnTo>
                  <a:pt x="144242" y="213949"/>
                </a:lnTo>
                <a:lnTo>
                  <a:pt x="144242" y="203663"/>
                </a:lnTo>
                <a:lnTo>
                  <a:pt x="143324" y="196463"/>
                </a:lnTo>
                <a:lnTo>
                  <a:pt x="136893" y="189263"/>
                </a:lnTo>
                <a:lnTo>
                  <a:pt x="128624" y="184122"/>
                </a:lnTo>
                <a:close/>
              </a:path>
              <a:path w="199390" h="243839">
                <a:moveTo>
                  <a:pt x="24160" y="112119"/>
                </a:moveTo>
                <a:lnTo>
                  <a:pt x="18375" y="112119"/>
                </a:lnTo>
                <a:lnTo>
                  <a:pt x="30318" y="158405"/>
                </a:lnTo>
                <a:lnTo>
                  <a:pt x="27562" y="161491"/>
                </a:lnTo>
                <a:lnTo>
                  <a:pt x="24806" y="165605"/>
                </a:lnTo>
                <a:lnTo>
                  <a:pt x="24806" y="178977"/>
                </a:lnTo>
                <a:lnTo>
                  <a:pt x="30318" y="184122"/>
                </a:lnTo>
                <a:lnTo>
                  <a:pt x="43182" y="184122"/>
                </a:lnTo>
                <a:lnTo>
                  <a:pt x="49613" y="178977"/>
                </a:lnTo>
                <a:lnTo>
                  <a:pt x="49613" y="165605"/>
                </a:lnTo>
                <a:lnTo>
                  <a:pt x="45938" y="159433"/>
                </a:lnTo>
                <a:lnTo>
                  <a:pt x="42261" y="158405"/>
                </a:lnTo>
                <a:lnTo>
                  <a:pt x="42605" y="156350"/>
                </a:lnTo>
                <a:lnTo>
                  <a:pt x="35830" y="156350"/>
                </a:lnTo>
                <a:lnTo>
                  <a:pt x="24160" y="112119"/>
                </a:lnTo>
                <a:close/>
              </a:path>
              <a:path w="199390" h="243839">
                <a:moveTo>
                  <a:pt x="102900" y="182063"/>
                </a:moveTo>
                <a:lnTo>
                  <a:pt x="101546" y="182063"/>
                </a:lnTo>
                <a:lnTo>
                  <a:pt x="102197" y="182643"/>
                </a:lnTo>
                <a:lnTo>
                  <a:pt x="107495" y="184122"/>
                </a:lnTo>
                <a:lnTo>
                  <a:pt x="111927" y="183091"/>
                </a:lnTo>
                <a:lnTo>
                  <a:pt x="104738" y="183091"/>
                </a:lnTo>
                <a:lnTo>
                  <a:pt x="102900" y="182063"/>
                </a:lnTo>
                <a:close/>
              </a:path>
              <a:path w="199390" h="243839">
                <a:moveTo>
                  <a:pt x="112201" y="183027"/>
                </a:moveTo>
                <a:lnTo>
                  <a:pt x="111927" y="183091"/>
                </a:lnTo>
                <a:lnTo>
                  <a:pt x="112087" y="183091"/>
                </a:lnTo>
                <a:close/>
              </a:path>
              <a:path w="199390" h="243839">
                <a:moveTo>
                  <a:pt x="155710" y="128578"/>
                </a:moveTo>
                <a:lnTo>
                  <a:pt x="148838" y="128578"/>
                </a:lnTo>
                <a:lnTo>
                  <a:pt x="167213" y="152233"/>
                </a:lnTo>
                <a:lnTo>
                  <a:pt x="164456" y="155319"/>
                </a:lnTo>
                <a:lnTo>
                  <a:pt x="162618" y="159433"/>
                </a:lnTo>
                <a:lnTo>
                  <a:pt x="162618" y="163546"/>
                </a:lnTo>
                <a:lnTo>
                  <a:pt x="164053" y="170941"/>
                </a:lnTo>
                <a:lnTo>
                  <a:pt x="167901" y="177177"/>
                </a:lnTo>
                <a:lnTo>
                  <a:pt x="173471" y="181484"/>
                </a:lnTo>
                <a:lnTo>
                  <a:pt x="180075" y="183091"/>
                </a:lnTo>
                <a:lnTo>
                  <a:pt x="189263" y="183091"/>
                </a:lnTo>
                <a:lnTo>
                  <a:pt x="195694" y="173836"/>
                </a:lnTo>
                <a:lnTo>
                  <a:pt x="195694" y="155319"/>
                </a:lnTo>
                <a:lnTo>
                  <a:pt x="190180" y="148119"/>
                </a:lnTo>
                <a:lnTo>
                  <a:pt x="170887" y="148119"/>
                </a:lnTo>
                <a:lnTo>
                  <a:pt x="155710" y="128578"/>
                </a:lnTo>
                <a:close/>
              </a:path>
              <a:path w="199390" h="243839">
                <a:moveTo>
                  <a:pt x="114580" y="182063"/>
                </a:moveTo>
                <a:lnTo>
                  <a:pt x="113926" y="182063"/>
                </a:lnTo>
                <a:lnTo>
                  <a:pt x="112201" y="183027"/>
                </a:lnTo>
                <a:lnTo>
                  <a:pt x="113853" y="182643"/>
                </a:lnTo>
                <a:lnTo>
                  <a:pt x="114580" y="182063"/>
                </a:lnTo>
                <a:close/>
              </a:path>
              <a:path w="199390" h="243839">
                <a:moveTo>
                  <a:pt x="100745" y="181351"/>
                </a:moveTo>
                <a:lnTo>
                  <a:pt x="101064" y="182063"/>
                </a:lnTo>
                <a:lnTo>
                  <a:pt x="101546" y="182063"/>
                </a:lnTo>
                <a:lnTo>
                  <a:pt x="100745" y="181351"/>
                </a:lnTo>
                <a:close/>
              </a:path>
              <a:path w="199390" h="243839">
                <a:moveTo>
                  <a:pt x="116414" y="180600"/>
                </a:moveTo>
                <a:lnTo>
                  <a:pt x="114580" y="182063"/>
                </a:lnTo>
                <a:lnTo>
                  <a:pt x="115762" y="182063"/>
                </a:lnTo>
                <a:lnTo>
                  <a:pt x="116414" y="180600"/>
                </a:lnTo>
                <a:close/>
              </a:path>
              <a:path w="199390" h="243839">
                <a:moveTo>
                  <a:pt x="95435" y="174961"/>
                </a:moveTo>
                <a:lnTo>
                  <a:pt x="97502" y="178463"/>
                </a:lnTo>
                <a:lnTo>
                  <a:pt x="100745" y="181351"/>
                </a:lnTo>
                <a:lnTo>
                  <a:pt x="100143" y="180005"/>
                </a:lnTo>
                <a:lnTo>
                  <a:pt x="98307" y="178977"/>
                </a:lnTo>
                <a:lnTo>
                  <a:pt x="95435" y="174961"/>
                </a:lnTo>
                <a:close/>
              </a:path>
              <a:path w="199390" h="243839">
                <a:moveTo>
                  <a:pt x="118287" y="179107"/>
                </a:moveTo>
                <a:lnTo>
                  <a:pt x="116679" y="180005"/>
                </a:lnTo>
                <a:lnTo>
                  <a:pt x="116414" y="180600"/>
                </a:lnTo>
                <a:lnTo>
                  <a:pt x="118287" y="179107"/>
                </a:lnTo>
                <a:close/>
              </a:path>
              <a:path w="199390" h="243839">
                <a:moveTo>
                  <a:pt x="118610" y="178849"/>
                </a:moveTo>
                <a:lnTo>
                  <a:pt x="118287" y="179107"/>
                </a:lnTo>
                <a:lnTo>
                  <a:pt x="118518" y="178977"/>
                </a:lnTo>
                <a:lnTo>
                  <a:pt x="118610" y="178849"/>
                </a:lnTo>
                <a:close/>
              </a:path>
              <a:path w="199390" h="243839">
                <a:moveTo>
                  <a:pt x="120474" y="176241"/>
                </a:moveTo>
                <a:lnTo>
                  <a:pt x="118610" y="178849"/>
                </a:lnTo>
                <a:lnTo>
                  <a:pt x="119093" y="178463"/>
                </a:lnTo>
                <a:lnTo>
                  <a:pt x="120474" y="176241"/>
                </a:lnTo>
                <a:close/>
              </a:path>
              <a:path w="199390" h="243839">
                <a:moveTo>
                  <a:pt x="122319" y="173271"/>
                </a:moveTo>
                <a:lnTo>
                  <a:pt x="120474" y="176241"/>
                </a:lnTo>
                <a:lnTo>
                  <a:pt x="122193" y="173836"/>
                </a:lnTo>
                <a:lnTo>
                  <a:pt x="122319" y="173271"/>
                </a:lnTo>
                <a:close/>
              </a:path>
              <a:path w="199390" h="243839">
                <a:moveTo>
                  <a:pt x="94544" y="173453"/>
                </a:moveTo>
                <a:lnTo>
                  <a:pt x="94630" y="173836"/>
                </a:lnTo>
                <a:lnTo>
                  <a:pt x="95435" y="174961"/>
                </a:lnTo>
                <a:lnTo>
                  <a:pt x="94544" y="173453"/>
                </a:lnTo>
                <a:close/>
              </a:path>
              <a:path w="199390" h="243839">
                <a:moveTo>
                  <a:pt x="108527" y="121633"/>
                </a:moveTo>
                <a:lnTo>
                  <a:pt x="99584" y="123948"/>
                </a:lnTo>
                <a:lnTo>
                  <a:pt x="95551" y="125491"/>
                </a:lnTo>
                <a:lnTo>
                  <a:pt x="89120" y="132706"/>
                </a:lnTo>
                <a:lnTo>
                  <a:pt x="87512" y="141561"/>
                </a:lnTo>
                <a:lnTo>
                  <a:pt x="88316" y="149066"/>
                </a:lnTo>
                <a:lnTo>
                  <a:pt x="89120" y="152233"/>
                </a:lnTo>
                <a:lnTo>
                  <a:pt x="86363" y="155319"/>
                </a:lnTo>
                <a:lnTo>
                  <a:pt x="86363" y="161491"/>
                </a:lnTo>
                <a:lnTo>
                  <a:pt x="89120" y="163546"/>
                </a:lnTo>
                <a:lnTo>
                  <a:pt x="90955" y="163546"/>
                </a:lnTo>
                <a:lnTo>
                  <a:pt x="93669" y="171969"/>
                </a:lnTo>
                <a:lnTo>
                  <a:pt x="94544" y="173453"/>
                </a:lnTo>
                <a:lnTo>
                  <a:pt x="93712" y="169719"/>
                </a:lnTo>
                <a:lnTo>
                  <a:pt x="91873" y="163546"/>
                </a:lnTo>
                <a:lnTo>
                  <a:pt x="90955" y="162522"/>
                </a:lnTo>
                <a:lnTo>
                  <a:pt x="89120" y="162522"/>
                </a:lnTo>
                <a:lnTo>
                  <a:pt x="88199" y="161491"/>
                </a:lnTo>
                <a:lnTo>
                  <a:pt x="88199" y="155319"/>
                </a:lnTo>
                <a:lnTo>
                  <a:pt x="89120" y="155319"/>
                </a:lnTo>
                <a:lnTo>
                  <a:pt x="89120" y="153264"/>
                </a:lnTo>
                <a:lnTo>
                  <a:pt x="91873" y="153264"/>
                </a:lnTo>
                <a:lnTo>
                  <a:pt x="91873" y="152233"/>
                </a:lnTo>
                <a:lnTo>
                  <a:pt x="93712" y="142978"/>
                </a:lnTo>
                <a:lnTo>
                  <a:pt x="93712" y="141946"/>
                </a:lnTo>
                <a:lnTo>
                  <a:pt x="106574" y="141946"/>
                </a:lnTo>
                <a:lnTo>
                  <a:pt x="113926" y="135774"/>
                </a:lnTo>
                <a:lnTo>
                  <a:pt x="119136" y="135471"/>
                </a:lnTo>
                <a:lnTo>
                  <a:pt x="127041" y="135471"/>
                </a:lnTo>
                <a:lnTo>
                  <a:pt x="126930" y="134878"/>
                </a:lnTo>
                <a:lnTo>
                  <a:pt x="122193" y="128578"/>
                </a:lnTo>
                <a:lnTo>
                  <a:pt x="117643" y="122019"/>
                </a:lnTo>
                <a:lnTo>
                  <a:pt x="108527" y="121633"/>
                </a:lnTo>
                <a:close/>
              </a:path>
              <a:path w="199390" h="243839">
                <a:moveTo>
                  <a:pt x="127041" y="135471"/>
                </a:moveTo>
                <a:lnTo>
                  <a:pt x="119136" y="135471"/>
                </a:lnTo>
                <a:lnTo>
                  <a:pt x="122538" y="141820"/>
                </a:lnTo>
                <a:lnTo>
                  <a:pt x="124389" y="149519"/>
                </a:lnTo>
                <a:lnTo>
                  <a:pt x="124949" y="153264"/>
                </a:lnTo>
                <a:lnTo>
                  <a:pt x="127706" y="153264"/>
                </a:lnTo>
                <a:lnTo>
                  <a:pt x="128624" y="155319"/>
                </a:lnTo>
                <a:lnTo>
                  <a:pt x="128624" y="162522"/>
                </a:lnTo>
                <a:lnTo>
                  <a:pt x="124949" y="162522"/>
                </a:lnTo>
                <a:lnTo>
                  <a:pt x="124949" y="163546"/>
                </a:lnTo>
                <a:lnTo>
                  <a:pt x="123114" y="169719"/>
                </a:lnTo>
                <a:lnTo>
                  <a:pt x="122319" y="173271"/>
                </a:lnTo>
                <a:lnTo>
                  <a:pt x="123128" y="171969"/>
                </a:lnTo>
                <a:lnTo>
                  <a:pt x="125870" y="163546"/>
                </a:lnTo>
                <a:lnTo>
                  <a:pt x="128624" y="163546"/>
                </a:lnTo>
                <a:lnTo>
                  <a:pt x="130462" y="161491"/>
                </a:lnTo>
                <a:lnTo>
                  <a:pt x="130462" y="155319"/>
                </a:lnTo>
                <a:lnTo>
                  <a:pt x="128624" y="152233"/>
                </a:lnTo>
                <a:lnTo>
                  <a:pt x="127706" y="152233"/>
                </a:lnTo>
                <a:lnTo>
                  <a:pt x="128119" y="149519"/>
                </a:lnTo>
                <a:lnTo>
                  <a:pt x="128149" y="149066"/>
                </a:lnTo>
                <a:lnTo>
                  <a:pt x="128395" y="142720"/>
                </a:lnTo>
                <a:lnTo>
                  <a:pt x="127041" y="135471"/>
                </a:lnTo>
                <a:close/>
              </a:path>
              <a:path w="199390" h="243839">
                <a:moveTo>
                  <a:pt x="35661" y="108002"/>
                </a:moveTo>
                <a:lnTo>
                  <a:pt x="27562" y="108002"/>
                </a:lnTo>
                <a:lnTo>
                  <a:pt x="43182" y="121378"/>
                </a:lnTo>
                <a:lnTo>
                  <a:pt x="36751" y="156350"/>
                </a:lnTo>
                <a:lnTo>
                  <a:pt x="42605" y="156350"/>
                </a:lnTo>
                <a:lnTo>
                  <a:pt x="47774" y="125491"/>
                </a:lnTo>
                <a:lnTo>
                  <a:pt x="54961" y="125491"/>
                </a:lnTo>
                <a:lnTo>
                  <a:pt x="48695" y="120347"/>
                </a:lnTo>
                <a:lnTo>
                  <a:pt x="49754" y="115205"/>
                </a:lnTo>
                <a:lnTo>
                  <a:pt x="45017" y="115205"/>
                </a:lnTo>
                <a:lnTo>
                  <a:pt x="35661" y="108002"/>
                </a:lnTo>
                <a:close/>
              </a:path>
              <a:path w="199390" h="243839">
                <a:moveTo>
                  <a:pt x="54961" y="125491"/>
                </a:moveTo>
                <a:lnTo>
                  <a:pt x="47774" y="125491"/>
                </a:lnTo>
                <a:lnTo>
                  <a:pt x="72580" y="148119"/>
                </a:lnTo>
                <a:lnTo>
                  <a:pt x="76258" y="142978"/>
                </a:lnTo>
                <a:lnTo>
                  <a:pt x="54961" y="125491"/>
                </a:lnTo>
                <a:close/>
              </a:path>
              <a:path w="199390" h="243839">
                <a:moveTo>
                  <a:pt x="195543" y="89488"/>
                </a:moveTo>
                <a:lnTo>
                  <a:pt x="180993" y="89488"/>
                </a:lnTo>
                <a:lnTo>
                  <a:pt x="180993" y="90519"/>
                </a:lnTo>
                <a:lnTo>
                  <a:pt x="182832" y="90519"/>
                </a:lnTo>
                <a:lnTo>
                  <a:pt x="178236" y="146064"/>
                </a:lnTo>
                <a:lnTo>
                  <a:pt x="173644" y="146064"/>
                </a:lnTo>
                <a:lnTo>
                  <a:pt x="170887" y="148119"/>
                </a:lnTo>
                <a:lnTo>
                  <a:pt x="190180" y="148119"/>
                </a:lnTo>
                <a:lnTo>
                  <a:pt x="183749" y="146064"/>
                </a:lnTo>
                <a:lnTo>
                  <a:pt x="189263" y="91547"/>
                </a:lnTo>
                <a:lnTo>
                  <a:pt x="194776" y="90519"/>
                </a:lnTo>
                <a:lnTo>
                  <a:pt x="195543" y="89488"/>
                </a:lnTo>
                <a:close/>
              </a:path>
              <a:path w="199390" h="243839">
                <a:moveTo>
                  <a:pt x="100571" y="55544"/>
                </a:moveTo>
                <a:lnTo>
                  <a:pt x="93712" y="55544"/>
                </a:lnTo>
                <a:lnTo>
                  <a:pt x="113005" y="81261"/>
                </a:lnTo>
                <a:lnTo>
                  <a:pt x="55126" y="87433"/>
                </a:lnTo>
                <a:lnTo>
                  <a:pt x="118518" y="87433"/>
                </a:lnTo>
                <a:lnTo>
                  <a:pt x="146081" y="124460"/>
                </a:lnTo>
                <a:lnTo>
                  <a:pt x="136893" y="132688"/>
                </a:lnTo>
                <a:lnTo>
                  <a:pt x="141486" y="137833"/>
                </a:lnTo>
                <a:lnTo>
                  <a:pt x="148838" y="128578"/>
                </a:lnTo>
                <a:lnTo>
                  <a:pt x="155710" y="128578"/>
                </a:lnTo>
                <a:lnTo>
                  <a:pt x="152512" y="124460"/>
                </a:lnTo>
                <a:lnTo>
                  <a:pt x="157536" y="118292"/>
                </a:lnTo>
                <a:lnTo>
                  <a:pt x="148838" y="118292"/>
                </a:lnTo>
                <a:lnTo>
                  <a:pt x="124949" y="87433"/>
                </a:lnTo>
                <a:lnTo>
                  <a:pt x="174562" y="81261"/>
                </a:lnTo>
                <a:lnTo>
                  <a:pt x="119436" y="81261"/>
                </a:lnTo>
                <a:lnTo>
                  <a:pt x="100571" y="55544"/>
                </a:lnTo>
                <a:close/>
              </a:path>
              <a:path w="199390" h="243839">
                <a:moveTo>
                  <a:pt x="162389" y="38061"/>
                </a:moveTo>
                <a:lnTo>
                  <a:pt x="153430" y="38061"/>
                </a:lnTo>
                <a:lnTo>
                  <a:pt x="177318" y="68916"/>
                </a:lnTo>
                <a:lnTo>
                  <a:pt x="176400" y="72002"/>
                </a:lnTo>
                <a:lnTo>
                  <a:pt x="174562" y="73033"/>
                </a:lnTo>
                <a:lnTo>
                  <a:pt x="174562" y="76116"/>
                </a:lnTo>
                <a:lnTo>
                  <a:pt x="119436" y="81261"/>
                </a:lnTo>
                <a:lnTo>
                  <a:pt x="174562" y="81261"/>
                </a:lnTo>
                <a:lnTo>
                  <a:pt x="176400" y="83316"/>
                </a:lnTo>
                <a:lnTo>
                  <a:pt x="176400" y="86402"/>
                </a:lnTo>
                <a:lnTo>
                  <a:pt x="148838" y="118292"/>
                </a:lnTo>
                <a:lnTo>
                  <a:pt x="157536" y="118292"/>
                </a:lnTo>
                <a:lnTo>
                  <a:pt x="180993" y="89488"/>
                </a:lnTo>
                <a:lnTo>
                  <a:pt x="195543" y="89488"/>
                </a:lnTo>
                <a:lnTo>
                  <a:pt x="199368" y="84347"/>
                </a:lnTo>
                <a:lnTo>
                  <a:pt x="199368" y="69947"/>
                </a:lnTo>
                <a:lnTo>
                  <a:pt x="196307" y="65833"/>
                </a:lnTo>
                <a:lnTo>
                  <a:pt x="180993" y="65833"/>
                </a:lnTo>
                <a:lnTo>
                  <a:pt x="162389" y="38061"/>
                </a:lnTo>
                <a:close/>
              </a:path>
              <a:path w="199390" h="243839">
                <a:moveTo>
                  <a:pt x="53993" y="94633"/>
                </a:moveTo>
                <a:lnTo>
                  <a:pt x="47774" y="94633"/>
                </a:lnTo>
                <a:lnTo>
                  <a:pt x="45017" y="115205"/>
                </a:lnTo>
                <a:lnTo>
                  <a:pt x="49754" y="115205"/>
                </a:lnTo>
                <a:lnTo>
                  <a:pt x="53993" y="94633"/>
                </a:lnTo>
                <a:close/>
              </a:path>
              <a:path w="199390" h="243839">
                <a:moveTo>
                  <a:pt x="18375" y="76116"/>
                </a:moveTo>
                <a:lnTo>
                  <a:pt x="6431" y="76116"/>
                </a:lnTo>
                <a:lnTo>
                  <a:pt x="0" y="84347"/>
                </a:lnTo>
                <a:lnTo>
                  <a:pt x="0" y="104916"/>
                </a:lnTo>
                <a:lnTo>
                  <a:pt x="6431" y="114174"/>
                </a:lnTo>
                <a:lnTo>
                  <a:pt x="17456" y="114174"/>
                </a:lnTo>
                <a:lnTo>
                  <a:pt x="17456" y="112119"/>
                </a:lnTo>
                <a:lnTo>
                  <a:pt x="24160" y="112119"/>
                </a:lnTo>
                <a:lnTo>
                  <a:pt x="23888" y="111088"/>
                </a:lnTo>
                <a:lnTo>
                  <a:pt x="24806" y="111088"/>
                </a:lnTo>
                <a:lnTo>
                  <a:pt x="26644" y="110061"/>
                </a:lnTo>
                <a:lnTo>
                  <a:pt x="27562" y="108002"/>
                </a:lnTo>
                <a:lnTo>
                  <a:pt x="35661" y="108002"/>
                </a:lnTo>
                <a:lnTo>
                  <a:pt x="30318" y="103888"/>
                </a:lnTo>
                <a:lnTo>
                  <a:pt x="31237" y="100805"/>
                </a:lnTo>
                <a:lnTo>
                  <a:pt x="33076" y="99774"/>
                </a:lnTo>
                <a:lnTo>
                  <a:pt x="33076" y="96688"/>
                </a:lnTo>
                <a:lnTo>
                  <a:pt x="47774" y="94633"/>
                </a:lnTo>
                <a:lnTo>
                  <a:pt x="53993" y="94633"/>
                </a:lnTo>
                <a:lnTo>
                  <a:pt x="54205" y="93606"/>
                </a:lnTo>
                <a:lnTo>
                  <a:pt x="86362" y="90519"/>
                </a:lnTo>
                <a:lnTo>
                  <a:pt x="33076" y="90519"/>
                </a:lnTo>
                <a:lnTo>
                  <a:pt x="31237" y="89488"/>
                </a:lnTo>
                <a:lnTo>
                  <a:pt x="43371" y="83316"/>
                </a:lnTo>
                <a:lnTo>
                  <a:pt x="29399" y="83316"/>
                </a:lnTo>
                <a:lnTo>
                  <a:pt x="29399" y="81261"/>
                </a:lnTo>
                <a:lnTo>
                  <a:pt x="27562" y="81261"/>
                </a:lnTo>
                <a:lnTo>
                  <a:pt x="30158" y="77144"/>
                </a:lnTo>
                <a:lnTo>
                  <a:pt x="21131" y="77144"/>
                </a:lnTo>
                <a:lnTo>
                  <a:pt x="18375" y="76116"/>
                </a:lnTo>
                <a:close/>
              </a:path>
              <a:path w="199390" h="243839">
                <a:moveTo>
                  <a:pt x="56460" y="79206"/>
                </a:moveTo>
                <a:lnTo>
                  <a:pt x="51451" y="79206"/>
                </a:lnTo>
                <a:lnTo>
                  <a:pt x="48695" y="89488"/>
                </a:lnTo>
                <a:lnTo>
                  <a:pt x="33076" y="90519"/>
                </a:lnTo>
                <a:lnTo>
                  <a:pt x="86362" y="90519"/>
                </a:lnTo>
                <a:lnTo>
                  <a:pt x="118518" y="87433"/>
                </a:lnTo>
                <a:lnTo>
                  <a:pt x="55126" y="87433"/>
                </a:lnTo>
                <a:lnTo>
                  <a:pt x="56460" y="79206"/>
                </a:lnTo>
                <a:close/>
              </a:path>
              <a:path w="199390" h="243839">
                <a:moveTo>
                  <a:pt x="69824" y="28803"/>
                </a:moveTo>
                <a:lnTo>
                  <a:pt x="60636" y="28803"/>
                </a:lnTo>
                <a:lnTo>
                  <a:pt x="52369" y="72002"/>
                </a:lnTo>
                <a:lnTo>
                  <a:pt x="30318" y="83316"/>
                </a:lnTo>
                <a:lnTo>
                  <a:pt x="43371" y="83316"/>
                </a:lnTo>
                <a:lnTo>
                  <a:pt x="51451" y="79206"/>
                </a:lnTo>
                <a:lnTo>
                  <a:pt x="56460" y="79206"/>
                </a:lnTo>
                <a:lnTo>
                  <a:pt x="56961" y="76116"/>
                </a:lnTo>
                <a:lnTo>
                  <a:pt x="73495" y="66861"/>
                </a:lnTo>
                <a:lnTo>
                  <a:pt x="58800" y="66861"/>
                </a:lnTo>
                <a:lnTo>
                  <a:pt x="66149" y="30858"/>
                </a:lnTo>
                <a:lnTo>
                  <a:pt x="67988" y="30858"/>
                </a:lnTo>
                <a:lnTo>
                  <a:pt x="69824" y="28803"/>
                </a:lnTo>
                <a:close/>
              </a:path>
              <a:path w="199390" h="243839">
                <a:moveTo>
                  <a:pt x="70744" y="0"/>
                </a:moveTo>
                <a:lnTo>
                  <a:pt x="57882" y="0"/>
                </a:lnTo>
                <a:lnTo>
                  <a:pt x="51451" y="5144"/>
                </a:lnTo>
                <a:lnTo>
                  <a:pt x="51451" y="18517"/>
                </a:lnTo>
                <a:lnTo>
                  <a:pt x="52369" y="21599"/>
                </a:lnTo>
                <a:lnTo>
                  <a:pt x="55126" y="24685"/>
                </a:lnTo>
                <a:lnTo>
                  <a:pt x="23888" y="77144"/>
                </a:lnTo>
                <a:lnTo>
                  <a:pt x="30158" y="77144"/>
                </a:lnTo>
                <a:lnTo>
                  <a:pt x="60636" y="28803"/>
                </a:lnTo>
                <a:lnTo>
                  <a:pt x="69824" y="28803"/>
                </a:lnTo>
                <a:lnTo>
                  <a:pt x="72580" y="27772"/>
                </a:lnTo>
                <a:lnTo>
                  <a:pt x="79931" y="27772"/>
                </a:lnTo>
                <a:lnTo>
                  <a:pt x="76258" y="22630"/>
                </a:lnTo>
                <a:lnTo>
                  <a:pt x="77175" y="21599"/>
                </a:lnTo>
                <a:lnTo>
                  <a:pt x="77175" y="20572"/>
                </a:lnTo>
                <a:lnTo>
                  <a:pt x="79011" y="18517"/>
                </a:lnTo>
                <a:lnTo>
                  <a:pt x="162079" y="18517"/>
                </a:lnTo>
                <a:lnTo>
                  <a:pt x="161899" y="17489"/>
                </a:lnTo>
                <a:lnTo>
                  <a:pt x="130462" y="17489"/>
                </a:lnTo>
                <a:lnTo>
                  <a:pt x="79011" y="12344"/>
                </a:lnTo>
                <a:lnTo>
                  <a:pt x="79011" y="7203"/>
                </a:lnTo>
                <a:lnTo>
                  <a:pt x="75337" y="2058"/>
                </a:lnTo>
                <a:lnTo>
                  <a:pt x="70744" y="0"/>
                </a:lnTo>
                <a:close/>
              </a:path>
              <a:path w="199390" h="243839">
                <a:moveTo>
                  <a:pt x="79931" y="27772"/>
                </a:moveTo>
                <a:lnTo>
                  <a:pt x="72580" y="27772"/>
                </a:lnTo>
                <a:lnTo>
                  <a:pt x="89120" y="51434"/>
                </a:lnTo>
                <a:lnTo>
                  <a:pt x="58800" y="66861"/>
                </a:lnTo>
                <a:lnTo>
                  <a:pt x="73495" y="66861"/>
                </a:lnTo>
                <a:lnTo>
                  <a:pt x="93712" y="55544"/>
                </a:lnTo>
                <a:lnTo>
                  <a:pt x="100571" y="55544"/>
                </a:lnTo>
                <a:lnTo>
                  <a:pt x="98307" y="52458"/>
                </a:lnTo>
                <a:lnTo>
                  <a:pt x="105106" y="48344"/>
                </a:lnTo>
                <a:lnTo>
                  <a:pt x="94630" y="48344"/>
                </a:lnTo>
                <a:lnTo>
                  <a:pt x="79931" y="27772"/>
                </a:lnTo>
                <a:close/>
              </a:path>
              <a:path w="199390" h="243839">
                <a:moveTo>
                  <a:pt x="194776" y="63775"/>
                </a:moveTo>
                <a:lnTo>
                  <a:pt x="182832" y="63775"/>
                </a:lnTo>
                <a:lnTo>
                  <a:pt x="180993" y="65833"/>
                </a:lnTo>
                <a:lnTo>
                  <a:pt x="196307" y="65833"/>
                </a:lnTo>
                <a:lnTo>
                  <a:pt x="194776" y="63775"/>
                </a:lnTo>
                <a:close/>
              </a:path>
              <a:path w="199390" h="243839">
                <a:moveTo>
                  <a:pt x="162079" y="18517"/>
                </a:moveTo>
                <a:lnTo>
                  <a:pt x="79011" y="18517"/>
                </a:lnTo>
                <a:lnTo>
                  <a:pt x="130462" y="22630"/>
                </a:lnTo>
                <a:lnTo>
                  <a:pt x="130462" y="27772"/>
                </a:lnTo>
                <a:lnTo>
                  <a:pt x="94630" y="48344"/>
                </a:lnTo>
                <a:lnTo>
                  <a:pt x="105106" y="48344"/>
                </a:lnTo>
                <a:lnTo>
                  <a:pt x="132301" y="31889"/>
                </a:lnTo>
                <a:lnTo>
                  <a:pt x="160319" y="31889"/>
                </a:lnTo>
                <a:lnTo>
                  <a:pt x="161700" y="30858"/>
                </a:lnTo>
                <a:lnTo>
                  <a:pt x="162618" y="25717"/>
                </a:lnTo>
                <a:lnTo>
                  <a:pt x="162618" y="21599"/>
                </a:lnTo>
                <a:lnTo>
                  <a:pt x="162079" y="18517"/>
                </a:lnTo>
                <a:close/>
              </a:path>
              <a:path w="199390" h="243839">
                <a:moveTo>
                  <a:pt x="160319" y="31889"/>
                </a:moveTo>
                <a:lnTo>
                  <a:pt x="132301" y="31889"/>
                </a:lnTo>
                <a:lnTo>
                  <a:pt x="136893" y="38061"/>
                </a:lnTo>
                <a:lnTo>
                  <a:pt x="140568" y="41144"/>
                </a:lnTo>
                <a:lnTo>
                  <a:pt x="149755" y="41144"/>
                </a:lnTo>
                <a:lnTo>
                  <a:pt x="152512" y="39089"/>
                </a:lnTo>
                <a:lnTo>
                  <a:pt x="153430" y="38061"/>
                </a:lnTo>
                <a:lnTo>
                  <a:pt x="162389" y="38061"/>
                </a:lnTo>
                <a:lnTo>
                  <a:pt x="158943" y="32916"/>
                </a:lnTo>
                <a:lnTo>
                  <a:pt x="160319" y="31889"/>
                </a:lnTo>
                <a:close/>
              </a:path>
              <a:path w="199390" h="243839">
                <a:moveTo>
                  <a:pt x="146081" y="2058"/>
                </a:moveTo>
                <a:lnTo>
                  <a:pt x="137811" y="2058"/>
                </a:lnTo>
                <a:lnTo>
                  <a:pt x="132301" y="8230"/>
                </a:lnTo>
                <a:lnTo>
                  <a:pt x="130462" y="17489"/>
                </a:lnTo>
                <a:lnTo>
                  <a:pt x="161899" y="17489"/>
                </a:lnTo>
                <a:lnTo>
                  <a:pt x="161326" y="14208"/>
                </a:lnTo>
                <a:lnTo>
                  <a:pt x="157795" y="7973"/>
                </a:lnTo>
                <a:lnTo>
                  <a:pt x="152541" y="3665"/>
                </a:lnTo>
                <a:lnTo>
                  <a:pt x="146081" y="2058"/>
                </a:lnTo>
                <a:close/>
              </a:path>
            </a:pathLst>
          </a:custGeom>
          <a:solidFill>
            <a:srgbClr val="00B9EE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351609" y="2972095"/>
            <a:ext cx="152259" cy="155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67915" y="3176122"/>
            <a:ext cx="761295" cy="106341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4409" rIns="0" bIns="0" rtlCol="0">
            <a:spAutoFit/>
          </a:bodyPr>
          <a:lstStyle/>
          <a:p>
            <a:pPr marL="2538">
              <a:spcBef>
                <a:spcPts val="350"/>
              </a:spcBef>
            </a:pPr>
            <a:r>
              <a:rPr sz="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Resource/Manage/Application</a:t>
            </a:r>
            <a:endParaRPr sz="40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540410" y="3346653"/>
            <a:ext cx="103409" cy="104043"/>
          </a:xfrm>
          <a:custGeom>
            <a:avLst/>
            <a:gdLst/>
            <a:ahLst/>
            <a:cxnLst/>
            <a:rect l="l" t="t" r="r" b="b"/>
            <a:pathLst>
              <a:path w="103505" h="104139">
                <a:moveTo>
                  <a:pt x="51816" y="0"/>
                </a:moveTo>
                <a:lnTo>
                  <a:pt x="13462" y="17018"/>
                </a:lnTo>
                <a:lnTo>
                  <a:pt x="0" y="51816"/>
                </a:lnTo>
                <a:lnTo>
                  <a:pt x="254" y="57150"/>
                </a:lnTo>
                <a:lnTo>
                  <a:pt x="18923" y="91821"/>
                </a:lnTo>
                <a:lnTo>
                  <a:pt x="51816" y="103632"/>
                </a:lnTo>
                <a:lnTo>
                  <a:pt x="57150" y="103378"/>
                </a:lnTo>
                <a:lnTo>
                  <a:pt x="74774" y="98298"/>
                </a:lnTo>
                <a:lnTo>
                  <a:pt x="46101" y="98298"/>
                </a:lnTo>
                <a:lnTo>
                  <a:pt x="46101" y="78740"/>
                </a:lnTo>
                <a:lnTo>
                  <a:pt x="40005" y="78740"/>
                </a:lnTo>
                <a:lnTo>
                  <a:pt x="48537" y="65786"/>
                </a:lnTo>
                <a:lnTo>
                  <a:pt x="24765" y="65786"/>
                </a:lnTo>
                <a:lnTo>
                  <a:pt x="9525" y="51816"/>
                </a:lnTo>
                <a:lnTo>
                  <a:pt x="24765" y="37846"/>
                </a:lnTo>
                <a:lnTo>
                  <a:pt x="48537" y="37846"/>
                </a:lnTo>
                <a:lnTo>
                  <a:pt x="40005" y="24892"/>
                </a:lnTo>
                <a:lnTo>
                  <a:pt x="46101" y="24892"/>
                </a:lnTo>
                <a:lnTo>
                  <a:pt x="46101" y="5334"/>
                </a:lnTo>
                <a:lnTo>
                  <a:pt x="74774" y="5334"/>
                </a:lnTo>
                <a:lnTo>
                  <a:pt x="57150" y="254"/>
                </a:lnTo>
                <a:lnTo>
                  <a:pt x="51816" y="0"/>
                </a:lnTo>
                <a:close/>
              </a:path>
              <a:path w="103505" h="104139">
                <a:moveTo>
                  <a:pt x="78867" y="60833"/>
                </a:moveTo>
                <a:lnTo>
                  <a:pt x="51816" y="60833"/>
                </a:lnTo>
                <a:lnTo>
                  <a:pt x="57785" y="69850"/>
                </a:lnTo>
                <a:lnTo>
                  <a:pt x="63627" y="78740"/>
                </a:lnTo>
                <a:lnTo>
                  <a:pt x="57531" y="78740"/>
                </a:lnTo>
                <a:lnTo>
                  <a:pt x="57531" y="98298"/>
                </a:lnTo>
                <a:lnTo>
                  <a:pt x="74774" y="98298"/>
                </a:lnTo>
                <a:lnTo>
                  <a:pt x="76454" y="97409"/>
                </a:lnTo>
                <a:lnTo>
                  <a:pt x="101346" y="67183"/>
                </a:lnTo>
                <a:lnTo>
                  <a:pt x="101713" y="65786"/>
                </a:lnTo>
                <a:lnTo>
                  <a:pt x="78867" y="65786"/>
                </a:lnTo>
                <a:lnTo>
                  <a:pt x="78867" y="60833"/>
                </a:lnTo>
                <a:close/>
              </a:path>
              <a:path w="103505" h="104139">
                <a:moveTo>
                  <a:pt x="78867" y="58420"/>
                </a:moveTo>
                <a:lnTo>
                  <a:pt x="24765" y="58420"/>
                </a:lnTo>
                <a:lnTo>
                  <a:pt x="24765" y="65786"/>
                </a:lnTo>
                <a:lnTo>
                  <a:pt x="48537" y="65786"/>
                </a:lnTo>
                <a:lnTo>
                  <a:pt x="51816" y="60833"/>
                </a:lnTo>
                <a:lnTo>
                  <a:pt x="78867" y="60833"/>
                </a:lnTo>
                <a:lnTo>
                  <a:pt x="78867" y="58420"/>
                </a:lnTo>
                <a:close/>
              </a:path>
              <a:path w="103505" h="104139">
                <a:moveTo>
                  <a:pt x="101713" y="37846"/>
                </a:moveTo>
                <a:lnTo>
                  <a:pt x="78867" y="37846"/>
                </a:lnTo>
                <a:lnTo>
                  <a:pt x="94107" y="51816"/>
                </a:lnTo>
                <a:lnTo>
                  <a:pt x="78867" y="65786"/>
                </a:lnTo>
                <a:lnTo>
                  <a:pt x="101713" y="65786"/>
                </a:lnTo>
                <a:lnTo>
                  <a:pt x="102615" y="62230"/>
                </a:lnTo>
                <a:lnTo>
                  <a:pt x="103378" y="57150"/>
                </a:lnTo>
                <a:lnTo>
                  <a:pt x="103505" y="54483"/>
                </a:lnTo>
                <a:lnTo>
                  <a:pt x="103505" y="49149"/>
                </a:lnTo>
                <a:lnTo>
                  <a:pt x="103378" y="46482"/>
                </a:lnTo>
                <a:lnTo>
                  <a:pt x="102615" y="41401"/>
                </a:lnTo>
                <a:lnTo>
                  <a:pt x="101713" y="37846"/>
                </a:lnTo>
                <a:close/>
              </a:path>
              <a:path w="103505" h="104139">
                <a:moveTo>
                  <a:pt x="62230" y="45212"/>
                </a:moveTo>
                <a:lnTo>
                  <a:pt x="41402" y="45212"/>
                </a:lnTo>
                <a:lnTo>
                  <a:pt x="41402" y="58420"/>
                </a:lnTo>
                <a:lnTo>
                  <a:pt x="62230" y="58420"/>
                </a:lnTo>
                <a:lnTo>
                  <a:pt x="62230" y="45212"/>
                </a:lnTo>
                <a:close/>
              </a:path>
              <a:path w="103505" h="104139">
                <a:moveTo>
                  <a:pt x="48537" y="37846"/>
                </a:moveTo>
                <a:lnTo>
                  <a:pt x="24765" y="37846"/>
                </a:lnTo>
                <a:lnTo>
                  <a:pt x="24765" y="45212"/>
                </a:lnTo>
                <a:lnTo>
                  <a:pt x="78867" y="45212"/>
                </a:lnTo>
                <a:lnTo>
                  <a:pt x="78867" y="42799"/>
                </a:lnTo>
                <a:lnTo>
                  <a:pt x="51816" y="42799"/>
                </a:lnTo>
                <a:lnTo>
                  <a:pt x="48537" y="37846"/>
                </a:lnTo>
                <a:close/>
              </a:path>
              <a:path w="103505" h="104139">
                <a:moveTo>
                  <a:pt x="74774" y="5334"/>
                </a:moveTo>
                <a:lnTo>
                  <a:pt x="57531" y="5334"/>
                </a:lnTo>
                <a:lnTo>
                  <a:pt x="57531" y="24892"/>
                </a:lnTo>
                <a:lnTo>
                  <a:pt x="63627" y="24892"/>
                </a:lnTo>
                <a:lnTo>
                  <a:pt x="57785" y="33782"/>
                </a:lnTo>
                <a:lnTo>
                  <a:pt x="51816" y="42799"/>
                </a:lnTo>
                <a:lnTo>
                  <a:pt x="78867" y="42799"/>
                </a:lnTo>
                <a:lnTo>
                  <a:pt x="78867" y="37846"/>
                </a:lnTo>
                <a:lnTo>
                  <a:pt x="101713" y="37846"/>
                </a:lnTo>
                <a:lnTo>
                  <a:pt x="78613" y="7493"/>
                </a:lnTo>
                <a:lnTo>
                  <a:pt x="76454" y="6223"/>
                </a:lnTo>
                <a:lnTo>
                  <a:pt x="74774" y="533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651900" y="3355670"/>
            <a:ext cx="435460" cy="97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484417" y="2822881"/>
            <a:ext cx="1023307" cy="654714"/>
          </a:xfrm>
          <a:custGeom>
            <a:avLst/>
            <a:gdLst/>
            <a:ahLst/>
            <a:cxnLst/>
            <a:rect l="l" t="t" r="r" b="b"/>
            <a:pathLst>
              <a:path w="1024254" h="655320">
                <a:moveTo>
                  <a:pt x="917320" y="391287"/>
                </a:moveTo>
                <a:lnTo>
                  <a:pt x="915924" y="381000"/>
                </a:lnTo>
                <a:lnTo>
                  <a:pt x="914018" y="370713"/>
                </a:lnTo>
                <a:lnTo>
                  <a:pt x="911605" y="360806"/>
                </a:lnTo>
                <a:lnTo>
                  <a:pt x="908938" y="351409"/>
                </a:lnTo>
                <a:lnTo>
                  <a:pt x="906272" y="341884"/>
                </a:lnTo>
                <a:lnTo>
                  <a:pt x="891031" y="305942"/>
                </a:lnTo>
                <a:lnTo>
                  <a:pt x="864997" y="266826"/>
                </a:lnTo>
                <a:lnTo>
                  <a:pt x="859027" y="260096"/>
                </a:lnTo>
                <a:lnTo>
                  <a:pt x="853058" y="253364"/>
                </a:lnTo>
                <a:lnTo>
                  <a:pt x="818388" y="224916"/>
                </a:lnTo>
                <a:lnTo>
                  <a:pt x="779144" y="205866"/>
                </a:lnTo>
                <a:lnTo>
                  <a:pt x="735838" y="197992"/>
                </a:lnTo>
                <a:lnTo>
                  <a:pt x="726947" y="197612"/>
                </a:lnTo>
                <a:lnTo>
                  <a:pt x="715898" y="197992"/>
                </a:lnTo>
                <a:lnTo>
                  <a:pt x="704976" y="199262"/>
                </a:lnTo>
                <a:lnTo>
                  <a:pt x="700913" y="188087"/>
                </a:lnTo>
                <a:lnTo>
                  <a:pt x="696340" y="177418"/>
                </a:lnTo>
                <a:lnTo>
                  <a:pt x="675639" y="137160"/>
                </a:lnTo>
                <a:lnTo>
                  <a:pt x="650366" y="101218"/>
                </a:lnTo>
                <a:lnTo>
                  <a:pt x="621029" y="69596"/>
                </a:lnTo>
                <a:lnTo>
                  <a:pt x="588136" y="43052"/>
                </a:lnTo>
                <a:lnTo>
                  <a:pt x="561213" y="27304"/>
                </a:lnTo>
                <a:lnTo>
                  <a:pt x="551814" y="22478"/>
                </a:lnTo>
                <a:lnTo>
                  <a:pt x="513206" y="8254"/>
                </a:lnTo>
                <a:lnTo>
                  <a:pt x="503300" y="5968"/>
                </a:lnTo>
                <a:lnTo>
                  <a:pt x="492886" y="3555"/>
                </a:lnTo>
                <a:lnTo>
                  <a:pt x="482600" y="2031"/>
                </a:lnTo>
                <a:lnTo>
                  <a:pt x="472313" y="762"/>
                </a:lnTo>
                <a:lnTo>
                  <a:pt x="461644" y="0"/>
                </a:lnTo>
                <a:lnTo>
                  <a:pt x="450976" y="0"/>
                </a:lnTo>
                <a:lnTo>
                  <a:pt x="411352" y="3175"/>
                </a:lnTo>
                <a:lnTo>
                  <a:pt x="373125" y="13080"/>
                </a:lnTo>
                <a:lnTo>
                  <a:pt x="337184" y="28828"/>
                </a:lnTo>
                <a:lnTo>
                  <a:pt x="303910" y="50546"/>
                </a:lnTo>
                <a:lnTo>
                  <a:pt x="273557" y="76707"/>
                </a:lnTo>
                <a:lnTo>
                  <a:pt x="246252" y="107950"/>
                </a:lnTo>
                <a:lnTo>
                  <a:pt x="223011" y="143128"/>
                </a:lnTo>
                <a:lnTo>
                  <a:pt x="204088" y="181863"/>
                </a:lnTo>
                <a:lnTo>
                  <a:pt x="189356" y="223647"/>
                </a:lnTo>
                <a:lnTo>
                  <a:pt x="179704" y="267969"/>
                </a:lnTo>
                <a:lnTo>
                  <a:pt x="176021" y="299212"/>
                </a:lnTo>
                <a:lnTo>
                  <a:pt x="170052" y="298068"/>
                </a:lnTo>
                <a:lnTo>
                  <a:pt x="163702" y="297179"/>
                </a:lnTo>
                <a:lnTo>
                  <a:pt x="157479" y="296417"/>
                </a:lnTo>
                <a:lnTo>
                  <a:pt x="151129" y="296417"/>
                </a:lnTo>
                <a:lnTo>
                  <a:pt x="113156" y="302005"/>
                </a:lnTo>
                <a:lnTo>
                  <a:pt x="72516" y="322579"/>
                </a:lnTo>
                <a:lnTo>
                  <a:pt x="66547" y="327278"/>
                </a:lnTo>
                <a:lnTo>
                  <a:pt x="60578" y="331977"/>
                </a:lnTo>
                <a:lnTo>
                  <a:pt x="54863" y="337565"/>
                </a:lnTo>
                <a:lnTo>
                  <a:pt x="49275" y="343026"/>
                </a:lnTo>
                <a:lnTo>
                  <a:pt x="44322" y="348996"/>
                </a:lnTo>
                <a:lnTo>
                  <a:pt x="21589" y="383031"/>
                </a:lnTo>
                <a:lnTo>
                  <a:pt x="18287" y="390525"/>
                </a:lnTo>
                <a:lnTo>
                  <a:pt x="14985" y="398017"/>
                </a:lnTo>
                <a:lnTo>
                  <a:pt x="3047" y="439547"/>
                </a:lnTo>
                <a:lnTo>
                  <a:pt x="0" y="466725"/>
                </a:lnTo>
                <a:lnTo>
                  <a:pt x="0" y="475868"/>
                </a:lnTo>
                <a:lnTo>
                  <a:pt x="0" y="485013"/>
                </a:lnTo>
                <a:lnTo>
                  <a:pt x="634" y="494029"/>
                </a:lnTo>
                <a:lnTo>
                  <a:pt x="9016" y="537590"/>
                </a:lnTo>
                <a:lnTo>
                  <a:pt x="18287" y="561213"/>
                </a:lnTo>
                <a:lnTo>
                  <a:pt x="21589" y="568705"/>
                </a:lnTo>
                <a:lnTo>
                  <a:pt x="44322" y="602741"/>
                </a:lnTo>
                <a:lnTo>
                  <a:pt x="54863" y="614172"/>
                </a:lnTo>
                <a:lnTo>
                  <a:pt x="60578" y="619760"/>
                </a:lnTo>
                <a:lnTo>
                  <a:pt x="66547" y="624459"/>
                </a:lnTo>
                <a:lnTo>
                  <a:pt x="72516" y="629285"/>
                </a:lnTo>
                <a:lnTo>
                  <a:pt x="78866" y="633602"/>
                </a:lnTo>
                <a:lnTo>
                  <a:pt x="120522" y="651763"/>
                </a:lnTo>
                <a:lnTo>
                  <a:pt x="151129" y="655319"/>
                </a:lnTo>
                <a:lnTo>
                  <a:pt x="913002" y="655319"/>
                </a:lnTo>
                <a:lnTo>
                  <a:pt x="918590" y="655319"/>
                </a:lnTo>
                <a:lnTo>
                  <a:pt x="924305" y="654557"/>
                </a:lnTo>
                <a:lnTo>
                  <a:pt x="961263" y="642238"/>
                </a:lnTo>
                <a:lnTo>
                  <a:pt x="991488" y="616585"/>
                </a:lnTo>
                <a:lnTo>
                  <a:pt x="1013205" y="580643"/>
                </a:lnTo>
                <a:lnTo>
                  <a:pt x="1022857" y="543051"/>
                </a:lnTo>
                <a:lnTo>
                  <a:pt x="1024127" y="529971"/>
                </a:lnTo>
                <a:lnTo>
                  <a:pt x="1024127" y="522859"/>
                </a:lnTo>
                <a:lnTo>
                  <a:pt x="1024127" y="516636"/>
                </a:lnTo>
                <a:lnTo>
                  <a:pt x="1023492" y="509904"/>
                </a:lnTo>
                <a:lnTo>
                  <a:pt x="1013840" y="467232"/>
                </a:lnTo>
                <a:lnTo>
                  <a:pt x="993139" y="431673"/>
                </a:lnTo>
                <a:lnTo>
                  <a:pt x="977138" y="415416"/>
                </a:lnTo>
                <a:lnTo>
                  <a:pt x="972819" y="411861"/>
                </a:lnTo>
                <a:lnTo>
                  <a:pt x="933957" y="393318"/>
                </a:lnTo>
                <a:lnTo>
                  <a:pt x="917320" y="391287"/>
                </a:lnTo>
                <a:close/>
              </a:path>
            </a:pathLst>
          </a:custGeom>
          <a:ln w="18288">
            <a:solidFill>
              <a:srgbClr val="00AFEF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761488" y="2891920"/>
            <a:ext cx="199206" cy="243614"/>
          </a:xfrm>
          <a:custGeom>
            <a:avLst/>
            <a:gdLst/>
            <a:ahLst/>
            <a:cxnLst/>
            <a:rect l="l" t="t" r="r" b="b"/>
            <a:pathLst>
              <a:path w="199389" h="243839">
                <a:moveTo>
                  <a:pt x="143325" y="238637"/>
                </a:moveTo>
                <a:lnTo>
                  <a:pt x="73501" y="238637"/>
                </a:lnTo>
                <a:lnTo>
                  <a:pt x="78066" y="240741"/>
                </a:lnTo>
                <a:lnTo>
                  <a:pt x="85903" y="242364"/>
                </a:lnTo>
                <a:lnTo>
                  <a:pt x="96497" y="243408"/>
                </a:lnTo>
                <a:lnTo>
                  <a:pt x="109331" y="243778"/>
                </a:lnTo>
                <a:lnTo>
                  <a:pt x="121232" y="243408"/>
                </a:lnTo>
                <a:lnTo>
                  <a:pt x="131496" y="242364"/>
                </a:lnTo>
                <a:lnTo>
                  <a:pt x="139176" y="240741"/>
                </a:lnTo>
                <a:lnTo>
                  <a:pt x="143325" y="238637"/>
                </a:lnTo>
                <a:close/>
              </a:path>
              <a:path w="199389" h="243839">
                <a:moveTo>
                  <a:pt x="89120" y="184122"/>
                </a:moveTo>
                <a:lnTo>
                  <a:pt x="79932" y="189263"/>
                </a:lnTo>
                <a:lnTo>
                  <a:pt x="75337" y="196463"/>
                </a:lnTo>
                <a:lnTo>
                  <a:pt x="73501" y="203663"/>
                </a:lnTo>
                <a:lnTo>
                  <a:pt x="72580" y="203663"/>
                </a:lnTo>
                <a:lnTo>
                  <a:pt x="72580" y="238637"/>
                </a:lnTo>
                <a:lnTo>
                  <a:pt x="144242" y="238637"/>
                </a:lnTo>
                <a:lnTo>
                  <a:pt x="144242" y="213949"/>
                </a:lnTo>
                <a:lnTo>
                  <a:pt x="103817" y="213949"/>
                </a:lnTo>
                <a:lnTo>
                  <a:pt x="89120" y="184122"/>
                </a:lnTo>
                <a:close/>
              </a:path>
              <a:path w="199389" h="243839">
                <a:moveTo>
                  <a:pt x="110248" y="192349"/>
                </a:moveTo>
                <a:lnTo>
                  <a:pt x="106574" y="192349"/>
                </a:lnTo>
                <a:lnTo>
                  <a:pt x="103817" y="193377"/>
                </a:lnTo>
                <a:lnTo>
                  <a:pt x="103817" y="197491"/>
                </a:lnTo>
                <a:lnTo>
                  <a:pt x="104738" y="199549"/>
                </a:lnTo>
                <a:lnTo>
                  <a:pt x="106574" y="200577"/>
                </a:lnTo>
                <a:lnTo>
                  <a:pt x="103817" y="213949"/>
                </a:lnTo>
                <a:lnTo>
                  <a:pt x="113005" y="213949"/>
                </a:lnTo>
                <a:lnTo>
                  <a:pt x="110248" y="200577"/>
                </a:lnTo>
                <a:lnTo>
                  <a:pt x="112087" y="199549"/>
                </a:lnTo>
                <a:lnTo>
                  <a:pt x="113005" y="197491"/>
                </a:lnTo>
                <a:lnTo>
                  <a:pt x="113005" y="193377"/>
                </a:lnTo>
                <a:lnTo>
                  <a:pt x="110248" y="192349"/>
                </a:lnTo>
                <a:close/>
              </a:path>
              <a:path w="199389" h="243839">
                <a:moveTo>
                  <a:pt x="128624" y="184122"/>
                </a:moveTo>
                <a:lnTo>
                  <a:pt x="113005" y="213949"/>
                </a:lnTo>
                <a:lnTo>
                  <a:pt x="144242" y="213949"/>
                </a:lnTo>
                <a:lnTo>
                  <a:pt x="144242" y="203663"/>
                </a:lnTo>
                <a:lnTo>
                  <a:pt x="143325" y="196463"/>
                </a:lnTo>
                <a:lnTo>
                  <a:pt x="136894" y="189263"/>
                </a:lnTo>
                <a:lnTo>
                  <a:pt x="128624" y="184122"/>
                </a:lnTo>
                <a:close/>
              </a:path>
              <a:path w="199389" h="243839">
                <a:moveTo>
                  <a:pt x="24160" y="112119"/>
                </a:moveTo>
                <a:lnTo>
                  <a:pt x="18375" y="112119"/>
                </a:lnTo>
                <a:lnTo>
                  <a:pt x="30318" y="158405"/>
                </a:lnTo>
                <a:lnTo>
                  <a:pt x="27562" y="161491"/>
                </a:lnTo>
                <a:lnTo>
                  <a:pt x="24806" y="165605"/>
                </a:lnTo>
                <a:lnTo>
                  <a:pt x="24806" y="178977"/>
                </a:lnTo>
                <a:lnTo>
                  <a:pt x="30318" y="184122"/>
                </a:lnTo>
                <a:lnTo>
                  <a:pt x="43182" y="184122"/>
                </a:lnTo>
                <a:lnTo>
                  <a:pt x="49613" y="178977"/>
                </a:lnTo>
                <a:lnTo>
                  <a:pt x="49613" y="165605"/>
                </a:lnTo>
                <a:lnTo>
                  <a:pt x="45938" y="159433"/>
                </a:lnTo>
                <a:lnTo>
                  <a:pt x="42261" y="158405"/>
                </a:lnTo>
                <a:lnTo>
                  <a:pt x="42605" y="156350"/>
                </a:lnTo>
                <a:lnTo>
                  <a:pt x="35830" y="156350"/>
                </a:lnTo>
                <a:lnTo>
                  <a:pt x="24160" y="112119"/>
                </a:lnTo>
                <a:close/>
              </a:path>
              <a:path w="199389" h="243839">
                <a:moveTo>
                  <a:pt x="102900" y="182063"/>
                </a:moveTo>
                <a:lnTo>
                  <a:pt x="101546" y="182063"/>
                </a:lnTo>
                <a:lnTo>
                  <a:pt x="102197" y="182643"/>
                </a:lnTo>
                <a:lnTo>
                  <a:pt x="107495" y="184122"/>
                </a:lnTo>
                <a:lnTo>
                  <a:pt x="111927" y="183091"/>
                </a:lnTo>
                <a:lnTo>
                  <a:pt x="104738" y="183091"/>
                </a:lnTo>
                <a:lnTo>
                  <a:pt x="102900" y="182063"/>
                </a:lnTo>
                <a:close/>
              </a:path>
              <a:path w="199389" h="243839">
                <a:moveTo>
                  <a:pt x="112201" y="183027"/>
                </a:moveTo>
                <a:lnTo>
                  <a:pt x="111927" y="183091"/>
                </a:lnTo>
                <a:lnTo>
                  <a:pt x="112087" y="183091"/>
                </a:lnTo>
                <a:close/>
              </a:path>
              <a:path w="199389" h="243839">
                <a:moveTo>
                  <a:pt x="155710" y="128578"/>
                </a:moveTo>
                <a:lnTo>
                  <a:pt x="148838" y="128578"/>
                </a:lnTo>
                <a:lnTo>
                  <a:pt x="167213" y="152233"/>
                </a:lnTo>
                <a:lnTo>
                  <a:pt x="164456" y="155319"/>
                </a:lnTo>
                <a:lnTo>
                  <a:pt x="162618" y="159433"/>
                </a:lnTo>
                <a:lnTo>
                  <a:pt x="162618" y="163546"/>
                </a:lnTo>
                <a:lnTo>
                  <a:pt x="164053" y="170941"/>
                </a:lnTo>
                <a:lnTo>
                  <a:pt x="167901" y="177177"/>
                </a:lnTo>
                <a:lnTo>
                  <a:pt x="173471" y="181484"/>
                </a:lnTo>
                <a:lnTo>
                  <a:pt x="180075" y="183091"/>
                </a:lnTo>
                <a:lnTo>
                  <a:pt x="189263" y="183091"/>
                </a:lnTo>
                <a:lnTo>
                  <a:pt x="195694" y="173836"/>
                </a:lnTo>
                <a:lnTo>
                  <a:pt x="195694" y="155319"/>
                </a:lnTo>
                <a:lnTo>
                  <a:pt x="190180" y="148119"/>
                </a:lnTo>
                <a:lnTo>
                  <a:pt x="170887" y="148119"/>
                </a:lnTo>
                <a:lnTo>
                  <a:pt x="155710" y="128578"/>
                </a:lnTo>
                <a:close/>
              </a:path>
              <a:path w="199389" h="243839">
                <a:moveTo>
                  <a:pt x="114580" y="182063"/>
                </a:moveTo>
                <a:lnTo>
                  <a:pt x="113926" y="182063"/>
                </a:lnTo>
                <a:lnTo>
                  <a:pt x="112201" y="183027"/>
                </a:lnTo>
                <a:lnTo>
                  <a:pt x="113853" y="182643"/>
                </a:lnTo>
                <a:lnTo>
                  <a:pt x="114580" y="182063"/>
                </a:lnTo>
                <a:close/>
              </a:path>
              <a:path w="199389" h="243839">
                <a:moveTo>
                  <a:pt x="100745" y="181351"/>
                </a:moveTo>
                <a:lnTo>
                  <a:pt x="101064" y="182063"/>
                </a:lnTo>
                <a:lnTo>
                  <a:pt x="101546" y="182063"/>
                </a:lnTo>
                <a:lnTo>
                  <a:pt x="100745" y="181351"/>
                </a:lnTo>
                <a:close/>
              </a:path>
              <a:path w="199389" h="243839">
                <a:moveTo>
                  <a:pt x="116414" y="180600"/>
                </a:moveTo>
                <a:lnTo>
                  <a:pt x="114580" y="182063"/>
                </a:lnTo>
                <a:lnTo>
                  <a:pt x="115762" y="182063"/>
                </a:lnTo>
                <a:lnTo>
                  <a:pt x="116414" y="180600"/>
                </a:lnTo>
                <a:close/>
              </a:path>
              <a:path w="199389" h="243839">
                <a:moveTo>
                  <a:pt x="95435" y="174961"/>
                </a:moveTo>
                <a:lnTo>
                  <a:pt x="97502" y="178463"/>
                </a:lnTo>
                <a:lnTo>
                  <a:pt x="100745" y="181351"/>
                </a:lnTo>
                <a:lnTo>
                  <a:pt x="100143" y="180005"/>
                </a:lnTo>
                <a:lnTo>
                  <a:pt x="98307" y="178977"/>
                </a:lnTo>
                <a:lnTo>
                  <a:pt x="95435" y="174961"/>
                </a:lnTo>
                <a:close/>
              </a:path>
              <a:path w="199389" h="243839">
                <a:moveTo>
                  <a:pt x="118287" y="179107"/>
                </a:moveTo>
                <a:lnTo>
                  <a:pt x="116680" y="180005"/>
                </a:lnTo>
                <a:lnTo>
                  <a:pt x="116414" y="180600"/>
                </a:lnTo>
                <a:lnTo>
                  <a:pt x="118287" y="179107"/>
                </a:lnTo>
                <a:close/>
              </a:path>
              <a:path w="199389" h="243839">
                <a:moveTo>
                  <a:pt x="118610" y="178849"/>
                </a:moveTo>
                <a:lnTo>
                  <a:pt x="118287" y="179107"/>
                </a:lnTo>
                <a:lnTo>
                  <a:pt x="118518" y="178977"/>
                </a:lnTo>
                <a:lnTo>
                  <a:pt x="118610" y="178849"/>
                </a:lnTo>
                <a:close/>
              </a:path>
              <a:path w="199389" h="243839">
                <a:moveTo>
                  <a:pt x="120474" y="176241"/>
                </a:moveTo>
                <a:lnTo>
                  <a:pt x="118610" y="178849"/>
                </a:lnTo>
                <a:lnTo>
                  <a:pt x="119093" y="178463"/>
                </a:lnTo>
                <a:lnTo>
                  <a:pt x="120474" y="176241"/>
                </a:lnTo>
                <a:close/>
              </a:path>
              <a:path w="199389" h="243839">
                <a:moveTo>
                  <a:pt x="122319" y="173271"/>
                </a:moveTo>
                <a:lnTo>
                  <a:pt x="120474" y="176241"/>
                </a:lnTo>
                <a:lnTo>
                  <a:pt x="122193" y="173836"/>
                </a:lnTo>
                <a:lnTo>
                  <a:pt x="122319" y="173271"/>
                </a:lnTo>
                <a:close/>
              </a:path>
              <a:path w="199389" h="243839">
                <a:moveTo>
                  <a:pt x="94544" y="173453"/>
                </a:moveTo>
                <a:lnTo>
                  <a:pt x="94630" y="173836"/>
                </a:lnTo>
                <a:lnTo>
                  <a:pt x="95435" y="174961"/>
                </a:lnTo>
                <a:lnTo>
                  <a:pt x="94544" y="173453"/>
                </a:lnTo>
                <a:close/>
              </a:path>
              <a:path w="199389" h="243839">
                <a:moveTo>
                  <a:pt x="108528" y="121633"/>
                </a:moveTo>
                <a:lnTo>
                  <a:pt x="99584" y="123948"/>
                </a:lnTo>
                <a:lnTo>
                  <a:pt x="95551" y="125491"/>
                </a:lnTo>
                <a:lnTo>
                  <a:pt x="89120" y="132706"/>
                </a:lnTo>
                <a:lnTo>
                  <a:pt x="87512" y="141561"/>
                </a:lnTo>
                <a:lnTo>
                  <a:pt x="88316" y="149066"/>
                </a:lnTo>
                <a:lnTo>
                  <a:pt x="89120" y="152233"/>
                </a:lnTo>
                <a:lnTo>
                  <a:pt x="86363" y="155319"/>
                </a:lnTo>
                <a:lnTo>
                  <a:pt x="86363" y="161491"/>
                </a:lnTo>
                <a:lnTo>
                  <a:pt x="89120" y="163546"/>
                </a:lnTo>
                <a:lnTo>
                  <a:pt x="90955" y="163546"/>
                </a:lnTo>
                <a:lnTo>
                  <a:pt x="93669" y="171969"/>
                </a:lnTo>
                <a:lnTo>
                  <a:pt x="94544" y="173453"/>
                </a:lnTo>
                <a:lnTo>
                  <a:pt x="93712" y="169719"/>
                </a:lnTo>
                <a:lnTo>
                  <a:pt x="91873" y="163546"/>
                </a:lnTo>
                <a:lnTo>
                  <a:pt x="90955" y="162522"/>
                </a:lnTo>
                <a:lnTo>
                  <a:pt x="89120" y="162522"/>
                </a:lnTo>
                <a:lnTo>
                  <a:pt x="88199" y="161491"/>
                </a:lnTo>
                <a:lnTo>
                  <a:pt x="88199" y="155319"/>
                </a:lnTo>
                <a:lnTo>
                  <a:pt x="89120" y="155319"/>
                </a:lnTo>
                <a:lnTo>
                  <a:pt x="89120" y="153264"/>
                </a:lnTo>
                <a:lnTo>
                  <a:pt x="91873" y="153264"/>
                </a:lnTo>
                <a:lnTo>
                  <a:pt x="91873" y="152233"/>
                </a:lnTo>
                <a:lnTo>
                  <a:pt x="93712" y="142978"/>
                </a:lnTo>
                <a:lnTo>
                  <a:pt x="93712" y="141946"/>
                </a:lnTo>
                <a:lnTo>
                  <a:pt x="106574" y="141946"/>
                </a:lnTo>
                <a:lnTo>
                  <a:pt x="113926" y="135774"/>
                </a:lnTo>
                <a:lnTo>
                  <a:pt x="119136" y="135471"/>
                </a:lnTo>
                <a:lnTo>
                  <a:pt x="127041" y="135471"/>
                </a:lnTo>
                <a:lnTo>
                  <a:pt x="126930" y="134878"/>
                </a:lnTo>
                <a:lnTo>
                  <a:pt x="122193" y="128578"/>
                </a:lnTo>
                <a:lnTo>
                  <a:pt x="117643" y="122019"/>
                </a:lnTo>
                <a:lnTo>
                  <a:pt x="108528" y="121633"/>
                </a:lnTo>
                <a:close/>
              </a:path>
              <a:path w="199389" h="243839">
                <a:moveTo>
                  <a:pt x="127041" y="135471"/>
                </a:moveTo>
                <a:lnTo>
                  <a:pt x="119136" y="135471"/>
                </a:lnTo>
                <a:lnTo>
                  <a:pt x="122538" y="141820"/>
                </a:lnTo>
                <a:lnTo>
                  <a:pt x="124389" y="149519"/>
                </a:lnTo>
                <a:lnTo>
                  <a:pt x="124949" y="153264"/>
                </a:lnTo>
                <a:lnTo>
                  <a:pt x="127706" y="153264"/>
                </a:lnTo>
                <a:lnTo>
                  <a:pt x="128624" y="155319"/>
                </a:lnTo>
                <a:lnTo>
                  <a:pt x="128624" y="162522"/>
                </a:lnTo>
                <a:lnTo>
                  <a:pt x="124949" y="162522"/>
                </a:lnTo>
                <a:lnTo>
                  <a:pt x="124949" y="163546"/>
                </a:lnTo>
                <a:lnTo>
                  <a:pt x="123114" y="169719"/>
                </a:lnTo>
                <a:lnTo>
                  <a:pt x="122319" y="173271"/>
                </a:lnTo>
                <a:lnTo>
                  <a:pt x="123128" y="171969"/>
                </a:lnTo>
                <a:lnTo>
                  <a:pt x="125870" y="163546"/>
                </a:lnTo>
                <a:lnTo>
                  <a:pt x="128624" y="163546"/>
                </a:lnTo>
                <a:lnTo>
                  <a:pt x="130462" y="161491"/>
                </a:lnTo>
                <a:lnTo>
                  <a:pt x="130462" y="155319"/>
                </a:lnTo>
                <a:lnTo>
                  <a:pt x="128624" y="152233"/>
                </a:lnTo>
                <a:lnTo>
                  <a:pt x="127706" y="152233"/>
                </a:lnTo>
                <a:lnTo>
                  <a:pt x="128119" y="149519"/>
                </a:lnTo>
                <a:lnTo>
                  <a:pt x="128149" y="149066"/>
                </a:lnTo>
                <a:lnTo>
                  <a:pt x="128395" y="142720"/>
                </a:lnTo>
                <a:lnTo>
                  <a:pt x="127041" y="135471"/>
                </a:lnTo>
                <a:close/>
              </a:path>
              <a:path w="199389" h="243839">
                <a:moveTo>
                  <a:pt x="35661" y="108002"/>
                </a:moveTo>
                <a:lnTo>
                  <a:pt x="27562" y="108002"/>
                </a:lnTo>
                <a:lnTo>
                  <a:pt x="43182" y="121378"/>
                </a:lnTo>
                <a:lnTo>
                  <a:pt x="36751" y="156350"/>
                </a:lnTo>
                <a:lnTo>
                  <a:pt x="42605" y="156350"/>
                </a:lnTo>
                <a:lnTo>
                  <a:pt x="47774" y="125491"/>
                </a:lnTo>
                <a:lnTo>
                  <a:pt x="54961" y="125491"/>
                </a:lnTo>
                <a:lnTo>
                  <a:pt x="48695" y="120347"/>
                </a:lnTo>
                <a:lnTo>
                  <a:pt x="49754" y="115205"/>
                </a:lnTo>
                <a:lnTo>
                  <a:pt x="45017" y="115205"/>
                </a:lnTo>
                <a:lnTo>
                  <a:pt x="35661" y="108002"/>
                </a:lnTo>
                <a:close/>
              </a:path>
              <a:path w="199389" h="243839">
                <a:moveTo>
                  <a:pt x="54961" y="125491"/>
                </a:moveTo>
                <a:lnTo>
                  <a:pt x="47774" y="125491"/>
                </a:lnTo>
                <a:lnTo>
                  <a:pt x="72580" y="148119"/>
                </a:lnTo>
                <a:lnTo>
                  <a:pt x="76258" y="142978"/>
                </a:lnTo>
                <a:lnTo>
                  <a:pt x="54961" y="125491"/>
                </a:lnTo>
                <a:close/>
              </a:path>
              <a:path w="199389" h="243839">
                <a:moveTo>
                  <a:pt x="195543" y="89488"/>
                </a:moveTo>
                <a:lnTo>
                  <a:pt x="180993" y="89488"/>
                </a:lnTo>
                <a:lnTo>
                  <a:pt x="180993" y="90519"/>
                </a:lnTo>
                <a:lnTo>
                  <a:pt x="182832" y="90519"/>
                </a:lnTo>
                <a:lnTo>
                  <a:pt x="178236" y="146064"/>
                </a:lnTo>
                <a:lnTo>
                  <a:pt x="173644" y="146064"/>
                </a:lnTo>
                <a:lnTo>
                  <a:pt x="170887" y="148119"/>
                </a:lnTo>
                <a:lnTo>
                  <a:pt x="190180" y="148119"/>
                </a:lnTo>
                <a:lnTo>
                  <a:pt x="183749" y="146064"/>
                </a:lnTo>
                <a:lnTo>
                  <a:pt x="189263" y="91547"/>
                </a:lnTo>
                <a:lnTo>
                  <a:pt x="194776" y="90519"/>
                </a:lnTo>
                <a:lnTo>
                  <a:pt x="195543" y="89488"/>
                </a:lnTo>
                <a:close/>
              </a:path>
              <a:path w="199389" h="243839">
                <a:moveTo>
                  <a:pt x="100571" y="55544"/>
                </a:moveTo>
                <a:lnTo>
                  <a:pt x="93712" y="55544"/>
                </a:lnTo>
                <a:lnTo>
                  <a:pt x="113005" y="81261"/>
                </a:lnTo>
                <a:lnTo>
                  <a:pt x="55126" y="87433"/>
                </a:lnTo>
                <a:lnTo>
                  <a:pt x="118518" y="87433"/>
                </a:lnTo>
                <a:lnTo>
                  <a:pt x="146081" y="124460"/>
                </a:lnTo>
                <a:lnTo>
                  <a:pt x="136893" y="132688"/>
                </a:lnTo>
                <a:lnTo>
                  <a:pt x="141486" y="137833"/>
                </a:lnTo>
                <a:lnTo>
                  <a:pt x="148838" y="128578"/>
                </a:lnTo>
                <a:lnTo>
                  <a:pt x="155710" y="128578"/>
                </a:lnTo>
                <a:lnTo>
                  <a:pt x="152512" y="124460"/>
                </a:lnTo>
                <a:lnTo>
                  <a:pt x="157536" y="118292"/>
                </a:lnTo>
                <a:lnTo>
                  <a:pt x="148838" y="118292"/>
                </a:lnTo>
                <a:lnTo>
                  <a:pt x="124949" y="87433"/>
                </a:lnTo>
                <a:lnTo>
                  <a:pt x="174562" y="81261"/>
                </a:lnTo>
                <a:lnTo>
                  <a:pt x="119436" y="81261"/>
                </a:lnTo>
                <a:lnTo>
                  <a:pt x="100571" y="55544"/>
                </a:lnTo>
                <a:close/>
              </a:path>
              <a:path w="199389" h="243839">
                <a:moveTo>
                  <a:pt x="162389" y="38061"/>
                </a:moveTo>
                <a:lnTo>
                  <a:pt x="153430" y="38061"/>
                </a:lnTo>
                <a:lnTo>
                  <a:pt x="177318" y="68916"/>
                </a:lnTo>
                <a:lnTo>
                  <a:pt x="176400" y="72002"/>
                </a:lnTo>
                <a:lnTo>
                  <a:pt x="174562" y="73033"/>
                </a:lnTo>
                <a:lnTo>
                  <a:pt x="174562" y="76116"/>
                </a:lnTo>
                <a:lnTo>
                  <a:pt x="119436" y="81261"/>
                </a:lnTo>
                <a:lnTo>
                  <a:pt x="174562" y="81261"/>
                </a:lnTo>
                <a:lnTo>
                  <a:pt x="176400" y="83316"/>
                </a:lnTo>
                <a:lnTo>
                  <a:pt x="176400" y="86402"/>
                </a:lnTo>
                <a:lnTo>
                  <a:pt x="148838" y="118292"/>
                </a:lnTo>
                <a:lnTo>
                  <a:pt x="157536" y="118292"/>
                </a:lnTo>
                <a:lnTo>
                  <a:pt x="180993" y="89488"/>
                </a:lnTo>
                <a:lnTo>
                  <a:pt x="195543" y="89488"/>
                </a:lnTo>
                <a:lnTo>
                  <a:pt x="199368" y="84347"/>
                </a:lnTo>
                <a:lnTo>
                  <a:pt x="199368" y="69947"/>
                </a:lnTo>
                <a:lnTo>
                  <a:pt x="196307" y="65833"/>
                </a:lnTo>
                <a:lnTo>
                  <a:pt x="180993" y="65833"/>
                </a:lnTo>
                <a:lnTo>
                  <a:pt x="162389" y="38061"/>
                </a:lnTo>
                <a:close/>
              </a:path>
              <a:path w="199389" h="243839">
                <a:moveTo>
                  <a:pt x="53993" y="94633"/>
                </a:moveTo>
                <a:lnTo>
                  <a:pt x="47774" y="94633"/>
                </a:lnTo>
                <a:lnTo>
                  <a:pt x="45017" y="115205"/>
                </a:lnTo>
                <a:lnTo>
                  <a:pt x="49754" y="115205"/>
                </a:lnTo>
                <a:lnTo>
                  <a:pt x="53993" y="94633"/>
                </a:lnTo>
                <a:close/>
              </a:path>
              <a:path w="199389" h="243839">
                <a:moveTo>
                  <a:pt x="18375" y="76116"/>
                </a:moveTo>
                <a:lnTo>
                  <a:pt x="6431" y="76116"/>
                </a:lnTo>
                <a:lnTo>
                  <a:pt x="0" y="84347"/>
                </a:lnTo>
                <a:lnTo>
                  <a:pt x="0" y="104916"/>
                </a:lnTo>
                <a:lnTo>
                  <a:pt x="6431" y="114174"/>
                </a:lnTo>
                <a:lnTo>
                  <a:pt x="17456" y="114174"/>
                </a:lnTo>
                <a:lnTo>
                  <a:pt x="17456" y="112119"/>
                </a:lnTo>
                <a:lnTo>
                  <a:pt x="24160" y="112119"/>
                </a:lnTo>
                <a:lnTo>
                  <a:pt x="23888" y="111088"/>
                </a:lnTo>
                <a:lnTo>
                  <a:pt x="24806" y="111088"/>
                </a:lnTo>
                <a:lnTo>
                  <a:pt x="26644" y="110061"/>
                </a:lnTo>
                <a:lnTo>
                  <a:pt x="27562" y="108002"/>
                </a:lnTo>
                <a:lnTo>
                  <a:pt x="35661" y="108002"/>
                </a:lnTo>
                <a:lnTo>
                  <a:pt x="30318" y="103888"/>
                </a:lnTo>
                <a:lnTo>
                  <a:pt x="31237" y="100805"/>
                </a:lnTo>
                <a:lnTo>
                  <a:pt x="33076" y="99774"/>
                </a:lnTo>
                <a:lnTo>
                  <a:pt x="33076" y="96688"/>
                </a:lnTo>
                <a:lnTo>
                  <a:pt x="47774" y="94633"/>
                </a:lnTo>
                <a:lnTo>
                  <a:pt x="53993" y="94633"/>
                </a:lnTo>
                <a:lnTo>
                  <a:pt x="54205" y="93606"/>
                </a:lnTo>
                <a:lnTo>
                  <a:pt x="86362" y="90519"/>
                </a:lnTo>
                <a:lnTo>
                  <a:pt x="33076" y="90519"/>
                </a:lnTo>
                <a:lnTo>
                  <a:pt x="31237" y="89488"/>
                </a:lnTo>
                <a:lnTo>
                  <a:pt x="43371" y="83316"/>
                </a:lnTo>
                <a:lnTo>
                  <a:pt x="29399" y="83316"/>
                </a:lnTo>
                <a:lnTo>
                  <a:pt x="29399" y="81261"/>
                </a:lnTo>
                <a:lnTo>
                  <a:pt x="27562" y="81261"/>
                </a:lnTo>
                <a:lnTo>
                  <a:pt x="30158" y="77144"/>
                </a:lnTo>
                <a:lnTo>
                  <a:pt x="21131" y="77144"/>
                </a:lnTo>
                <a:lnTo>
                  <a:pt x="18375" y="76116"/>
                </a:lnTo>
                <a:close/>
              </a:path>
              <a:path w="199389" h="243839">
                <a:moveTo>
                  <a:pt x="56460" y="79206"/>
                </a:moveTo>
                <a:lnTo>
                  <a:pt x="51451" y="79206"/>
                </a:lnTo>
                <a:lnTo>
                  <a:pt x="48695" y="89488"/>
                </a:lnTo>
                <a:lnTo>
                  <a:pt x="33076" y="90519"/>
                </a:lnTo>
                <a:lnTo>
                  <a:pt x="86362" y="90519"/>
                </a:lnTo>
                <a:lnTo>
                  <a:pt x="118518" y="87433"/>
                </a:lnTo>
                <a:lnTo>
                  <a:pt x="55126" y="87433"/>
                </a:lnTo>
                <a:lnTo>
                  <a:pt x="56460" y="79206"/>
                </a:lnTo>
                <a:close/>
              </a:path>
              <a:path w="199389" h="243839">
                <a:moveTo>
                  <a:pt x="69823" y="28803"/>
                </a:moveTo>
                <a:lnTo>
                  <a:pt x="60636" y="28803"/>
                </a:lnTo>
                <a:lnTo>
                  <a:pt x="52369" y="72002"/>
                </a:lnTo>
                <a:lnTo>
                  <a:pt x="30318" y="83316"/>
                </a:lnTo>
                <a:lnTo>
                  <a:pt x="43371" y="83316"/>
                </a:lnTo>
                <a:lnTo>
                  <a:pt x="51451" y="79206"/>
                </a:lnTo>
                <a:lnTo>
                  <a:pt x="56460" y="79206"/>
                </a:lnTo>
                <a:lnTo>
                  <a:pt x="56961" y="76116"/>
                </a:lnTo>
                <a:lnTo>
                  <a:pt x="73495" y="66861"/>
                </a:lnTo>
                <a:lnTo>
                  <a:pt x="58800" y="66861"/>
                </a:lnTo>
                <a:lnTo>
                  <a:pt x="66149" y="30858"/>
                </a:lnTo>
                <a:lnTo>
                  <a:pt x="67988" y="30858"/>
                </a:lnTo>
                <a:lnTo>
                  <a:pt x="69823" y="28803"/>
                </a:lnTo>
                <a:close/>
              </a:path>
              <a:path w="199389" h="243839">
                <a:moveTo>
                  <a:pt x="70744" y="0"/>
                </a:moveTo>
                <a:lnTo>
                  <a:pt x="57882" y="0"/>
                </a:lnTo>
                <a:lnTo>
                  <a:pt x="51451" y="5144"/>
                </a:lnTo>
                <a:lnTo>
                  <a:pt x="51451" y="18517"/>
                </a:lnTo>
                <a:lnTo>
                  <a:pt x="52369" y="21599"/>
                </a:lnTo>
                <a:lnTo>
                  <a:pt x="55126" y="24685"/>
                </a:lnTo>
                <a:lnTo>
                  <a:pt x="23888" y="77144"/>
                </a:lnTo>
                <a:lnTo>
                  <a:pt x="30158" y="77144"/>
                </a:lnTo>
                <a:lnTo>
                  <a:pt x="60636" y="28803"/>
                </a:lnTo>
                <a:lnTo>
                  <a:pt x="69823" y="28803"/>
                </a:lnTo>
                <a:lnTo>
                  <a:pt x="72580" y="27772"/>
                </a:lnTo>
                <a:lnTo>
                  <a:pt x="79931" y="27772"/>
                </a:lnTo>
                <a:lnTo>
                  <a:pt x="76258" y="22630"/>
                </a:lnTo>
                <a:lnTo>
                  <a:pt x="77175" y="21599"/>
                </a:lnTo>
                <a:lnTo>
                  <a:pt x="77175" y="20572"/>
                </a:lnTo>
                <a:lnTo>
                  <a:pt x="79011" y="18517"/>
                </a:lnTo>
                <a:lnTo>
                  <a:pt x="162079" y="18517"/>
                </a:lnTo>
                <a:lnTo>
                  <a:pt x="161899" y="17489"/>
                </a:lnTo>
                <a:lnTo>
                  <a:pt x="130462" y="17489"/>
                </a:lnTo>
                <a:lnTo>
                  <a:pt x="79011" y="12344"/>
                </a:lnTo>
                <a:lnTo>
                  <a:pt x="79011" y="7203"/>
                </a:lnTo>
                <a:lnTo>
                  <a:pt x="75337" y="2058"/>
                </a:lnTo>
                <a:lnTo>
                  <a:pt x="70744" y="0"/>
                </a:lnTo>
                <a:close/>
              </a:path>
              <a:path w="199389" h="243839">
                <a:moveTo>
                  <a:pt x="79931" y="27772"/>
                </a:moveTo>
                <a:lnTo>
                  <a:pt x="72580" y="27772"/>
                </a:lnTo>
                <a:lnTo>
                  <a:pt x="89120" y="51434"/>
                </a:lnTo>
                <a:lnTo>
                  <a:pt x="58800" y="66861"/>
                </a:lnTo>
                <a:lnTo>
                  <a:pt x="73495" y="66861"/>
                </a:lnTo>
                <a:lnTo>
                  <a:pt x="93712" y="55544"/>
                </a:lnTo>
                <a:lnTo>
                  <a:pt x="100571" y="55544"/>
                </a:lnTo>
                <a:lnTo>
                  <a:pt x="98307" y="52458"/>
                </a:lnTo>
                <a:lnTo>
                  <a:pt x="105106" y="48344"/>
                </a:lnTo>
                <a:lnTo>
                  <a:pt x="94630" y="48344"/>
                </a:lnTo>
                <a:lnTo>
                  <a:pt x="79931" y="27772"/>
                </a:lnTo>
                <a:close/>
              </a:path>
              <a:path w="199389" h="243839">
                <a:moveTo>
                  <a:pt x="194776" y="63775"/>
                </a:moveTo>
                <a:lnTo>
                  <a:pt x="182831" y="63775"/>
                </a:lnTo>
                <a:lnTo>
                  <a:pt x="180993" y="65833"/>
                </a:lnTo>
                <a:lnTo>
                  <a:pt x="196307" y="65833"/>
                </a:lnTo>
                <a:lnTo>
                  <a:pt x="194776" y="63775"/>
                </a:lnTo>
                <a:close/>
              </a:path>
              <a:path w="199389" h="243839">
                <a:moveTo>
                  <a:pt x="162079" y="18517"/>
                </a:moveTo>
                <a:lnTo>
                  <a:pt x="79011" y="18517"/>
                </a:lnTo>
                <a:lnTo>
                  <a:pt x="130462" y="22630"/>
                </a:lnTo>
                <a:lnTo>
                  <a:pt x="130462" y="27772"/>
                </a:lnTo>
                <a:lnTo>
                  <a:pt x="94630" y="48344"/>
                </a:lnTo>
                <a:lnTo>
                  <a:pt x="105106" y="48344"/>
                </a:lnTo>
                <a:lnTo>
                  <a:pt x="132301" y="31889"/>
                </a:lnTo>
                <a:lnTo>
                  <a:pt x="160319" y="31889"/>
                </a:lnTo>
                <a:lnTo>
                  <a:pt x="161700" y="30858"/>
                </a:lnTo>
                <a:lnTo>
                  <a:pt x="162617" y="25717"/>
                </a:lnTo>
                <a:lnTo>
                  <a:pt x="162617" y="21599"/>
                </a:lnTo>
                <a:lnTo>
                  <a:pt x="162079" y="18517"/>
                </a:lnTo>
                <a:close/>
              </a:path>
              <a:path w="199389" h="243839">
                <a:moveTo>
                  <a:pt x="160319" y="31889"/>
                </a:moveTo>
                <a:lnTo>
                  <a:pt x="132301" y="31889"/>
                </a:lnTo>
                <a:lnTo>
                  <a:pt x="136893" y="38061"/>
                </a:lnTo>
                <a:lnTo>
                  <a:pt x="140568" y="41144"/>
                </a:lnTo>
                <a:lnTo>
                  <a:pt x="149755" y="41144"/>
                </a:lnTo>
                <a:lnTo>
                  <a:pt x="152512" y="39089"/>
                </a:lnTo>
                <a:lnTo>
                  <a:pt x="153430" y="38061"/>
                </a:lnTo>
                <a:lnTo>
                  <a:pt x="162389" y="38061"/>
                </a:lnTo>
                <a:lnTo>
                  <a:pt x="158943" y="32916"/>
                </a:lnTo>
                <a:lnTo>
                  <a:pt x="160319" y="31889"/>
                </a:lnTo>
                <a:close/>
              </a:path>
              <a:path w="199389" h="243839">
                <a:moveTo>
                  <a:pt x="146081" y="2058"/>
                </a:moveTo>
                <a:lnTo>
                  <a:pt x="137811" y="2058"/>
                </a:lnTo>
                <a:lnTo>
                  <a:pt x="132301" y="8230"/>
                </a:lnTo>
                <a:lnTo>
                  <a:pt x="130462" y="17489"/>
                </a:lnTo>
                <a:lnTo>
                  <a:pt x="161899" y="17489"/>
                </a:lnTo>
                <a:lnTo>
                  <a:pt x="161326" y="14208"/>
                </a:lnTo>
                <a:lnTo>
                  <a:pt x="157795" y="7973"/>
                </a:lnTo>
                <a:lnTo>
                  <a:pt x="152541" y="3665"/>
                </a:lnTo>
                <a:lnTo>
                  <a:pt x="146081" y="2058"/>
                </a:lnTo>
                <a:close/>
              </a:path>
            </a:pathLst>
          </a:custGeom>
          <a:solidFill>
            <a:srgbClr val="00B9EE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989915" y="2972095"/>
            <a:ext cx="152259" cy="155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606223" y="3176122"/>
            <a:ext cx="761295" cy="106341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4409" rIns="0" bIns="0" rtlCol="0">
            <a:spAutoFit/>
          </a:bodyPr>
          <a:lstStyle/>
          <a:p>
            <a:pPr marL="3807">
              <a:spcBef>
                <a:spcPts val="350"/>
              </a:spcBef>
            </a:pPr>
            <a:r>
              <a:rPr sz="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R</a:t>
            </a:r>
            <a:r>
              <a:rPr sz="4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e</a:t>
            </a:r>
            <a:r>
              <a:rPr sz="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so</a:t>
            </a:r>
            <a:r>
              <a:rPr sz="400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ur</a:t>
            </a:r>
            <a:r>
              <a:rPr sz="400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c</a:t>
            </a:r>
            <a:r>
              <a:rPr sz="4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e</a:t>
            </a:r>
            <a:r>
              <a:rPr sz="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/</a:t>
            </a:r>
            <a:r>
              <a:rPr sz="400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M</a:t>
            </a:r>
            <a:r>
              <a:rPr sz="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ana</a:t>
            </a:r>
            <a:r>
              <a:rPr sz="4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ge</a:t>
            </a:r>
            <a:r>
              <a:rPr sz="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/</a:t>
            </a:r>
            <a:r>
              <a:rPr sz="4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Ap</a:t>
            </a:r>
            <a:r>
              <a:rPr sz="4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p</a:t>
            </a:r>
            <a:r>
              <a:rPr sz="400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li</a:t>
            </a:r>
            <a:r>
              <a:rPr sz="400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c</a:t>
            </a:r>
            <a:r>
              <a:rPr sz="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at</a:t>
            </a:r>
            <a:r>
              <a:rPr sz="400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i</a:t>
            </a:r>
            <a:r>
              <a:rPr sz="4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on</a:t>
            </a:r>
            <a:endParaRPr sz="40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178843" y="3346653"/>
            <a:ext cx="106581" cy="104043"/>
          </a:xfrm>
          <a:custGeom>
            <a:avLst/>
            <a:gdLst/>
            <a:ahLst/>
            <a:cxnLst/>
            <a:rect l="l" t="t" r="r" b="b"/>
            <a:pathLst>
              <a:path w="106679" h="104139">
                <a:moveTo>
                  <a:pt x="53212" y="0"/>
                </a:moveTo>
                <a:lnTo>
                  <a:pt x="17399" y="13462"/>
                </a:lnTo>
                <a:lnTo>
                  <a:pt x="0" y="54483"/>
                </a:lnTo>
                <a:lnTo>
                  <a:pt x="126" y="57150"/>
                </a:lnTo>
                <a:lnTo>
                  <a:pt x="19304" y="91821"/>
                </a:lnTo>
                <a:lnTo>
                  <a:pt x="53212" y="103632"/>
                </a:lnTo>
                <a:lnTo>
                  <a:pt x="58674" y="103378"/>
                </a:lnTo>
                <a:lnTo>
                  <a:pt x="76834" y="98298"/>
                </a:lnTo>
                <a:lnTo>
                  <a:pt x="47370" y="98298"/>
                </a:lnTo>
                <a:lnTo>
                  <a:pt x="47370" y="78740"/>
                </a:lnTo>
                <a:lnTo>
                  <a:pt x="41020" y="78740"/>
                </a:lnTo>
                <a:lnTo>
                  <a:pt x="47117" y="69850"/>
                </a:lnTo>
                <a:lnTo>
                  <a:pt x="49864" y="65786"/>
                </a:lnTo>
                <a:lnTo>
                  <a:pt x="25273" y="65786"/>
                </a:lnTo>
                <a:lnTo>
                  <a:pt x="17525" y="58800"/>
                </a:lnTo>
                <a:lnTo>
                  <a:pt x="9651" y="51816"/>
                </a:lnTo>
                <a:lnTo>
                  <a:pt x="17525" y="44831"/>
                </a:lnTo>
                <a:lnTo>
                  <a:pt x="25273" y="37846"/>
                </a:lnTo>
                <a:lnTo>
                  <a:pt x="49864" y="37846"/>
                </a:lnTo>
                <a:lnTo>
                  <a:pt x="47117" y="33782"/>
                </a:lnTo>
                <a:lnTo>
                  <a:pt x="41020" y="24892"/>
                </a:lnTo>
                <a:lnTo>
                  <a:pt x="47370" y="24892"/>
                </a:lnTo>
                <a:lnTo>
                  <a:pt x="47370" y="5334"/>
                </a:lnTo>
                <a:lnTo>
                  <a:pt x="76834" y="5334"/>
                </a:lnTo>
                <a:lnTo>
                  <a:pt x="76327" y="5080"/>
                </a:lnTo>
                <a:lnTo>
                  <a:pt x="58674" y="254"/>
                </a:lnTo>
                <a:lnTo>
                  <a:pt x="53212" y="0"/>
                </a:lnTo>
                <a:close/>
              </a:path>
              <a:path w="106679" h="104139">
                <a:moveTo>
                  <a:pt x="81153" y="60833"/>
                </a:moveTo>
                <a:lnTo>
                  <a:pt x="53212" y="60833"/>
                </a:lnTo>
                <a:lnTo>
                  <a:pt x="59308" y="69850"/>
                </a:lnTo>
                <a:lnTo>
                  <a:pt x="65405" y="78740"/>
                </a:lnTo>
                <a:lnTo>
                  <a:pt x="59055" y="78740"/>
                </a:lnTo>
                <a:lnTo>
                  <a:pt x="59055" y="98298"/>
                </a:lnTo>
                <a:lnTo>
                  <a:pt x="76834" y="98298"/>
                </a:lnTo>
                <a:lnTo>
                  <a:pt x="104140" y="67183"/>
                </a:lnTo>
                <a:lnTo>
                  <a:pt x="104581" y="65786"/>
                </a:lnTo>
                <a:lnTo>
                  <a:pt x="81153" y="65786"/>
                </a:lnTo>
                <a:lnTo>
                  <a:pt x="81153" y="60833"/>
                </a:lnTo>
                <a:close/>
              </a:path>
              <a:path w="106679" h="104139">
                <a:moveTo>
                  <a:pt x="81153" y="58420"/>
                </a:moveTo>
                <a:lnTo>
                  <a:pt x="25273" y="58420"/>
                </a:lnTo>
                <a:lnTo>
                  <a:pt x="25273" y="65786"/>
                </a:lnTo>
                <a:lnTo>
                  <a:pt x="49864" y="65786"/>
                </a:lnTo>
                <a:lnTo>
                  <a:pt x="53212" y="60833"/>
                </a:lnTo>
                <a:lnTo>
                  <a:pt x="81153" y="60833"/>
                </a:lnTo>
                <a:lnTo>
                  <a:pt x="81153" y="58420"/>
                </a:lnTo>
                <a:close/>
              </a:path>
              <a:path w="106679" h="104139">
                <a:moveTo>
                  <a:pt x="104581" y="37846"/>
                </a:moveTo>
                <a:lnTo>
                  <a:pt x="81153" y="37846"/>
                </a:lnTo>
                <a:lnTo>
                  <a:pt x="88899" y="44831"/>
                </a:lnTo>
                <a:lnTo>
                  <a:pt x="96773" y="51816"/>
                </a:lnTo>
                <a:lnTo>
                  <a:pt x="88899" y="58800"/>
                </a:lnTo>
                <a:lnTo>
                  <a:pt x="81153" y="65786"/>
                </a:lnTo>
                <a:lnTo>
                  <a:pt x="104581" y="65786"/>
                </a:lnTo>
                <a:lnTo>
                  <a:pt x="104902" y="64770"/>
                </a:lnTo>
                <a:lnTo>
                  <a:pt x="105918" y="59690"/>
                </a:lnTo>
                <a:lnTo>
                  <a:pt x="106298" y="57150"/>
                </a:lnTo>
                <a:lnTo>
                  <a:pt x="106426" y="54483"/>
                </a:lnTo>
                <a:lnTo>
                  <a:pt x="106426" y="49149"/>
                </a:lnTo>
                <a:lnTo>
                  <a:pt x="106298" y="46482"/>
                </a:lnTo>
                <a:lnTo>
                  <a:pt x="105918" y="43942"/>
                </a:lnTo>
                <a:lnTo>
                  <a:pt x="104902" y="38862"/>
                </a:lnTo>
                <a:lnTo>
                  <a:pt x="104581" y="37846"/>
                </a:lnTo>
                <a:close/>
              </a:path>
              <a:path w="106679" h="104139">
                <a:moveTo>
                  <a:pt x="64007" y="45212"/>
                </a:moveTo>
                <a:lnTo>
                  <a:pt x="42418" y="45212"/>
                </a:lnTo>
                <a:lnTo>
                  <a:pt x="42418" y="58420"/>
                </a:lnTo>
                <a:lnTo>
                  <a:pt x="64007" y="58420"/>
                </a:lnTo>
                <a:lnTo>
                  <a:pt x="64007" y="45212"/>
                </a:lnTo>
                <a:close/>
              </a:path>
              <a:path w="106679" h="104139">
                <a:moveTo>
                  <a:pt x="49864" y="37846"/>
                </a:moveTo>
                <a:lnTo>
                  <a:pt x="25273" y="37846"/>
                </a:lnTo>
                <a:lnTo>
                  <a:pt x="25273" y="45212"/>
                </a:lnTo>
                <a:lnTo>
                  <a:pt x="81153" y="45212"/>
                </a:lnTo>
                <a:lnTo>
                  <a:pt x="81153" y="42799"/>
                </a:lnTo>
                <a:lnTo>
                  <a:pt x="53212" y="42799"/>
                </a:lnTo>
                <a:lnTo>
                  <a:pt x="49864" y="37846"/>
                </a:lnTo>
                <a:close/>
              </a:path>
              <a:path w="106679" h="104139">
                <a:moveTo>
                  <a:pt x="76834" y="5334"/>
                </a:moveTo>
                <a:lnTo>
                  <a:pt x="59055" y="5334"/>
                </a:lnTo>
                <a:lnTo>
                  <a:pt x="59055" y="24892"/>
                </a:lnTo>
                <a:lnTo>
                  <a:pt x="65405" y="24892"/>
                </a:lnTo>
                <a:lnTo>
                  <a:pt x="59308" y="33782"/>
                </a:lnTo>
                <a:lnTo>
                  <a:pt x="53212" y="42799"/>
                </a:lnTo>
                <a:lnTo>
                  <a:pt x="81153" y="42799"/>
                </a:lnTo>
                <a:lnTo>
                  <a:pt x="81153" y="37846"/>
                </a:lnTo>
                <a:lnTo>
                  <a:pt x="104581" y="37846"/>
                </a:lnTo>
                <a:lnTo>
                  <a:pt x="80898" y="7493"/>
                </a:lnTo>
                <a:lnTo>
                  <a:pt x="78612" y="6223"/>
                </a:lnTo>
                <a:lnTo>
                  <a:pt x="76834" y="533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94933" y="1492137"/>
            <a:ext cx="2227423" cy="852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5883"/>
            <a:r>
              <a:rPr sz="23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微软雅黑"/>
              </a:rPr>
              <a:t>一站</a:t>
            </a:r>
            <a:r>
              <a:rPr sz="2398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微软雅黑"/>
              </a:rPr>
              <a:t>式</a:t>
            </a:r>
            <a:r>
              <a:rPr sz="2398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微软雅黑"/>
              </a:rPr>
              <a:t>IT</a:t>
            </a:r>
            <a:r>
              <a:rPr sz="23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微软雅黑"/>
              </a:rPr>
              <a:t>服务</a:t>
            </a:r>
            <a:endParaRPr sz="2398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微软雅黑"/>
            </a:endParaRPr>
          </a:p>
          <a:p>
            <a:pPr marL="12689">
              <a:spcBef>
                <a:spcPts val="1973"/>
              </a:spcBef>
              <a:tabLst>
                <a:tab pos="1199704" algn="l"/>
              </a:tabLst>
            </a:pPr>
            <a:r>
              <a:rPr sz="1399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云桌面服务	</a:t>
            </a:r>
            <a:r>
              <a:rPr sz="1399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存储即服务</a:t>
            </a:r>
            <a:endParaRPr sz="1399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303988" y="3024626"/>
            <a:ext cx="247421" cy="215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399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….</a:t>
            </a:r>
            <a:endParaRPr sz="1399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141697" y="2139618"/>
            <a:ext cx="759392" cy="215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H</a:t>
            </a:r>
            <a:r>
              <a:rPr sz="1399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P</a:t>
            </a:r>
            <a:r>
              <a:rPr sz="1399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cs typeface="微软雅黑"/>
              </a:rPr>
              <a:t>C云化</a:t>
            </a:r>
            <a:endParaRPr sz="1399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cs typeface="微软雅黑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46109" y="5107677"/>
            <a:ext cx="2948115" cy="540000"/>
          </a:xfrm>
          <a:custGeom>
            <a:avLst/>
            <a:gdLst/>
            <a:ahLst/>
            <a:cxnLst/>
            <a:rect l="l" t="t" r="r" b="b"/>
            <a:pathLst>
              <a:path w="2950845" h="628014">
                <a:moveTo>
                  <a:pt x="0" y="104648"/>
                </a:moveTo>
                <a:lnTo>
                  <a:pt x="8223" y="63918"/>
                </a:lnTo>
                <a:lnTo>
                  <a:pt x="30649" y="30654"/>
                </a:lnTo>
                <a:lnTo>
                  <a:pt x="63913" y="8225"/>
                </a:lnTo>
                <a:lnTo>
                  <a:pt x="104648" y="0"/>
                </a:lnTo>
                <a:lnTo>
                  <a:pt x="2845816" y="0"/>
                </a:lnTo>
                <a:lnTo>
                  <a:pt x="2886545" y="8225"/>
                </a:lnTo>
                <a:lnTo>
                  <a:pt x="2919809" y="30654"/>
                </a:lnTo>
                <a:lnTo>
                  <a:pt x="2942238" y="63918"/>
                </a:lnTo>
                <a:lnTo>
                  <a:pt x="2950464" y="104648"/>
                </a:lnTo>
                <a:lnTo>
                  <a:pt x="2950464" y="523240"/>
                </a:lnTo>
                <a:lnTo>
                  <a:pt x="2942238" y="563974"/>
                </a:lnTo>
                <a:lnTo>
                  <a:pt x="2919809" y="597238"/>
                </a:lnTo>
                <a:lnTo>
                  <a:pt x="2886545" y="619664"/>
                </a:lnTo>
                <a:lnTo>
                  <a:pt x="2845816" y="627888"/>
                </a:lnTo>
                <a:lnTo>
                  <a:pt x="104648" y="627888"/>
                </a:lnTo>
                <a:lnTo>
                  <a:pt x="63913" y="619664"/>
                </a:lnTo>
                <a:lnTo>
                  <a:pt x="30649" y="597238"/>
                </a:lnTo>
                <a:lnTo>
                  <a:pt x="8223" y="563974"/>
                </a:lnTo>
                <a:lnTo>
                  <a:pt x="0" y="523240"/>
                </a:lnTo>
                <a:lnTo>
                  <a:pt x="0" y="104648"/>
                </a:lnTo>
                <a:close/>
              </a:path>
            </a:pathLst>
          </a:custGeom>
          <a:solidFill>
            <a:srgbClr val="44BE9B"/>
          </a:solidFill>
          <a:ln w="24384">
            <a:noFill/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202496" y="5232888"/>
            <a:ext cx="2080873" cy="276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9"/>
            <a:r>
              <a:rPr sz="1798" b="1" dirty="0">
                <a:solidFill>
                  <a:schemeClr val="bg1"/>
                </a:solidFill>
                <a:latin typeface="+mj-ea"/>
                <a:ea typeface="+mj-ea"/>
                <a:cs typeface="微软雅黑"/>
              </a:rPr>
              <a:t>资源共享、按需服务</a:t>
            </a:r>
          </a:p>
        </p:txBody>
      </p:sp>
      <p:sp>
        <p:nvSpPr>
          <p:cNvPr id="105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基础设施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829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校园网络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6214" y="3493129"/>
            <a:ext cx="10432777" cy="1404000"/>
            <a:chOff x="430565" y="4520729"/>
            <a:chExt cx="11476055" cy="1257262"/>
          </a:xfrm>
        </p:grpSpPr>
        <p:sp>
          <p:nvSpPr>
            <p:cNvPr id="4" name="object 19"/>
            <p:cNvSpPr txBox="1"/>
            <p:nvPr/>
          </p:nvSpPr>
          <p:spPr>
            <a:xfrm>
              <a:off x="430565" y="4530216"/>
              <a:ext cx="2883290" cy="1247775"/>
            </a:xfrm>
            <a:prstGeom prst="rect">
              <a:avLst/>
            </a:prstGeom>
            <a:solidFill>
              <a:srgbClr val="539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t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55575" indent="-142875" algn="l">
                <a:lnSpc>
                  <a:spcPct val="120000"/>
                </a:lnSpc>
                <a:buFont typeface="Arial" panose="020B0604020202020204"/>
                <a:buChar char="•"/>
                <a:tabLst>
                  <a:tab pos="156210" algn="l"/>
                </a:tabLst>
              </a:pPr>
              <a:r>
                <a:rPr sz="1400" spc="-1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rPr>
                <a:t>端到端超宽带，支持5年业务演进</a:t>
              </a:r>
            </a:p>
            <a:p>
              <a:pPr marL="155575" indent="-142875" algn="l">
                <a:lnSpc>
                  <a:spcPct val="120000"/>
                </a:lnSpc>
                <a:buFont typeface="Arial" panose="020B0604020202020204"/>
                <a:buChar char="•"/>
                <a:tabLst>
                  <a:tab pos="156210" algn="l"/>
                </a:tabLst>
              </a:pPr>
              <a:r>
                <a:rPr sz="1400" spc="-10" dirty="0" err="1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rPr>
                <a:t>全网基于应用优化业务体验</a:t>
              </a:r>
              <a:endParaRPr lang="en-US" sz="1400" spc="-1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</a:endParaRPr>
            </a:p>
            <a:p>
              <a:pPr marL="155575" indent="-142875" algn="l">
                <a:lnSpc>
                  <a:spcPct val="120000"/>
                </a:lnSpc>
                <a:buFont typeface="Arial" panose="020B0604020202020204"/>
                <a:buChar char="•"/>
                <a:tabLst>
                  <a:tab pos="156210" algn="l"/>
                </a:tabLst>
              </a:pPr>
              <a:r>
                <a:rPr lang="zh-CN" altLang="en-US" sz="1400" spc="-1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rPr>
                <a:t>无线接入性能领先业界</a:t>
              </a:r>
              <a:r>
                <a:rPr lang="en-US" altLang="zh-CN" sz="1400" spc="-1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rPr>
                <a:t>30%+</a:t>
              </a:r>
              <a:endParaRPr lang="zh-CN" altLang="en-US" sz="1400" spc="-1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</a:endParaRPr>
            </a:p>
            <a:p>
              <a:pPr marL="155575" indent="-142875" algn="l">
                <a:lnSpc>
                  <a:spcPct val="120000"/>
                </a:lnSpc>
                <a:buFont typeface="Arial" panose="020B0604020202020204"/>
                <a:buChar char="•"/>
                <a:tabLst>
                  <a:tab pos="156210" algn="l"/>
                </a:tabLst>
              </a:pPr>
              <a:r>
                <a:rPr lang="en-US" altLang="zh-CN" sz="1400" spc="-1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rPr>
                <a:t>100G</a:t>
              </a:r>
              <a:r>
                <a:rPr lang="zh-CN" altLang="en-US" sz="1400" spc="-1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rPr>
                <a:t>的校园骨干网</a:t>
              </a:r>
            </a:p>
          </p:txBody>
        </p:sp>
        <p:sp>
          <p:nvSpPr>
            <p:cNvPr id="5" name="object 20"/>
            <p:cNvSpPr txBox="1"/>
            <p:nvPr/>
          </p:nvSpPr>
          <p:spPr>
            <a:xfrm>
              <a:off x="3300397" y="4532894"/>
              <a:ext cx="2805346" cy="1245097"/>
            </a:xfrm>
            <a:prstGeom prst="rect">
              <a:avLst/>
            </a:prstGeom>
            <a:solidFill>
              <a:srgbClr val="00C8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t"/>
            <a:lstStyle>
              <a:defPPr>
                <a:defRPr lang="zh-CN"/>
              </a:defPPr>
              <a:lvl1pPr marL="155575" indent="-142875">
                <a:lnSpc>
                  <a:spcPct val="120000"/>
                </a:lnSpc>
                <a:buFont typeface="Arial" panose="020B0604020202020204"/>
                <a:buChar char="•"/>
                <a:tabLst>
                  <a:tab pos="156210" algn="l"/>
                </a:tabLst>
                <a:defRPr sz="1400" spc="-10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dirty="0">
                  <a:solidFill>
                    <a:schemeClr val="bg1"/>
                  </a:solidFill>
                  <a:latin typeface="+mj-ea"/>
                  <a:ea typeface="+mj-ea"/>
                </a:rPr>
                <a:t>全场景无线覆盖，便捷接入</a:t>
              </a:r>
            </a:p>
            <a:p>
              <a:r>
                <a:rPr dirty="0">
                  <a:solidFill>
                    <a:schemeClr val="bg1"/>
                  </a:solidFill>
                  <a:latin typeface="+mj-ea"/>
                  <a:ea typeface="+mj-ea"/>
                </a:rPr>
                <a:t>办公区、图书馆</a:t>
              </a:r>
            </a:p>
            <a:p>
              <a:r>
                <a:rPr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操场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、</a:t>
              </a:r>
              <a:r>
                <a:rPr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学生宿舍</a:t>
              </a:r>
              <a:endParaRPr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大型阶梯教室</a:t>
              </a:r>
              <a:endParaRPr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object 21"/>
            <p:cNvSpPr txBox="1"/>
            <p:nvPr/>
          </p:nvSpPr>
          <p:spPr>
            <a:xfrm>
              <a:off x="6106799" y="4520729"/>
              <a:ext cx="2977897" cy="1257262"/>
            </a:xfrm>
            <a:prstGeom prst="rect">
              <a:avLst/>
            </a:prstGeom>
            <a:solidFill>
              <a:srgbClr val="539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t"/>
            <a:lstStyle>
              <a:defPPr>
                <a:defRPr lang="zh-CN"/>
              </a:defPPr>
              <a:lvl1pPr marL="155575" indent="-142875">
                <a:lnSpc>
                  <a:spcPct val="120000"/>
                </a:lnSpc>
                <a:buFont typeface="Arial" panose="020B0604020202020204"/>
                <a:buChar char="•"/>
                <a:tabLst>
                  <a:tab pos="156210" algn="l"/>
                </a:tabLst>
                <a:defRPr sz="1400" spc="-10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dirty="0">
                  <a:solidFill>
                    <a:schemeClr val="bg1"/>
                  </a:solidFill>
                  <a:latin typeface="+mj-ea"/>
                  <a:ea typeface="+mj-ea"/>
                </a:rPr>
                <a:t>智能感知师生接入场景，精细分配网络资源</a:t>
              </a:r>
            </a:p>
            <a:p>
              <a:r>
                <a:rPr dirty="0" err="1">
                  <a:solidFill>
                    <a:schemeClr val="bg1"/>
                  </a:solidFill>
                  <a:latin typeface="+mj-ea"/>
                  <a:ea typeface="+mj-ea"/>
                </a:rPr>
                <a:t>师生在移动中便捷接入，</a:t>
              </a:r>
              <a:r>
                <a:rPr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体验随身</a:t>
              </a:r>
              <a:endParaRPr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object 22"/>
            <p:cNvSpPr txBox="1"/>
            <p:nvPr/>
          </p:nvSpPr>
          <p:spPr>
            <a:xfrm>
              <a:off x="9085753" y="4524846"/>
              <a:ext cx="2820867" cy="1253145"/>
            </a:xfrm>
            <a:prstGeom prst="rect">
              <a:avLst/>
            </a:prstGeom>
            <a:solidFill>
              <a:srgbClr val="00C8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t"/>
            <a:lstStyle>
              <a:defPPr>
                <a:defRPr lang="zh-CN"/>
              </a:defPPr>
              <a:lvl1pPr marL="155575" indent="-142875">
                <a:lnSpc>
                  <a:spcPct val="120000"/>
                </a:lnSpc>
                <a:buFont typeface="Arial" panose="020B0604020202020204"/>
                <a:buChar char="•"/>
                <a:tabLst>
                  <a:tab pos="156210" algn="l"/>
                </a:tabLst>
                <a:defRPr sz="1400" spc="-10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dirty="0" err="1">
                  <a:solidFill>
                    <a:schemeClr val="bg1"/>
                  </a:solidFill>
                  <a:latin typeface="+mj-ea"/>
                  <a:ea typeface="+mj-ea"/>
                </a:rPr>
                <a:t>有线无线深度融合</a:t>
              </a:r>
              <a:r>
                <a:rPr dirty="0" smtClean="0">
                  <a:solidFill>
                    <a:schemeClr val="bg1"/>
                  </a:solidFill>
                  <a:latin typeface="+mj-ea"/>
                  <a:ea typeface="+mj-ea"/>
                </a:rPr>
                <a:t>，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多运营商融合，</a:t>
              </a:r>
              <a:r>
                <a:rPr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简化运维管理</a:t>
              </a:r>
              <a:endParaRPr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dirty="0">
                  <a:solidFill>
                    <a:schemeClr val="bg1"/>
                  </a:solidFill>
                  <a:latin typeface="+mj-ea"/>
                  <a:ea typeface="+mj-ea"/>
                </a:rPr>
                <a:t>“0”等待感知校园业务质量，</a:t>
              </a:r>
            </a:p>
            <a:p>
              <a:r>
                <a:rPr dirty="0">
                  <a:solidFill>
                    <a:schemeClr val="bg1"/>
                  </a:solidFill>
                  <a:latin typeface="+mj-ea"/>
                  <a:ea typeface="+mj-ea"/>
                </a:rPr>
                <a:t>高精准定位网络问题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57466" y="1709360"/>
            <a:ext cx="10280265" cy="1776152"/>
            <a:chOff x="568373" y="2174440"/>
            <a:chExt cx="11308291" cy="1953767"/>
          </a:xfrm>
        </p:grpSpPr>
        <p:sp>
          <p:nvSpPr>
            <p:cNvPr id="9" name="object 10"/>
            <p:cNvSpPr/>
            <p:nvPr/>
          </p:nvSpPr>
          <p:spPr>
            <a:xfrm>
              <a:off x="9084696" y="2191204"/>
              <a:ext cx="2791968" cy="1920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effectLst/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object 12"/>
            <p:cNvSpPr/>
            <p:nvPr/>
          </p:nvSpPr>
          <p:spPr>
            <a:xfrm>
              <a:off x="568373" y="2186632"/>
              <a:ext cx="2785872" cy="19293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effectLst/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object 14"/>
            <p:cNvSpPr/>
            <p:nvPr/>
          </p:nvSpPr>
          <p:spPr>
            <a:xfrm>
              <a:off x="6212393" y="2174440"/>
              <a:ext cx="2834640" cy="19537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effectLst/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object 24"/>
            <p:cNvSpPr/>
            <p:nvPr/>
          </p:nvSpPr>
          <p:spPr>
            <a:xfrm>
              <a:off x="3391907" y="2191204"/>
              <a:ext cx="2782824" cy="1920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effectLst/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Freeform 59"/>
          <p:cNvSpPr/>
          <p:nvPr/>
        </p:nvSpPr>
        <p:spPr bwMode="auto">
          <a:xfrm flipH="1">
            <a:off x="6148637" y="1281544"/>
            <a:ext cx="2685485" cy="443056"/>
          </a:xfrm>
          <a:prstGeom prst="rect">
            <a:avLst/>
          </a:prstGeom>
          <a:solidFill>
            <a:srgbClr val="539CCC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按需分配的资源</a:t>
            </a:r>
          </a:p>
        </p:txBody>
      </p:sp>
      <p:sp>
        <p:nvSpPr>
          <p:cNvPr id="14" name="Freeform 59"/>
          <p:cNvSpPr/>
          <p:nvPr/>
        </p:nvSpPr>
        <p:spPr bwMode="auto">
          <a:xfrm flipH="1">
            <a:off x="3647813" y="1273927"/>
            <a:ext cx="2489778" cy="443056"/>
          </a:xfrm>
          <a:prstGeom prst="rect">
            <a:avLst/>
          </a:prstGeom>
          <a:solidFill>
            <a:srgbClr val="00C8BE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无处不在的学习</a:t>
            </a:r>
          </a:p>
        </p:txBody>
      </p:sp>
      <p:sp>
        <p:nvSpPr>
          <p:cNvPr id="15" name="Freeform 59"/>
          <p:cNvSpPr/>
          <p:nvPr/>
        </p:nvSpPr>
        <p:spPr bwMode="auto">
          <a:xfrm flipH="1">
            <a:off x="1050368" y="1273927"/>
            <a:ext cx="2575833" cy="443056"/>
          </a:xfrm>
          <a:prstGeom prst="rect">
            <a:avLst/>
          </a:prstGeom>
          <a:solidFill>
            <a:srgbClr val="539CCC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极速畅游的校园</a:t>
            </a:r>
          </a:p>
        </p:txBody>
      </p:sp>
      <p:sp>
        <p:nvSpPr>
          <p:cNvPr id="16" name="Freeform 59"/>
          <p:cNvSpPr/>
          <p:nvPr/>
        </p:nvSpPr>
        <p:spPr bwMode="auto">
          <a:xfrm flipH="1">
            <a:off x="8817480" y="1281544"/>
            <a:ext cx="2489777" cy="443056"/>
          </a:xfrm>
          <a:prstGeom prst="rect">
            <a:avLst/>
          </a:prstGeom>
          <a:solidFill>
            <a:srgbClr val="00C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marL="12700" algn="ctr">
              <a:lnSpc>
                <a:spcPct val="120000"/>
              </a:lnSpc>
              <a:tabLst>
                <a:tab pos="156210" algn="l"/>
              </a:tabLst>
            </a:pPr>
            <a:r>
              <a:rPr lang="zh-CN" altLang="en-US" sz="1600" spc="-1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</a:rPr>
              <a:t>极简运维的网络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-311243" y="5424935"/>
            <a:ext cx="12814487" cy="1116000"/>
            <a:chOff x="-11698" y="5744249"/>
            <a:chExt cx="12814487" cy="1116000"/>
          </a:xfrm>
        </p:grpSpPr>
        <p:pic>
          <p:nvPicPr>
            <p:cNvPr id="18" name="图片 17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561" y="5744249"/>
              <a:ext cx="1800000" cy="1116000"/>
            </a:xfrm>
            <a:prstGeom prst="rect">
              <a:avLst/>
            </a:prstGeom>
            <a:ln w="28575">
              <a:solidFill>
                <a:srgbClr val="539CCC"/>
              </a:solidFill>
            </a:ln>
          </p:spPr>
        </p:pic>
        <p:pic>
          <p:nvPicPr>
            <p:cNvPr id="19" name="图片 18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368" y="5744249"/>
              <a:ext cx="1800000" cy="1116000"/>
            </a:xfrm>
            <a:prstGeom prst="rect">
              <a:avLst/>
            </a:prstGeom>
            <a:ln w="28575">
              <a:solidFill>
                <a:srgbClr val="539CCC"/>
              </a:solidFill>
            </a:ln>
          </p:spPr>
        </p:pic>
        <p:pic>
          <p:nvPicPr>
            <p:cNvPr id="20" name="图片 19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947" y="5744249"/>
              <a:ext cx="1800000" cy="1116000"/>
            </a:xfrm>
            <a:prstGeom prst="rect">
              <a:avLst/>
            </a:prstGeom>
            <a:ln w="28575">
              <a:solidFill>
                <a:srgbClr val="539CCC"/>
              </a:solidFill>
            </a:ln>
          </p:spPr>
        </p:pic>
        <p:pic>
          <p:nvPicPr>
            <p:cNvPr id="21" name="图片 20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2789" y="5744249"/>
              <a:ext cx="1800000" cy="1116000"/>
            </a:xfrm>
            <a:prstGeom prst="rect">
              <a:avLst/>
            </a:prstGeom>
            <a:ln w="28575">
              <a:solidFill>
                <a:srgbClr val="539CCC"/>
              </a:solidFill>
            </a:ln>
          </p:spPr>
        </p:pic>
        <p:pic>
          <p:nvPicPr>
            <p:cNvPr id="22" name="图片 21"/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99" y="5744249"/>
              <a:ext cx="1800000" cy="1116000"/>
            </a:xfrm>
            <a:prstGeom prst="rect">
              <a:avLst/>
            </a:prstGeom>
            <a:ln w="28575">
              <a:solidFill>
                <a:srgbClr val="539CCC"/>
              </a:solidFill>
            </a:ln>
          </p:spPr>
        </p:pic>
        <p:pic>
          <p:nvPicPr>
            <p:cNvPr id="23" name="图片 22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947" y="5744249"/>
              <a:ext cx="1800000" cy="1116000"/>
            </a:xfrm>
            <a:prstGeom prst="rect">
              <a:avLst/>
            </a:prstGeom>
            <a:ln w="28575">
              <a:solidFill>
                <a:srgbClr val="539CCC"/>
              </a:solidFill>
            </a:ln>
          </p:spPr>
        </p:pic>
        <p:pic>
          <p:nvPicPr>
            <p:cNvPr id="24" name="图片 23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98" y="5744249"/>
              <a:ext cx="1800000" cy="1116000"/>
            </a:xfrm>
            <a:prstGeom prst="rect">
              <a:avLst/>
            </a:prstGeom>
            <a:ln w="28575">
              <a:solidFill>
                <a:srgbClr val="539CC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0546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/>
          <p:nvPr/>
        </p:nvSpPr>
        <p:spPr>
          <a:xfrm>
            <a:off x="1415142" y="2100561"/>
            <a:ext cx="2576287" cy="461211"/>
          </a:xfrm>
          <a:custGeom>
            <a:avLst/>
            <a:gdLst>
              <a:gd name="connsiteX0" fmla="*/ 0 w 2271487"/>
              <a:gd name="connsiteY0" fmla="*/ 0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0 w 2271487"/>
              <a:gd name="connsiteY4" fmla="*/ 0 h 461211"/>
              <a:gd name="connsiteX0" fmla="*/ 130628 w 2271487"/>
              <a:gd name="connsiteY0" fmla="*/ 72572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1487" h="461211">
                <a:moveTo>
                  <a:pt x="130628" y="72572"/>
                </a:moveTo>
                <a:lnTo>
                  <a:pt x="2169887" y="0"/>
                </a:lnTo>
                <a:lnTo>
                  <a:pt x="2271487" y="461211"/>
                </a:lnTo>
                <a:lnTo>
                  <a:pt x="0" y="461211"/>
                </a:lnTo>
                <a:lnTo>
                  <a:pt x="130628" y="72572"/>
                </a:lnTo>
                <a:close/>
              </a:path>
            </a:pathLst>
          </a:custGeom>
          <a:solidFill>
            <a:srgbClr val="2E8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"/>
          <p:cNvSpPr/>
          <p:nvPr/>
        </p:nvSpPr>
        <p:spPr>
          <a:xfrm>
            <a:off x="1415142" y="3268961"/>
            <a:ext cx="2779487" cy="461211"/>
          </a:xfrm>
          <a:custGeom>
            <a:avLst/>
            <a:gdLst>
              <a:gd name="connsiteX0" fmla="*/ 0 w 2271487"/>
              <a:gd name="connsiteY0" fmla="*/ 0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0 w 2271487"/>
              <a:gd name="connsiteY4" fmla="*/ 0 h 461211"/>
              <a:gd name="connsiteX0" fmla="*/ 130628 w 2271487"/>
              <a:gd name="connsiteY0" fmla="*/ 72572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1487" h="461211">
                <a:moveTo>
                  <a:pt x="130628" y="72572"/>
                </a:moveTo>
                <a:lnTo>
                  <a:pt x="2169887" y="0"/>
                </a:lnTo>
                <a:lnTo>
                  <a:pt x="2271487" y="461211"/>
                </a:lnTo>
                <a:lnTo>
                  <a:pt x="0" y="461211"/>
                </a:lnTo>
                <a:lnTo>
                  <a:pt x="130628" y="72572"/>
                </a:lnTo>
                <a:close/>
              </a:path>
            </a:pathLst>
          </a:custGeom>
          <a:solidFill>
            <a:srgbClr val="2E8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/>
          <p:nvPr/>
        </p:nvSpPr>
        <p:spPr>
          <a:xfrm>
            <a:off x="1415142" y="4393819"/>
            <a:ext cx="2271487" cy="461211"/>
          </a:xfrm>
          <a:custGeom>
            <a:avLst/>
            <a:gdLst>
              <a:gd name="connsiteX0" fmla="*/ 0 w 2271487"/>
              <a:gd name="connsiteY0" fmla="*/ 0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0 w 2271487"/>
              <a:gd name="connsiteY4" fmla="*/ 0 h 461211"/>
              <a:gd name="connsiteX0" fmla="*/ 130628 w 2271487"/>
              <a:gd name="connsiteY0" fmla="*/ 72572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1487" h="461211">
                <a:moveTo>
                  <a:pt x="130628" y="72572"/>
                </a:moveTo>
                <a:lnTo>
                  <a:pt x="2169887" y="0"/>
                </a:lnTo>
                <a:lnTo>
                  <a:pt x="2271487" y="461211"/>
                </a:lnTo>
                <a:lnTo>
                  <a:pt x="0" y="461211"/>
                </a:lnTo>
                <a:lnTo>
                  <a:pt x="130628" y="72572"/>
                </a:lnTo>
                <a:close/>
              </a:path>
            </a:pathLst>
          </a:custGeom>
          <a:solidFill>
            <a:srgbClr val="2E8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3"/>
          <p:cNvSpPr/>
          <p:nvPr/>
        </p:nvSpPr>
        <p:spPr>
          <a:xfrm>
            <a:off x="1415142" y="5547705"/>
            <a:ext cx="2271487" cy="461211"/>
          </a:xfrm>
          <a:custGeom>
            <a:avLst/>
            <a:gdLst>
              <a:gd name="connsiteX0" fmla="*/ 0 w 2271487"/>
              <a:gd name="connsiteY0" fmla="*/ 0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0 w 2271487"/>
              <a:gd name="connsiteY4" fmla="*/ 0 h 461211"/>
              <a:gd name="connsiteX0" fmla="*/ 130628 w 2271487"/>
              <a:gd name="connsiteY0" fmla="*/ 72572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1487" h="461211">
                <a:moveTo>
                  <a:pt x="130628" y="72572"/>
                </a:moveTo>
                <a:lnTo>
                  <a:pt x="2169887" y="0"/>
                </a:lnTo>
                <a:lnTo>
                  <a:pt x="2271487" y="461211"/>
                </a:lnTo>
                <a:lnTo>
                  <a:pt x="0" y="461211"/>
                </a:lnTo>
                <a:lnTo>
                  <a:pt x="130628" y="72572"/>
                </a:lnTo>
                <a:close/>
              </a:path>
            </a:pathLst>
          </a:custGeom>
          <a:solidFill>
            <a:srgbClr val="2E8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15142" y="932161"/>
            <a:ext cx="2271487" cy="461211"/>
          </a:xfrm>
          <a:custGeom>
            <a:avLst/>
            <a:gdLst>
              <a:gd name="connsiteX0" fmla="*/ 0 w 2271487"/>
              <a:gd name="connsiteY0" fmla="*/ 0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0 w 2271487"/>
              <a:gd name="connsiteY4" fmla="*/ 0 h 461211"/>
              <a:gd name="connsiteX0" fmla="*/ 130628 w 2271487"/>
              <a:gd name="connsiteY0" fmla="*/ 72572 h 461211"/>
              <a:gd name="connsiteX1" fmla="*/ 22714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  <a:gd name="connsiteX0" fmla="*/ 130628 w 2271487"/>
              <a:gd name="connsiteY0" fmla="*/ 72572 h 461211"/>
              <a:gd name="connsiteX1" fmla="*/ 2169887 w 2271487"/>
              <a:gd name="connsiteY1" fmla="*/ 0 h 461211"/>
              <a:gd name="connsiteX2" fmla="*/ 2271487 w 2271487"/>
              <a:gd name="connsiteY2" fmla="*/ 461211 h 461211"/>
              <a:gd name="connsiteX3" fmla="*/ 0 w 2271487"/>
              <a:gd name="connsiteY3" fmla="*/ 461211 h 461211"/>
              <a:gd name="connsiteX4" fmla="*/ 130628 w 2271487"/>
              <a:gd name="connsiteY4" fmla="*/ 72572 h 46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1487" h="461211">
                <a:moveTo>
                  <a:pt x="130628" y="72572"/>
                </a:moveTo>
                <a:lnTo>
                  <a:pt x="2169887" y="0"/>
                </a:lnTo>
                <a:lnTo>
                  <a:pt x="2271487" y="461211"/>
                </a:lnTo>
                <a:lnTo>
                  <a:pt x="0" y="461211"/>
                </a:lnTo>
                <a:lnTo>
                  <a:pt x="130628" y="72572"/>
                </a:lnTo>
                <a:close/>
              </a:path>
            </a:pathLst>
          </a:custGeom>
          <a:solidFill>
            <a:srgbClr val="2E8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15142" y="961189"/>
            <a:ext cx="9303660" cy="5501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l  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海量接入，互联互通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支持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28181/ONVIF/PSIA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等标准协议的设备接入，支持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GB28181-2016/DB33/DB41/GB28059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等标准协议的平台对接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支持众多主流厂家平台和设备对接，并可定制化集成第三方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SDK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l  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分布式部署，开放性设计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基于事件感知的负载均衡的分布式部署，相对于简单的时间片  轮巡机制更稳定；多种二次应用开发模式，方便第三方厂商选择二次开发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深度。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l  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大数据架构，线性平滑扩展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系统基于大数据最优架构设计，可实现亿级数据秒级检索。规模可线性扩展，轻松满足业务爆炸性增长需求，永远不会推倒重来。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l  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资源整合，深度应用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汇聚整合治安监控图像资源、智能交通图像资源和社会面监控资源，利用大数据和物联网技术，为各种情报信息的研判提供价值更高的视频资源，支撑实战应用。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l  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业务融合，智联共享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视频监控、卡口、智能设备等多业务融合的统一平台。支持智能视频分析，包括行为分析、人数统计、人脸识别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等。</a:t>
            </a:r>
            <a:endParaRPr lang="zh-CN" alt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21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平安校园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安防系统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250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39347" y="2775704"/>
            <a:ext cx="2845748" cy="505989"/>
          </a:xfrm>
          <a:prstGeom prst="rect">
            <a:avLst/>
          </a:prstGeom>
          <a:solidFill>
            <a:srgbClr val="D5DAD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</a:rPr>
              <a:t>4</a:t>
            </a:r>
            <a:r>
              <a:rPr lang="zh-CN" altLang="en-US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</a:rPr>
              <a:t>路高清</a:t>
            </a:r>
            <a:r>
              <a:rPr lang="en-US" altLang="zh-CN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</a:rPr>
              <a:t>180</a:t>
            </a:r>
            <a:r>
              <a:rPr lang="zh-CN" altLang="en-US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</a:rPr>
              <a:t>度拼接 </a:t>
            </a:r>
          </a:p>
        </p:txBody>
      </p:sp>
      <p:sp>
        <p:nvSpPr>
          <p:cNvPr id="19" name="矩形 18"/>
          <p:cNvSpPr/>
          <p:nvPr/>
        </p:nvSpPr>
        <p:spPr>
          <a:xfrm>
            <a:off x="9072331" y="2790701"/>
            <a:ext cx="2784309" cy="490993"/>
          </a:xfrm>
          <a:prstGeom prst="rect">
            <a:avLst/>
          </a:prstGeom>
          <a:solidFill>
            <a:srgbClr val="D5DAD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</a:rPr>
              <a:t>枪球联动快速定位</a:t>
            </a:r>
          </a:p>
        </p:txBody>
      </p:sp>
      <p:sp>
        <p:nvSpPr>
          <p:cNvPr id="20" name="矩形 19"/>
          <p:cNvSpPr/>
          <p:nvPr/>
        </p:nvSpPr>
        <p:spPr>
          <a:xfrm>
            <a:off x="6123680" y="2794391"/>
            <a:ext cx="2948651" cy="487303"/>
          </a:xfrm>
          <a:prstGeom prst="rect">
            <a:avLst/>
          </a:prstGeom>
          <a:solidFill>
            <a:srgbClr val="D5DAD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</a:rPr>
              <a:t>最佳体验高效监控</a:t>
            </a:r>
          </a:p>
        </p:txBody>
      </p:sp>
      <p:sp>
        <p:nvSpPr>
          <p:cNvPr id="21" name="矩形 20"/>
          <p:cNvSpPr/>
          <p:nvPr/>
        </p:nvSpPr>
        <p:spPr>
          <a:xfrm>
            <a:off x="3085095" y="2775704"/>
            <a:ext cx="2760316" cy="505989"/>
          </a:xfrm>
          <a:prstGeom prst="rect">
            <a:avLst/>
          </a:prstGeom>
          <a:solidFill>
            <a:srgbClr val="D5DAD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</a:rPr>
              <a:t>画面强关联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123681" y="3317993"/>
            <a:ext cx="5723233" cy="2685632"/>
            <a:chOff x="4658252" y="2931791"/>
            <a:chExt cx="3586156" cy="2014224"/>
          </a:xfrm>
        </p:grpSpPr>
        <p:pic>
          <p:nvPicPr>
            <p:cNvPr id="23" name="图片 17" descr="球机放大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369" y="2931791"/>
              <a:ext cx="3580039" cy="2014224"/>
            </a:xfrm>
            <a:prstGeom prst="rect">
              <a:avLst/>
            </a:prstGeom>
            <a:solidFill>
              <a:srgbClr val="D5DADB"/>
            </a:solidFill>
            <a:ln>
              <a:noFill/>
            </a:ln>
            <a:extLst/>
          </p:spPr>
        </p:pic>
        <p:sp>
          <p:nvSpPr>
            <p:cNvPr id="24" name="矩形 23"/>
            <p:cNvSpPr/>
            <p:nvPr/>
          </p:nvSpPr>
          <p:spPr>
            <a:xfrm>
              <a:off x="4658252" y="4522127"/>
              <a:ext cx="1688400" cy="423888"/>
            </a:xfrm>
            <a:prstGeom prst="rect">
              <a:avLst/>
            </a:prstGeom>
            <a:solidFill>
              <a:srgbClr val="D5DAD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33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/>
                </a:rPr>
                <a:t>精确定位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9349" y="3317994"/>
            <a:ext cx="5894095" cy="2703295"/>
            <a:chOff x="913509" y="2918544"/>
            <a:chExt cx="3753019" cy="2027471"/>
          </a:xfrm>
        </p:grpSpPr>
        <p:pic>
          <p:nvPicPr>
            <p:cNvPr id="26" name="图片 14" descr="枪机放大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09" y="2918544"/>
              <a:ext cx="3569617" cy="2014225"/>
            </a:xfrm>
            <a:prstGeom prst="rect">
              <a:avLst/>
            </a:prstGeom>
            <a:solidFill>
              <a:srgbClr val="D5DADB"/>
            </a:solidFill>
            <a:ln>
              <a:noFill/>
            </a:ln>
            <a:extLst/>
          </p:spPr>
        </p:pic>
        <p:sp>
          <p:nvSpPr>
            <p:cNvPr id="27" name="圆角矩形 26"/>
            <p:cNvSpPr/>
            <p:nvPr/>
          </p:nvSpPr>
          <p:spPr>
            <a:xfrm>
              <a:off x="1415827" y="3868178"/>
              <a:ext cx="428625" cy="28575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02">
                <a:defRPr/>
              </a:pPr>
              <a:endParaRPr lang="zh-CN" altLang="en-US" sz="1867">
                <a:solidFill>
                  <a:prstClr val="white"/>
                </a:solidFill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1820383" y="4011053"/>
              <a:ext cx="2846145" cy="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914849" y="4522127"/>
              <a:ext cx="1688400" cy="423888"/>
            </a:xfrm>
            <a:prstGeom prst="rect">
              <a:avLst/>
            </a:prstGeom>
            <a:solidFill>
              <a:srgbClr val="D5DAD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33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/>
                </a:rPr>
                <a:t>快速响应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1028734"/>
            <a:ext cx="18338039" cy="1625492"/>
          </a:xfrm>
          <a:prstGeom prst="rect">
            <a:avLst/>
          </a:prstGeom>
        </p:spPr>
      </p:pic>
      <p:pic>
        <p:nvPicPr>
          <p:cNvPr id="1026" name="Picture 2" descr="http://www.dahuatech.com/upload/2016-11/2016-11-14467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05" y="1232181"/>
            <a:ext cx="2599744" cy="133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高清全景网络摄像机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83" y="1028733"/>
            <a:ext cx="2361365" cy="157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21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平安校园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大范围监控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674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28131E-6 L -0.4915 -0.002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89" y="3625422"/>
            <a:ext cx="5394331" cy="24962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2" y="1093443"/>
            <a:ext cx="4913713" cy="25319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029">
            <a:off x="5965072" y="1068353"/>
            <a:ext cx="4354117" cy="21974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0211" y="3910647"/>
            <a:ext cx="3648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914202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1570C1"/>
                </a:solidFill>
                <a:latin typeface="+mj-ea"/>
                <a:ea typeface="+mj-ea"/>
              </a:rPr>
              <a:t>高度自动化</a:t>
            </a:r>
            <a:endParaRPr lang="en-US" altLang="zh-CN" sz="1600" dirty="0">
              <a:solidFill>
                <a:srgbClr val="1570C1"/>
              </a:solidFill>
              <a:latin typeface="+mj-ea"/>
              <a:ea typeface="+mj-ea"/>
            </a:endParaRPr>
          </a:p>
          <a:p>
            <a:pPr marL="228594" indent="-228594" defTabSz="914202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1570C1"/>
                </a:solidFill>
                <a:latin typeface="+mj-ea"/>
                <a:ea typeface="+mj-ea"/>
              </a:rPr>
              <a:t>高强超轻 碳纤维机身</a:t>
            </a:r>
            <a:endParaRPr lang="en-US" altLang="zh-CN" sz="1600" dirty="0">
              <a:solidFill>
                <a:srgbClr val="1570C1"/>
              </a:solidFill>
              <a:latin typeface="+mj-ea"/>
              <a:ea typeface="+mj-ea"/>
            </a:endParaRPr>
          </a:p>
          <a:p>
            <a:pPr marL="228594" indent="-228594" defTabSz="914202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1570C1"/>
                </a:solidFill>
                <a:latin typeface="+mj-ea"/>
                <a:ea typeface="+mj-ea"/>
              </a:rPr>
              <a:t>高载荷 起飞重量</a:t>
            </a:r>
            <a:r>
              <a:rPr lang="en-US" altLang="zh-CN" sz="1600" dirty="0">
                <a:solidFill>
                  <a:srgbClr val="1570C1"/>
                </a:solidFill>
                <a:latin typeface="+mj-ea"/>
                <a:ea typeface="+mj-ea"/>
              </a:rPr>
              <a:t>10KG</a:t>
            </a:r>
          </a:p>
          <a:p>
            <a:pPr marL="228594" indent="-228594" defTabSz="914202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1570C1"/>
                </a:solidFill>
                <a:latin typeface="+mj-ea"/>
                <a:ea typeface="+mj-ea"/>
              </a:rPr>
              <a:t>三轴增稳</a:t>
            </a:r>
            <a:endParaRPr lang="en-US" altLang="zh-CN" sz="1600" dirty="0">
              <a:solidFill>
                <a:srgbClr val="1570C1"/>
              </a:solidFill>
              <a:latin typeface="+mj-ea"/>
              <a:ea typeface="+mj-ea"/>
            </a:endParaRPr>
          </a:p>
          <a:p>
            <a:pPr marL="228594" indent="-228594" defTabSz="914202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1570C1"/>
                </a:solidFill>
                <a:latin typeface="+mj-ea"/>
                <a:ea typeface="+mj-ea"/>
              </a:rPr>
              <a:t>低耗电</a:t>
            </a:r>
          </a:p>
        </p:txBody>
      </p:sp>
      <p:sp>
        <p:nvSpPr>
          <p:cNvPr id="7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21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平安校园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大范围监控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216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</a:t>
            </a:r>
            <a:endParaRPr lang="zh-CN" altLang="en-US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12292" name="组合 21"/>
          <p:cNvGrpSpPr>
            <a:grpSpLocks/>
          </p:cNvGrpSpPr>
          <p:nvPr/>
        </p:nvGrpSpPr>
        <p:grpSpPr bwMode="auto">
          <a:xfrm>
            <a:off x="4860926" y="933450"/>
            <a:ext cx="2473325" cy="708046"/>
            <a:chOff x="4859271" y="1075140"/>
            <a:chExt cx="2473458" cy="708092"/>
          </a:xfrm>
        </p:grpSpPr>
        <p:grpSp>
          <p:nvGrpSpPr>
            <p:cNvPr id="12348" name="组合 5"/>
            <p:cNvGrpSpPr>
              <a:grpSpLocks/>
            </p:cNvGrpSpPr>
            <p:nvPr/>
          </p:nvGrpSpPr>
          <p:grpSpPr bwMode="auto">
            <a:xfrm>
              <a:off x="4859271" y="1075140"/>
              <a:ext cx="2473458" cy="708092"/>
              <a:chOff x="4745370" y="1223057"/>
              <a:chExt cx="2473458" cy="708092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5442319" y="1678700"/>
                <a:ext cx="1655851" cy="252428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创始于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323250" y="1223057"/>
                <a:ext cx="1895577" cy="52390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E44C36"/>
                    </a:solidFill>
                    <a:latin typeface="+mj-ea"/>
                    <a:ea typeface="+mj-ea"/>
                  </a:rPr>
                  <a:t>1</a:t>
                </a:r>
                <a:r>
                  <a:rPr lang="en-US" altLang="zh-CN" sz="2800" dirty="0">
                    <a:solidFill>
                      <a:srgbClr val="E44C36"/>
                    </a:solidFill>
                    <a:latin typeface="DIN" pitchFamily="50" charset="0"/>
                  </a:rPr>
                  <a:t>994</a:t>
                </a:r>
                <a:r>
                  <a:rPr lang="zh-CN" altLang="en-US" sz="1400" dirty="0">
                    <a:solidFill>
                      <a:srgbClr val="1570C1"/>
                    </a:solidFill>
                    <a:latin typeface="+mj-ea"/>
                    <a:ea typeface="+mj-ea"/>
                  </a:rPr>
                  <a:t>年</a:t>
                </a:r>
                <a:endParaRPr lang="zh-CN" altLang="en-US" sz="1400" dirty="0">
                  <a:solidFill>
                    <a:srgbClr val="1570C1"/>
                  </a:solidFill>
                  <a:latin typeface="DIN" pitchFamily="50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745369" y="1354829"/>
                <a:ext cx="576294" cy="576299"/>
              </a:xfrm>
              <a:prstGeom prst="ellipse">
                <a:avLst/>
              </a:prstGeom>
              <a:noFill/>
              <a:ln w="28575">
                <a:solidFill>
                  <a:srgbClr val="1570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pic>
          <p:nvPicPr>
            <p:cNvPr id="12349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718" y="1302933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93" name="组合 25"/>
          <p:cNvGrpSpPr>
            <a:grpSpLocks/>
          </p:cNvGrpSpPr>
          <p:nvPr/>
        </p:nvGrpSpPr>
        <p:grpSpPr bwMode="auto">
          <a:xfrm>
            <a:off x="4860926" y="1997106"/>
            <a:ext cx="2473325" cy="709633"/>
            <a:chOff x="4859271" y="2139155"/>
            <a:chExt cx="2473458" cy="708092"/>
          </a:xfrm>
        </p:grpSpPr>
        <p:grpSp>
          <p:nvGrpSpPr>
            <p:cNvPr id="12343" name="组合 42"/>
            <p:cNvGrpSpPr>
              <a:grpSpLocks/>
            </p:cNvGrpSpPr>
            <p:nvPr/>
          </p:nvGrpSpPr>
          <p:grpSpPr bwMode="auto">
            <a:xfrm>
              <a:off x="4859271" y="2139155"/>
              <a:ext cx="2473458" cy="708092"/>
              <a:chOff x="4745370" y="1223057"/>
              <a:chExt cx="2473458" cy="708092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5442319" y="1679233"/>
                <a:ext cx="1655851" cy="251865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注册资金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323250" y="1223026"/>
                <a:ext cx="1895577" cy="52273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800" dirty="0">
                    <a:solidFill>
                      <a:srgbClr val="E44C36"/>
                    </a:solidFill>
                    <a:latin typeface="DIN" pitchFamily="50" charset="0"/>
                  </a:rPr>
                  <a:t>6666</a:t>
                </a:r>
                <a:r>
                  <a:rPr lang="zh-CN" altLang="en-US" sz="1400" dirty="0">
                    <a:solidFill>
                      <a:srgbClr val="1570C1"/>
                    </a:solidFill>
                    <a:latin typeface="+mj-ea"/>
                    <a:ea typeface="+mj-ea"/>
                  </a:rPr>
                  <a:t>万元</a:t>
                </a:r>
                <a:endParaRPr lang="zh-CN" altLang="en-US" sz="1400" dirty="0">
                  <a:solidFill>
                    <a:srgbClr val="1570C1"/>
                  </a:solidFill>
                  <a:latin typeface="DIN" pitchFamily="50" charset="0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745369" y="1354503"/>
                <a:ext cx="576294" cy="576595"/>
              </a:xfrm>
              <a:prstGeom prst="ellipse">
                <a:avLst/>
              </a:prstGeom>
              <a:noFill/>
              <a:ln w="28575">
                <a:solidFill>
                  <a:srgbClr val="1570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pic>
          <p:nvPicPr>
            <p:cNvPr id="12344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998" y="2348014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26" name="组合 22"/>
          <p:cNvGrpSpPr>
            <a:grpSpLocks/>
          </p:cNvGrpSpPr>
          <p:nvPr/>
        </p:nvGrpSpPr>
        <p:grpSpPr bwMode="auto">
          <a:xfrm>
            <a:off x="1797051" y="3062349"/>
            <a:ext cx="8601074" cy="708046"/>
            <a:chOff x="1795527" y="3203170"/>
            <a:chExt cx="8600946" cy="708092"/>
          </a:xfrm>
        </p:grpSpPr>
        <p:grpSp>
          <p:nvGrpSpPr>
            <p:cNvPr id="12329" name="组合 8"/>
            <p:cNvGrpSpPr>
              <a:grpSpLocks/>
            </p:cNvGrpSpPr>
            <p:nvPr/>
          </p:nvGrpSpPr>
          <p:grpSpPr bwMode="auto">
            <a:xfrm>
              <a:off x="1795527" y="3203170"/>
              <a:ext cx="8600946" cy="708092"/>
              <a:chOff x="1561608" y="3220558"/>
              <a:chExt cx="8600946" cy="708092"/>
            </a:xfrm>
          </p:grpSpPr>
          <p:grpSp>
            <p:nvGrpSpPr>
              <p:cNvPr id="12331" name="组合 46"/>
              <p:cNvGrpSpPr>
                <a:grpSpLocks/>
              </p:cNvGrpSpPr>
              <p:nvPr/>
            </p:nvGrpSpPr>
            <p:grpSpPr bwMode="auto">
              <a:xfrm>
                <a:off x="1561608" y="3220558"/>
                <a:ext cx="2473458" cy="708092"/>
                <a:chOff x="4745370" y="1223057"/>
                <a:chExt cx="2473458" cy="708092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>
                  <a:off x="5442272" y="1678638"/>
                  <a:ext cx="1655737" cy="2524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570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 smtClean="0"/>
                    <a:t>员工规模</a:t>
                  </a:r>
                  <a:endParaRPr lang="zh-CN" altLang="en-US" sz="1600" dirty="0"/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5323210" y="1222996"/>
                  <a:ext cx="1895447" cy="52390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2800" dirty="0" smtClean="0">
                      <a:solidFill>
                        <a:srgbClr val="E44C36"/>
                      </a:solidFill>
                      <a:latin typeface="DIN" pitchFamily="50" charset="0"/>
                    </a:rPr>
                    <a:t>700</a:t>
                  </a:r>
                  <a:r>
                    <a:rPr lang="en-US" altLang="zh-CN" sz="1400" dirty="0">
                      <a:solidFill>
                        <a:srgbClr val="1570C1"/>
                      </a:solidFill>
                      <a:latin typeface="+mj-ea"/>
                      <a:ea typeface="+mj-ea"/>
                    </a:rPr>
                    <a:t>+</a:t>
                  </a:r>
                  <a:endParaRPr lang="zh-CN" altLang="en-US" sz="1400" dirty="0">
                    <a:solidFill>
                      <a:srgbClr val="1570C1"/>
                    </a:solidFill>
                    <a:latin typeface="DIN" pitchFamily="50" charset="0"/>
                  </a:endParaRPr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4745369" y="1354767"/>
                  <a:ext cx="576254" cy="576300"/>
                </a:xfrm>
                <a:prstGeom prst="ellipse">
                  <a:avLst/>
                </a:prstGeom>
                <a:noFill/>
                <a:ln w="28575">
                  <a:solidFill>
                    <a:srgbClr val="1570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12332" name="组合 73"/>
              <p:cNvGrpSpPr>
                <a:grpSpLocks/>
              </p:cNvGrpSpPr>
              <p:nvPr/>
            </p:nvGrpSpPr>
            <p:grpSpPr bwMode="auto">
              <a:xfrm>
                <a:off x="7689096" y="3220558"/>
                <a:ext cx="2473458" cy="708092"/>
                <a:chOff x="4745370" y="1223057"/>
                <a:chExt cx="2473458" cy="708092"/>
              </a:xfrm>
            </p:grpSpPr>
            <p:sp>
              <p:nvSpPr>
                <p:cNvPr id="81" name="圆角矩形 80"/>
                <p:cNvSpPr/>
                <p:nvPr/>
              </p:nvSpPr>
              <p:spPr>
                <a:xfrm>
                  <a:off x="5442443" y="1678638"/>
                  <a:ext cx="1655737" cy="2524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570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 smtClean="0"/>
                    <a:t>销售人员</a:t>
                  </a:r>
                  <a:endParaRPr lang="zh-CN" altLang="en-US" sz="1600" dirty="0"/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>
                <a:xfrm>
                  <a:off x="5323381" y="1222996"/>
                  <a:ext cx="1895447" cy="52390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2800" dirty="0">
                      <a:solidFill>
                        <a:srgbClr val="E44C36"/>
                      </a:solidFill>
                      <a:latin typeface="DIN" pitchFamily="50" charset="0"/>
                    </a:rPr>
                    <a:t>200</a:t>
                  </a:r>
                  <a:r>
                    <a:rPr lang="en-US" altLang="zh-CN" sz="1400" dirty="0">
                      <a:solidFill>
                        <a:srgbClr val="1570C1"/>
                      </a:solidFill>
                      <a:latin typeface="+mj-ea"/>
                      <a:ea typeface="+mj-ea"/>
                    </a:rPr>
                    <a:t>+</a:t>
                  </a:r>
                  <a:endParaRPr lang="zh-CN" altLang="en-US" sz="1400" dirty="0">
                    <a:solidFill>
                      <a:srgbClr val="1570C1"/>
                    </a:solidFill>
                    <a:latin typeface="DIN" pitchFamily="50" charset="0"/>
                  </a:endParaRPr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4745540" y="1354767"/>
                  <a:ext cx="576254" cy="576300"/>
                </a:xfrm>
                <a:prstGeom prst="ellipse">
                  <a:avLst/>
                </a:prstGeom>
                <a:noFill/>
                <a:ln w="28575">
                  <a:solidFill>
                    <a:srgbClr val="1570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12333" name="组合 51"/>
              <p:cNvGrpSpPr>
                <a:grpSpLocks/>
              </p:cNvGrpSpPr>
              <p:nvPr/>
            </p:nvGrpSpPr>
            <p:grpSpPr bwMode="auto">
              <a:xfrm>
                <a:off x="4625352" y="3220558"/>
                <a:ext cx="2473458" cy="708092"/>
                <a:chOff x="4745370" y="1223057"/>
                <a:chExt cx="2473458" cy="708092"/>
              </a:xfrm>
            </p:grpSpPr>
            <p:sp>
              <p:nvSpPr>
                <p:cNvPr id="53" name="圆角矩形 52"/>
                <p:cNvSpPr/>
                <p:nvPr/>
              </p:nvSpPr>
              <p:spPr>
                <a:xfrm>
                  <a:off x="5442357" y="1678638"/>
                  <a:ext cx="1655737" cy="2524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570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 smtClean="0"/>
                    <a:t>技术研发人员</a:t>
                  </a:r>
                  <a:endParaRPr lang="zh-CN" altLang="en-US" sz="1600" dirty="0"/>
                </a:p>
              </p:txBody>
            </p:sp>
            <p:sp>
              <p:nvSpPr>
                <p:cNvPr id="60" name="文本框 59"/>
                <p:cNvSpPr txBox="1"/>
                <p:nvPr/>
              </p:nvSpPr>
              <p:spPr>
                <a:xfrm>
                  <a:off x="5323295" y="1222996"/>
                  <a:ext cx="1895447" cy="52390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2800" dirty="0">
                      <a:solidFill>
                        <a:srgbClr val="E44C36"/>
                      </a:solidFill>
                      <a:latin typeface="DIN" pitchFamily="50" charset="0"/>
                    </a:rPr>
                    <a:t>400</a:t>
                  </a:r>
                  <a:r>
                    <a:rPr lang="en-US" altLang="zh-CN" sz="1400" dirty="0">
                      <a:solidFill>
                        <a:srgbClr val="1570C1"/>
                      </a:solidFill>
                      <a:latin typeface="+mj-ea"/>
                      <a:ea typeface="+mj-ea"/>
                    </a:rPr>
                    <a:t>+</a:t>
                  </a:r>
                  <a:endParaRPr lang="zh-CN" altLang="en-US" sz="1400" dirty="0">
                    <a:solidFill>
                      <a:srgbClr val="1570C1"/>
                    </a:solidFill>
                    <a:latin typeface="DIN" pitchFamily="50" charset="0"/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745454" y="1354767"/>
                  <a:ext cx="576254" cy="576300"/>
                </a:xfrm>
                <a:prstGeom prst="ellipse">
                  <a:avLst/>
                </a:prstGeom>
                <a:noFill/>
                <a:ln w="28575">
                  <a:solidFill>
                    <a:srgbClr val="1570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pic>
          <p:nvPicPr>
            <p:cNvPr id="12330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684" y="342526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327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88" y="3285300"/>
            <a:ext cx="360005" cy="35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28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801" y="3284427"/>
            <a:ext cx="530648" cy="395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4356200"/>
            <a:ext cx="360363" cy="36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6" y="4365725"/>
            <a:ext cx="360362" cy="36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7" name="组合 26"/>
          <p:cNvGrpSpPr>
            <a:grpSpLocks/>
          </p:cNvGrpSpPr>
          <p:nvPr/>
        </p:nvGrpSpPr>
        <p:grpSpPr bwMode="auto">
          <a:xfrm>
            <a:off x="1797051" y="4126005"/>
            <a:ext cx="8601074" cy="708046"/>
            <a:chOff x="1795527" y="4267185"/>
            <a:chExt cx="8600946" cy="708092"/>
          </a:xfrm>
        </p:grpSpPr>
        <p:grpSp>
          <p:nvGrpSpPr>
            <p:cNvPr id="12312" name="组合 9"/>
            <p:cNvGrpSpPr>
              <a:grpSpLocks/>
            </p:cNvGrpSpPr>
            <p:nvPr/>
          </p:nvGrpSpPr>
          <p:grpSpPr bwMode="auto">
            <a:xfrm>
              <a:off x="1795527" y="4267185"/>
              <a:ext cx="8600946" cy="708092"/>
              <a:chOff x="1673667" y="4256858"/>
              <a:chExt cx="8600946" cy="708092"/>
            </a:xfrm>
          </p:grpSpPr>
          <p:grpSp>
            <p:nvGrpSpPr>
              <p:cNvPr id="12314" name="组合 86"/>
              <p:cNvGrpSpPr>
                <a:grpSpLocks/>
              </p:cNvGrpSpPr>
              <p:nvPr/>
            </p:nvGrpSpPr>
            <p:grpSpPr bwMode="auto">
              <a:xfrm>
                <a:off x="1673667" y="4256858"/>
                <a:ext cx="2473458" cy="708092"/>
                <a:chOff x="4745370" y="1223057"/>
                <a:chExt cx="2473458" cy="708092"/>
              </a:xfrm>
            </p:grpSpPr>
            <p:sp>
              <p:nvSpPr>
                <p:cNvPr id="88" name="圆角矩形 87"/>
                <p:cNvSpPr/>
                <p:nvPr/>
              </p:nvSpPr>
              <p:spPr>
                <a:xfrm>
                  <a:off x="5442272" y="1678607"/>
                  <a:ext cx="1655737" cy="2524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570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/>
                    <a:t>直接用户</a:t>
                  </a:r>
                </a:p>
              </p:txBody>
            </p:sp>
            <p:sp>
              <p:nvSpPr>
                <p:cNvPr id="89" name="文本框 88"/>
                <p:cNvSpPr txBox="1"/>
                <p:nvPr/>
              </p:nvSpPr>
              <p:spPr>
                <a:xfrm>
                  <a:off x="5323210" y="1222965"/>
                  <a:ext cx="1895447" cy="52390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2800" dirty="0">
                      <a:solidFill>
                        <a:srgbClr val="E44C36"/>
                      </a:solidFill>
                      <a:latin typeface="DIN" pitchFamily="50" charset="0"/>
                    </a:rPr>
                    <a:t>3000</a:t>
                  </a:r>
                  <a:r>
                    <a:rPr lang="en-US" altLang="zh-CN" sz="1400" dirty="0">
                      <a:solidFill>
                        <a:srgbClr val="1570C1"/>
                      </a:solidFill>
                      <a:latin typeface="+mj-ea"/>
                      <a:ea typeface="+mj-ea"/>
                    </a:rPr>
                    <a:t>+</a:t>
                  </a:r>
                  <a:endParaRPr lang="zh-CN" altLang="en-US" sz="1400" dirty="0">
                    <a:solidFill>
                      <a:srgbClr val="1570C1"/>
                    </a:solidFill>
                    <a:latin typeface="DIN" pitchFamily="50" charset="0"/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4745369" y="1354736"/>
                  <a:ext cx="576254" cy="576300"/>
                </a:xfrm>
                <a:prstGeom prst="ellipse">
                  <a:avLst/>
                </a:prstGeom>
                <a:noFill/>
                <a:ln w="28575">
                  <a:solidFill>
                    <a:srgbClr val="1570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12315" name="组合 90"/>
              <p:cNvGrpSpPr>
                <a:grpSpLocks/>
              </p:cNvGrpSpPr>
              <p:nvPr/>
            </p:nvGrpSpPr>
            <p:grpSpPr bwMode="auto">
              <a:xfrm>
                <a:off x="4737411" y="4256858"/>
                <a:ext cx="2473458" cy="708092"/>
                <a:chOff x="4745370" y="1223057"/>
                <a:chExt cx="2473458" cy="708092"/>
              </a:xfrm>
            </p:grpSpPr>
            <p:sp>
              <p:nvSpPr>
                <p:cNvPr id="92" name="圆角矩形 91"/>
                <p:cNvSpPr/>
                <p:nvPr/>
              </p:nvSpPr>
              <p:spPr>
                <a:xfrm>
                  <a:off x="5442357" y="1678607"/>
                  <a:ext cx="1655737" cy="2524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570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 smtClean="0"/>
                    <a:t>持卡人</a:t>
                  </a:r>
                  <a:endParaRPr lang="zh-CN" altLang="en-US" sz="1600" dirty="0"/>
                </a:p>
              </p:txBody>
            </p:sp>
            <p:sp>
              <p:nvSpPr>
                <p:cNvPr id="93" name="文本框 92"/>
                <p:cNvSpPr txBox="1"/>
                <p:nvPr/>
              </p:nvSpPr>
              <p:spPr>
                <a:xfrm>
                  <a:off x="5323295" y="1222965"/>
                  <a:ext cx="1895447" cy="52390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2800" dirty="0">
                      <a:solidFill>
                        <a:srgbClr val="E44C36"/>
                      </a:solidFill>
                      <a:latin typeface="DIN" pitchFamily="50" charset="0"/>
                    </a:rPr>
                    <a:t>2000</a:t>
                  </a:r>
                  <a:r>
                    <a:rPr lang="zh-CN" altLang="en-US" sz="1400" dirty="0">
                      <a:solidFill>
                        <a:srgbClr val="1570C1"/>
                      </a:solidFill>
                      <a:latin typeface="+mj-ea"/>
                      <a:ea typeface="+mj-ea"/>
                    </a:rPr>
                    <a:t>万</a:t>
                  </a:r>
                  <a:r>
                    <a:rPr lang="en-US" altLang="zh-CN" sz="1400" dirty="0">
                      <a:solidFill>
                        <a:srgbClr val="1570C1"/>
                      </a:solidFill>
                      <a:latin typeface="+mj-ea"/>
                      <a:ea typeface="+mj-ea"/>
                    </a:rPr>
                    <a:t>+</a:t>
                  </a:r>
                  <a:endParaRPr lang="zh-CN" altLang="en-US" sz="1400" dirty="0">
                    <a:solidFill>
                      <a:srgbClr val="1570C1"/>
                    </a:solidFill>
                    <a:latin typeface="DIN" pitchFamily="50" charset="0"/>
                  </a:endParaRPr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4745454" y="1354736"/>
                  <a:ext cx="576254" cy="576300"/>
                </a:xfrm>
                <a:prstGeom prst="ellipse">
                  <a:avLst/>
                </a:prstGeom>
                <a:noFill/>
                <a:ln w="28575">
                  <a:solidFill>
                    <a:srgbClr val="1570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12316" name="组合 94"/>
              <p:cNvGrpSpPr>
                <a:grpSpLocks/>
              </p:cNvGrpSpPr>
              <p:nvPr/>
            </p:nvGrpSpPr>
            <p:grpSpPr bwMode="auto">
              <a:xfrm>
                <a:off x="7801155" y="4256858"/>
                <a:ext cx="2473458" cy="708092"/>
                <a:chOff x="4745370" y="1223057"/>
                <a:chExt cx="2473458" cy="708092"/>
              </a:xfrm>
            </p:grpSpPr>
            <p:sp>
              <p:nvSpPr>
                <p:cNvPr id="96" name="圆角矩形 95"/>
                <p:cNvSpPr/>
                <p:nvPr/>
              </p:nvSpPr>
              <p:spPr>
                <a:xfrm>
                  <a:off x="5442443" y="1678607"/>
                  <a:ext cx="1655737" cy="2524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570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/>
                    <a:t>年发卡量</a:t>
                  </a:r>
                </a:p>
              </p:txBody>
            </p:sp>
            <p:sp>
              <p:nvSpPr>
                <p:cNvPr id="97" name="文本框 96"/>
                <p:cNvSpPr txBox="1"/>
                <p:nvPr/>
              </p:nvSpPr>
              <p:spPr>
                <a:xfrm>
                  <a:off x="5323381" y="1222965"/>
                  <a:ext cx="1895447" cy="52390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2800" dirty="0">
                      <a:solidFill>
                        <a:srgbClr val="E44C36"/>
                      </a:solidFill>
                      <a:latin typeface="DIN" pitchFamily="50" charset="0"/>
                    </a:rPr>
                    <a:t>700</a:t>
                  </a:r>
                  <a:r>
                    <a:rPr lang="zh-CN" altLang="en-US" sz="1400" dirty="0">
                      <a:solidFill>
                        <a:srgbClr val="1570C1"/>
                      </a:solidFill>
                      <a:latin typeface="+mj-ea"/>
                      <a:ea typeface="+mj-ea"/>
                    </a:rPr>
                    <a:t>万</a:t>
                  </a:r>
                  <a:r>
                    <a:rPr lang="en-US" altLang="zh-CN" sz="1400" dirty="0">
                      <a:solidFill>
                        <a:srgbClr val="1570C1"/>
                      </a:solidFill>
                      <a:latin typeface="+mj-ea"/>
                      <a:ea typeface="+mj-ea"/>
                    </a:rPr>
                    <a:t>+</a:t>
                  </a:r>
                  <a:endParaRPr lang="zh-CN" altLang="en-US" sz="1400" dirty="0">
                    <a:solidFill>
                      <a:srgbClr val="1570C1"/>
                    </a:solidFill>
                    <a:latin typeface="DIN" pitchFamily="50" charset="0"/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>
                  <a:off x="4745540" y="1354736"/>
                  <a:ext cx="576254" cy="576300"/>
                </a:xfrm>
                <a:prstGeom prst="ellipse">
                  <a:avLst/>
                </a:prstGeom>
                <a:noFill/>
                <a:ln w="28575">
                  <a:solidFill>
                    <a:srgbClr val="1570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pic>
          <p:nvPicPr>
            <p:cNvPr id="12313" name="图片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18" y="4557823"/>
              <a:ext cx="468000" cy="267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98" name="组合 23"/>
          <p:cNvGrpSpPr>
            <a:grpSpLocks/>
          </p:cNvGrpSpPr>
          <p:nvPr/>
        </p:nvGrpSpPr>
        <p:grpSpPr bwMode="auto">
          <a:xfrm>
            <a:off x="1795463" y="5189662"/>
            <a:ext cx="2473325" cy="708046"/>
            <a:chOff x="1793684" y="5331201"/>
            <a:chExt cx="2473458" cy="708092"/>
          </a:xfrm>
        </p:grpSpPr>
        <p:grpSp>
          <p:nvGrpSpPr>
            <p:cNvPr id="12307" name="组合 98"/>
            <p:cNvGrpSpPr>
              <a:grpSpLocks/>
            </p:cNvGrpSpPr>
            <p:nvPr/>
          </p:nvGrpSpPr>
          <p:grpSpPr bwMode="auto">
            <a:xfrm>
              <a:off x="1793684" y="5331201"/>
              <a:ext cx="2473458" cy="708092"/>
              <a:chOff x="4745370" y="1223057"/>
              <a:chExt cx="2473458" cy="708092"/>
            </a:xfrm>
          </p:grpSpPr>
          <p:sp>
            <p:nvSpPr>
              <p:cNvPr id="100" name="圆角矩形 99"/>
              <p:cNvSpPr/>
              <p:nvPr/>
            </p:nvSpPr>
            <p:spPr>
              <a:xfrm>
                <a:off x="5442319" y="1678575"/>
                <a:ext cx="1655852" cy="252429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合作伙伴</a:t>
                </a: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5323251" y="1222933"/>
                <a:ext cx="1895577" cy="52390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800" dirty="0">
                    <a:solidFill>
                      <a:srgbClr val="E44C36"/>
                    </a:solidFill>
                    <a:latin typeface="DIN" pitchFamily="50" charset="0"/>
                  </a:rPr>
                  <a:t>40</a:t>
                </a:r>
                <a:r>
                  <a:rPr lang="en-US" altLang="zh-CN" sz="1400" dirty="0">
                    <a:solidFill>
                      <a:srgbClr val="1570C1"/>
                    </a:solidFill>
                    <a:latin typeface="+mj-ea"/>
                    <a:ea typeface="+mj-ea"/>
                  </a:rPr>
                  <a:t>+</a:t>
                </a:r>
                <a:endParaRPr lang="zh-CN" altLang="en-US" sz="1400" dirty="0">
                  <a:solidFill>
                    <a:srgbClr val="1570C1"/>
                  </a:solidFill>
                  <a:latin typeface="DIN" pitchFamily="50" charset="0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4745370" y="1354704"/>
                <a:ext cx="576293" cy="576300"/>
              </a:xfrm>
              <a:prstGeom prst="ellipse">
                <a:avLst/>
              </a:prstGeom>
              <a:noFill/>
              <a:ln w="28575">
                <a:solidFill>
                  <a:srgbClr val="1570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pic>
          <p:nvPicPr>
            <p:cNvPr id="12308" name="图片 2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436" y="5553293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9" name="图片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04" y="5366534"/>
            <a:ext cx="540001" cy="54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图片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529" y="5366534"/>
            <a:ext cx="540000" cy="54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图片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01" y="5348533"/>
            <a:ext cx="576001" cy="57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图片 6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26" y="5366534"/>
            <a:ext cx="540001" cy="54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图片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352" y="5366534"/>
            <a:ext cx="540001" cy="54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图片 6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177" y="5348533"/>
            <a:ext cx="576000" cy="57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图片 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651" y="5366534"/>
            <a:ext cx="540000" cy="54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图片 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475" y="5366534"/>
            <a:ext cx="540000" cy="54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工作\2015设计\智能楼宇\报警柱\201622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r="60602"/>
          <a:stretch/>
        </p:blipFill>
        <p:spPr bwMode="auto">
          <a:xfrm>
            <a:off x="600367" y="1839425"/>
            <a:ext cx="1977272" cy="363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3722"/>
          <a:stretch/>
        </p:blipFill>
        <p:spPr>
          <a:xfrm>
            <a:off x="3896431" y="1836526"/>
            <a:ext cx="7479640" cy="36213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502923" y="5379449"/>
            <a:ext cx="3025244" cy="72702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多功能新型报警柱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9663" y="2744446"/>
            <a:ext cx="4109396" cy="27344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64140" y="3646012"/>
            <a:ext cx="1787933" cy="1811869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5660" y="3616063"/>
            <a:ext cx="2204893" cy="239082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矩形 30"/>
          <p:cNvSpPr/>
          <p:nvPr/>
        </p:nvSpPr>
        <p:spPr>
          <a:xfrm>
            <a:off x="3611948" y="5379450"/>
            <a:ext cx="7555643" cy="72702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接警与指挥调度平台</a:t>
            </a:r>
          </a:p>
        </p:txBody>
      </p:sp>
      <p:sp>
        <p:nvSpPr>
          <p:cNvPr id="4" name="五边形 3"/>
          <p:cNvSpPr/>
          <p:nvPr/>
        </p:nvSpPr>
        <p:spPr>
          <a:xfrm>
            <a:off x="719403" y="1213355"/>
            <a:ext cx="2592287" cy="480053"/>
          </a:xfrm>
          <a:prstGeom prst="homePlate">
            <a:avLst/>
          </a:prstGeom>
          <a:solidFill>
            <a:srgbClr val="44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一键报警</a:t>
            </a:r>
          </a:p>
        </p:txBody>
      </p:sp>
      <p:sp>
        <p:nvSpPr>
          <p:cNvPr id="5" name="燕尾形 4"/>
          <p:cNvSpPr/>
          <p:nvPr/>
        </p:nvSpPr>
        <p:spPr>
          <a:xfrm>
            <a:off x="3257043" y="1213355"/>
            <a:ext cx="2646936" cy="480053"/>
          </a:xfrm>
          <a:prstGeom prst="chevron">
            <a:avLst/>
          </a:prstGeom>
          <a:solidFill>
            <a:srgbClr val="F9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视频联动</a:t>
            </a:r>
          </a:p>
        </p:txBody>
      </p:sp>
      <p:sp>
        <p:nvSpPr>
          <p:cNvPr id="33" name="燕尾形 32"/>
          <p:cNvSpPr/>
          <p:nvPr/>
        </p:nvSpPr>
        <p:spPr>
          <a:xfrm>
            <a:off x="5807968" y="1213355"/>
            <a:ext cx="2688299" cy="480053"/>
          </a:xfrm>
          <a:prstGeom prst="chevron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地图定位</a:t>
            </a:r>
          </a:p>
        </p:txBody>
      </p:sp>
      <p:sp>
        <p:nvSpPr>
          <p:cNvPr id="34" name="燕尾形 33"/>
          <p:cNvSpPr/>
          <p:nvPr/>
        </p:nvSpPr>
        <p:spPr>
          <a:xfrm>
            <a:off x="8400256" y="1213355"/>
            <a:ext cx="2975813" cy="480053"/>
          </a:xfrm>
          <a:prstGeom prst="chevron">
            <a:avLst/>
          </a:prstGeom>
          <a:solidFill>
            <a:srgbClr val="9CB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统一调度</a:t>
            </a:r>
          </a:p>
        </p:txBody>
      </p:sp>
      <p:sp>
        <p:nvSpPr>
          <p:cNvPr id="35" name="右箭头 34"/>
          <p:cNvSpPr/>
          <p:nvPr/>
        </p:nvSpPr>
        <p:spPr>
          <a:xfrm>
            <a:off x="2735627" y="3044958"/>
            <a:ext cx="1056117" cy="150698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2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5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21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平安校园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一键报警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3908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35360" y="1124745"/>
            <a:ext cx="10959008" cy="4927743"/>
            <a:chOff x="436547" y="1396515"/>
            <a:chExt cx="11218973" cy="4872151"/>
          </a:xfrm>
        </p:grpSpPr>
        <p:grpSp>
          <p:nvGrpSpPr>
            <p:cNvPr id="14" name="群組 52"/>
            <p:cNvGrpSpPr/>
            <p:nvPr/>
          </p:nvGrpSpPr>
          <p:grpSpPr>
            <a:xfrm>
              <a:off x="436547" y="1396515"/>
              <a:ext cx="11218973" cy="1071269"/>
              <a:chOff x="6351" y="4263640"/>
              <a:chExt cx="9973822" cy="874800"/>
            </a:xfrm>
          </p:grpSpPr>
          <p:pic>
            <p:nvPicPr>
              <p:cNvPr id="20" name="Picture 157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244992" y="4263640"/>
                <a:ext cx="1231200" cy="8712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</p:pic>
          <p:pic>
            <p:nvPicPr>
              <p:cNvPr id="21" name="Picture 152"/>
              <p:cNvPicPr preferRelativeResize="0"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1" y="4263640"/>
                <a:ext cx="1231200" cy="87319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</p:pic>
          <p:pic>
            <p:nvPicPr>
              <p:cNvPr id="22" name="Picture 149"/>
              <p:cNvPicPr preferRelativeResize="0"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748973" y="4263640"/>
                <a:ext cx="1231200" cy="874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</p:pic>
          <p:grpSp>
            <p:nvGrpSpPr>
              <p:cNvPr id="23" name="群組 43"/>
              <p:cNvGrpSpPr/>
              <p:nvPr/>
            </p:nvGrpSpPr>
            <p:grpSpPr>
              <a:xfrm>
                <a:off x="7507882" y="4263640"/>
                <a:ext cx="1231200" cy="874800"/>
                <a:chOff x="12895050" y="2708920"/>
                <a:chExt cx="5102986" cy="2880318"/>
              </a:xfrm>
            </p:grpSpPr>
            <p:pic>
              <p:nvPicPr>
                <p:cNvPr id="28" name="Picture 4"/>
                <p:cNvPicPr preferRelativeResize="0">
                  <a:picLocks noChangeArrowheads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 bwMode="auto">
                <a:xfrm>
                  <a:off x="12915135" y="4149079"/>
                  <a:ext cx="2520283" cy="144015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</p:pic>
            <p:pic>
              <p:nvPicPr>
                <p:cNvPr id="29" name="Picture 27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5435588" y="4149227"/>
                  <a:ext cx="2557466" cy="143986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</p:pic>
            <p:pic>
              <p:nvPicPr>
                <p:cNvPr id="30" name="Picture 9"/>
                <p:cNvPicPr preferRelativeResize="0">
                  <a:picLocks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5442038" y="2708920"/>
                  <a:ext cx="2555998" cy="1439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</p:pic>
            <p:pic>
              <p:nvPicPr>
                <p:cNvPr id="31" name="Picture 2" descr="C:\Users\H2601149\Desktop\界面設計\界面設計\專線用電量百分比統計表.jp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 bwMode="auto">
                <a:xfrm>
                  <a:off x="12895050" y="2709364"/>
                  <a:ext cx="2556164" cy="143971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</p:pic>
          </p:grpSp>
          <p:pic>
            <p:nvPicPr>
              <p:cNvPr id="24" name="Picture 160"/>
              <p:cNvPicPr preferRelativeResize="0">
                <a:picLocks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250895" y="4263640"/>
                <a:ext cx="1231200" cy="8712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</p:pic>
          <p:pic>
            <p:nvPicPr>
              <p:cNvPr id="25" name="Picture 153"/>
              <p:cNvPicPr preferRelativeResize="0">
                <a:picLocks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510756" y="4263640"/>
                <a:ext cx="1231200" cy="874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</p:pic>
          <p:pic>
            <p:nvPicPr>
              <p:cNvPr id="26" name="Picture 155"/>
              <p:cNvPicPr preferRelativeResize="0">
                <a:picLocks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3756689" y="4263640"/>
                <a:ext cx="1231200" cy="8712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</p:pic>
          <p:pic>
            <p:nvPicPr>
              <p:cNvPr id="27" name="Picture 156"/>
              <p:cNvPicPr preferRelativeResize="0">
                <a:picLocks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004557" y="4263640"/>
                <a:ext cx="1231200" cy="874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</p:pic>
        </p:grpSp>
        <p:sp>
          <p:nvSpPr>
            <p:cNvPr id="16" name="矩形 15"/>
            <p:cNvSpPr/>
            <p:nvPr/>
          </p:nvSpPr>
          <p:spPr bwMode="auto">
            <a:xfrm>
              <a:off x="946501" y="2604351"/>
              <a:ext cx="1568217" cy="468223"/>
            </a:xfrm>
            <a:prstGeom prst="rect">
              <a:avLst/>
            </a:prstGeom>
            <a:solidFill>
              <a:srgbClr val="BF0000"/>
            </a:solidFill>
            <a:ln>
              <a:headEnd/>
              <a:tailEnd/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  <a:ex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9948" tIns="14975" rIns="29948" bIns="14975" anchor="ctr" anchorCtr="1">
              <a:noAutofit/>
            </a:bodyPr>
            <a:lstStyle/>
            <a:p>
              <a:pPr algn="ctr" defTabSz="783655" eaLnBrk="0" hangingPunct="0">
                <a:buSzPct val="60000"/>
              </a:pPr>
              <a:endParaRPr lang="zh-CN" altLang="en-US" sz="1956" b="1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36547" y="2579310"/>
              <a:ext cx="11218973" cy="1105703"/>
            </a:xfrm>
            <a:prstGeom prst="rect">
              <a:avLst/>
            </a:prstGeom>
            <a:solidFill>
              <a:srgbClr val="44BE9B"/>
            </a:solidFill>
          </p:spPr>
          <p:txBody>
            <a:bodyPr wrap="square" rtlCol="0">
              <a:spAutoFit/>
            </a:bodyPr>
            <a:lstStyle/>
            <a:p>
              <a:pPr defTabSz="914202"/>
              <a:r>
                <a:rPr lang="zh-CN" altLang="en-US" sz="1867" b="1" dirty="0">
                  <a:solidFill>
                    <a:schemeClr val="bg1"/>
                  </a:solidFill>
                  <a:latin typeface="+mj-ea"/>
                  <a:ea typeface="+mj-ea"/>
                </a:rPr>
                <a:t>应急指挥调度：</a:t>
              </a:r>
              <a:endParaRPr lang="en-US" altLang="zh-CN" sz="1867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defTabSz="914202"/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园区消控中心部署可视化应急指挥调度系统，配合综合管理平台对</a:t>
              </a:r>
              <a:r>
                <a:rPr lang="zh-CN" altLang="zh-CN" sz="1600" b="1" dirty="0">
                  <a:solidFill>
                    <a:schemeClr val="bg1"/>
                  </a:solidFill>
                  <a:latin typeface="+mj-ea"/>
                  <a:ea typeface="+mj-ea"/>
                </a:rPr>
                <a:t>视频类设备、语音类设备、动力环境类设备融合联动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，对厂区发生的防范安全事件实时进行人员指挥调度处理；电子预案</a:t>
              </a:r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语音调度</a:t>
              </a:r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语音会议</a:t>
              </a:r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视频调度</a:t>
              </a:r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可视对讲调度</a:t>
              </a:r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sym typeface="Arial" charset="0"/>
                </a:rPr>
                <a:t>数字录音录像调度</a:t>
              </a:r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  <a:sym typeface="Arial" charset="0"/>
                </a:rPr>
                <a:t>-GIS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sym typeface="Arial" charset="0"/>
                </a:rPr>
                <a:t>调度</a:t>
              </a:r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  <a:sym typeface="Arial" charset="0"/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sym typeface="Arial" charset="0"/>
                </a:rPr>
                <a:t>大屏呈现</a:t>
              </a:r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  <a:sym typeface="Arial" charset="0"/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sym typeface="Arial" charset="0"/>
                </a:rPr>
                <a:t>短信传真调度</a:t>
              </a:r>
            </a:p>
          </p:txBody>
        </p:sp>
        <p:pic>
          <p:nvPicPr>
            <p:cNvPr id="18" name="图片 17"/>
            <p:cNvPicPr/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159043" y="3904616"/>
              <a:ext cx="5496477" cy="2364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6547" y="3904616"/>
              <a:ext cx="5603442" cy="2364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sp>
        <p:nvSpPr>
          <p:cNvPr id="32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21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平安校园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可视化应急指挥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081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23034" y="1226931"/>
            <a:ext cx="3850861" cy="379656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精品录播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022708" y="1229065"/>
            <a:ext cx="3827145" cy="379656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C00000"/>
                </a:solidFill>
              </a:defRPr>
            </a:lvl1pPr>
          </a:lstStyle>
          <a:p>
            <a:pPr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常态化录播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898664" y="1226929"/>
            <a:ext cx="4044784" cy="379656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C00000"/>
                </a:solidFill>
              </a:defRPr>
            </a:lvl1pPr>
          </a:lstStyle>
          <a:p>
            <a:pPr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互动录播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326158" y="1944409"/>
            <a:ext cx="3583041" cy="2599984"/>
            <a:chOff x="634508" y="1096637"/>
            <a:chExt cx="5683077" cy="3782750"/>
          </a:xfrm>
        </p:grpSpPr>
        <p:sp>
          <p:nvSpPr>
            <p:cNvPr id="54" name="圆角矩形 53"/>
            <p:cNvSpPr/>
            <p:nvPr/>
          </p:nvSpPr>
          <p:spPr>
            <a:xfrm>
              <a:off x="634508" y="1131589"/>
              <a:ext cx="2209678" cy="86409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02"/>
              <a:endParaRPr lang="zh-CN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4804719" y="1131589"/>
              <a:ext cx="1512866" cy="86275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02"/>
              <a:endParaRPr lang="zh-CN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3028342" y="3219819"/>
              <a:ext cx="1656185" cy="165956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02"/>
              <a:endParaRPr lang="zh-CN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3059832" y="2067694"/>
              <a:ext cx="1582430" cy="940194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02"/>
              <a:endParaRPr lang="zh-CN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810973" y="3210543"/>
              <a:ext cx="1506612" cy="166884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02"/>
              <a:endParaRPr lang="zh-CN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634509" y="3219820"/>
              <a:ext cx="2232248" cy="1659567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02"/>
              <a:endParaRPr lang="zh-CN" altLang="en-US" sz="1200">
                <a:solidFill>
                  <a:prstClr val="white"/>
                </a:solidFill>
              </a:endParaRPr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4650" y="4138953"/>
              <a:ext cx="495300" cy="31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0" descr="http://pic.58pic.com/58pic/16/10/34/25p58PICXU7_1024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251" y="3756177"/>
              <a:ext cx="467463" cy="32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0" descr="http://pic.58pic.com/58pic/16/10/34/25p58PICXU7_1024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531" y="3756177"/>
              <a:ext cx="467463" cy="32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0" descr="http://pic.58pic.com/58pic/16/10/34/25p58PICXU7_1024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391" y="3756177"/>
              <a:ext cx="467463" cy="32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0" descr="http://pic.58pic.com/58pic/16/10/34/25p58PICXU7_1024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670" y="3756177"/>
              <a:ext cx="467463" cy="32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77"/>
            <p:cNvSpPr txBox="1"/>
            <p:nvPr/>
          </p:nvSpPr>
          <p:spPr>
            <a:xfrm>
              <a:off x="2072913" y="4374036"/>
              <a:ext cx="771277" cy="2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课件</a:t>
              </a:r>
            </a:p>
          </p:txBody>
        </p:sp>
        <p:sp>
          <p:nvSpPr>
            <p:cNvPr id="66" name="TextBox 91"/>
            <p:cNvSpPr txBox="1"/>
            <p:nvPr/>
          </p:nvSpPr>
          <p:spPr>
            <a:xfrm>
              <a:off x="1955766" y="3811947"/>
              <a:ext cx="771277" cy="2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学生全景</a:t>
              </a:r>
            </a:p>
          </p:txBody>
        </p:sp>
        <p:sp>
          <p:nvSpPr>
            <p:cNvPr id="67" name="TextBox 92"/>
            <p:cNvSpPr txBox="1"/>
            <p:nvPr/>
          </p:nvSpPr>
          <p:spPr>
            <a:xfrm>
              <a:off x="1333296" y="3789634"/>
              <a:ext cx="771277" cy="2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讲台全景</a:t>
              </a:r>
            </a:p>
          </p:txBody>
        </p:sp>
        <p:sp>
          <p:nvSpPr>
            <p:cNvPr id="68" name="TextBox 93"/>
            <p:cNvSpPr txBox="1"/>
            <p:nvPr/>
          </p:nvSpPr>
          <p:spPr>
            <a:xfrm>
              <a:off x="1378166" y="4383570"/>
              <a:ext cx="771277" cy="2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教师特写</a:t>
              </a:r>
            </a:p>
          </p:txBody>
        </p:sp>
        <p:sp>
          <p:nvSpPr>
            <p:cNvPr id="69" name="TextBox 94"/>
            <p:cNvSpPr txBox="1"/>
            <p:nvPr/>
          </p:nvSpPr>
          <p:spPr>
            <a:xfrm>
              <a:off x="734279" y="3818345"/>
              <a:ext cx="771277" cy="2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板书特写</a:t>
              </a:r>
            </a:p>
          </p:txBody>
        </p:sp>
        <p:pic>
          <p:nvPicPr>
            <p:cNvPr id="70" name="Picture 19" descr="http://image1.nowec.com/2009/12/22/anfusz8/1/30-3011-8169614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6" t="7934" r="6715" b="25157"/>
            <a:stretch/>
          </p:blipFill>
          <p:spPr bwMode="auto">
            <a:xfrm>
              <a:off x="3269871" y="3804140"/>
              <a:ext cx="389444" cy="354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97"/>
            <p:cNvSpPr txBox="1"/>
            <p:nvPr/>
          </p:nvSpPr>
          <p:spPr>
            <a:xfrm>
              <a:off x="3135519" y="4176658"/>
              <a:ext cx="949885" cy="2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板书检测</a:t>
              </a:r>
            </a:p>
          </p:txBody>
        </p:sp>
        <p:pic>
          <p:nvPicPr>
            <p:cNvPr id="72" name="Picture 19" descr="http://image1.nowec.com/2009/12/22/anfusz8/1/30-3011-8169614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6" t="7934" r="6715" b="25157"/>
            <a:stretch/>
          </p:blipFill>
          <p:spPr bwMode="auto">
            <a:xfrm>
              <a:off x="3871619" y="3796204"/>
              <a:ext cx="389444" cy="354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100"/>
            <p:cNvSpPr txBox="1"/>
            <p:nvPr/>
          </p:nvSpPr>
          <p:spPr>
            <a:xfrm>
              <a:off x="3776325" y="4176658"/>
              <a:ext cx="949885" cy="2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教师检测</a:t>
              </a:r>
            </a:p>
          </p:txBody>
        </p:sp>
        <p:sp>
          <p:nvSpPr>
            <p:cNvPr id="74" name="TextBox 103"/>
            <p:cNvSpPr txBox="1"/>
            <p:nvPr/>
          </p:nvSpPr>
          <p:spPr>
            <a:xfrm>
              <a:off x="3059834" y="2139703"/>
              <a:ext cx="1025570" cy="28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zh-CN" altLang="en-US" sz="667" b="1" dirty="0">
                  <a:solidFill>
                    <a:srgbClr val="C00000"/>
                  </a:solidFill>
                </a:rPr>
                <a:t>录播主机</a:t>
              </a:r>
            </a:p>
          </p:txBody>
        </p:sp>
        <p:sp>
          <p:nvSpPr>
            <p:cNvPr id="75" name="TextBox 136"/>
            <p:cNvSpPr txBox="1"/>
            <p:nvPr/>
          </p:nvSpPr>
          <p:spPr>
            <a:xfrm>
              <a:off x="731630" y="4404335"/>
              <a:ext cx="771277" cy="2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学生特写</a:t>
              </a:r>
            </a:p>
          </p:txBody>
        </p:sp>
        <p:pic>
          <p:nvPicPr>
            <p:cNvPr id="76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629" y="4172292"/>
              <a:ext cx="1257300" cy="247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2" descr="D:\盈可视合作项目\全自动录课系统彩页\图片\新七寸屏12.26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46" y="1203913"/>
              <a:ext cx="731507" cy="534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图片 77"/>
            <p:cNvPicPr/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1840" y="2643758"/>
              <a:ext cx="1368152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TextBox 148"/>
            <p:cNvSpPr txBox="1"/>
            <p:nvPr/>
          </p:nvSpPr>
          <p:spPr>
            <a:xfrm>
              <a:off x="1652927" y="1672691"/>
              <a:ext cx="949885" cy="2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导播平板</a:t>
              </a:r>
            </a:p>
          </p:txBody>
        </p:sp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533636" y="4100104"/>
              <a:ext cx="235101" cy="319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09831" y="4125972"/>
              <a:ext cx="235101" cy="319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19" descr="http://image1.nowec.com/2009/12/22/anfusz8/1/30-3011-8169614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6" t="7934" r="6715" b="25157"/>
            <a:stretch/>
          </p:blipFill>
          <p:spPr bwMode="auto">
            <a:xfrm>
              <a:off x="899592" y="3527514"/>
              <a:ext cx="288032" cy="262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19" descr="http://image1.nowec.com/2009/12/22/anfusz8/1/30-3011-8169614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6" t="7934" r="6715" b="25157"/>
            <a:stretch/>
          </p:blipFill>
          <p:spPr bwMode="auto">
            <a:xfrm>
              <a:off x="1498605" y="3507854"/>
              <a:ext cx="288032" cy="262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9" descr="http://image1.nowec.com/2009/12/22/anfusz8/1/30-3011-8169614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6" t="7934" r="6715" b="25157"/>
            <a:stretch/>
          </p:blipFill>
          <p:spPr bwMode="auto">
            <a:xfrm>
              <a:off x="2074669" y="3507854"/>
              <a:ext cx="288032" cy="262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44705" y="1436860"/>
              <a:ext cx="1204911" cy="509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" name="TextBox 190"/>
            <p:cNvSpPr txBox="1"/>
            <p:nvPr/>
          </p:nvSpPr>
          <p:spPr>
            <a:xfrm>
              <a:off x="4752742" y="1096637"/>
              <a:ext cx="1382396" cy="28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zh-CN" altLang="en-US" sz="667" b="1" dirty="0">
                  <a:solidFill>
                    <a:srgbClr val="C00000"/>
                  </a:solidFill>
                </a:rPr>
                <a:t>资源管理平台</a:t>
              </a:r>
            </a:p>
          </p:txBody>
        </p:sp>
        <p:sp>
          <p:nvSpPr>
            <p:cNvPr id="87" name="TextBox 207"/>
            <p:cNvSpPr txBox="1"/>
            <p:nvPr/>
          </p:nvSpPr>
          <p:spPr>
            <a:xfrm>
              <a:off x="649103" y="3215576"/>
              <a:ext cx="1415482" cy="28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zh-CN" altLang="en-US" sz="667" b="1" dirty="0">
                  <a:solidFill>
                    <a:srgbClr val="C00000"/>
                  </a:solidFill>
                </a:rPr>
                <a:t>视频采集</a:t>
              </a:r>
            </a:p>
          </p:txBody>
        </p:sp>
        <p:sp>
          <p:nvSpPr>
            <p:cNvPr id="88" name="TextBox 208"/>
            <p:cNvSpPr txBox="1"/>
            <p:nvPr/>
          </p:nvSpPr>
          <p:spPr>
            <a:xfrm>
              <a:off x="4814807" y="3196006"/>
              <a:ext cx="1292838" cy="28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zh-CN" altLang="en-US" sz="667" b="1" dirty="0">
                  <a:solidFill>
                    <a:srgbClr val="C00000"/>
                  </a:solidFill>
                </a:rPr>
                <a:t>音频采集</a:t>
              </a:r>
            </a:p>
          </p:txBody>
        </p:sp>
        <p:sp>
          <p:nvSpPr>
            <p:cNvPr id="89" name="TextBox 209"/>
            <p:cNvSpPr txBox="1"/>
            <p:nvPr/>
          </p:nvSpPr>
          <p:spPr>
            <a:xfrm>
              <a:off x="3047799" y="3196006"/>
              <a:ext cx="1150218" cy="28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zh-CN" altLang="en-US" sz="667" b="1" dirty="0">
                  <a:solidFill>
                    <a:srgbClr val="C00000"/>
                  </a:solidFill>
                </a:rPr>
                <a:t>智能检测</a:t>
              </a:r>
            </a:p>
          </p:txBody>
        </p:sp>
        <p:sp>
          <p:nvSpPr>
            <p:cNvPr id="90" name="TextBox 210"/>
            <p:cNvSpPr txBox="1"/>
            <p:nvPr/>
          </p:nvSpPr>
          <p:spPr>
            <a:xfrm>
              <a:off x="634510" y="1113110"/>
              <a:ext cx="1273193" cy="28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02"/>
              <a:r>
                <a:rPr lang="zh-CN" altLang="en-US" sz="667" b="1" dirty="0">
                  <a:solidFill>
                    <a:srgbClr val="C00000"/>
                  </a:solidFill>
                </a:rPr>
                <a:t>导播控制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4644008" y="2715766"/>
              <a:ext cx="9361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57" idx="2"/>
            </p:cNvCxnSpPr>
            <p:nvPr/>
          </p:nvCxnSpPr>
          <p:spPr>
            <a:xfrm>
              <a:off x="3851047" y="3007887"/>
              <a:ext cx="0" cy="2026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5580113" y="2715765"/>
              <a:ext cx="2" cy="48024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1907704" y="2715766"/>
              <a:ext cx="11521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1907704" y="2715766"/>
              <a:ext cx="0" cy="5040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1907704" y="2427734"/>
              <a:ext cx="11521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1907704" y="1995686"/>
              <a:ext cx="0" cy="432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4644008" y="2427734"/>
              <a:ext cx="9361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5580112" y="1995686"/>
              <a:ext cx="0" cy="432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0" name="组合 149"/>
          <p:cNvGrpSpPr/>
          <p:nvPr/>
        </p:nvGrpSpPr>
        <p:grpSpPr>
          <a:xfrm>
            <a:off x="4069712" y="1944410"/>
            <a:ext cx="3618749" cy="2588649"/>
            <a:chOff x="7112351" y="1799963"/>
            <a:chExt cx="5194804" cy="2736304"/>
          </a:xfrm>
        </p:grpSpPr>
        <p:grpSp>
          <p:nvGrpSpPr>
            <p:cNvPr id="3" name="组合 2"/>
            <p:cNvGrpSpPr/>
            <p:nvPr/>
          </p:nvGrpSpPr>
          <p:grpSpPr>
            <a:xfrm>
              <a:off x="7112351" y="1799963"/>
              <a:ext cx="5194804" cy="2736304"/>
              <a:chOff x="634508" y="1096637"/>
              <a:chExt cx="5683077" cy="378275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634508" y="1131589"/>
                <a:ext cx="2209678" cy="8640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2"/>
                <a:endParaRPr lang="zh-CN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4804719" y="1131589"/>
                <a:ext cx="1512866" cy="86275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2"/>
                <a:endParaRPr lang="zh-CN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3028342" y="3219819"/>
                <a:ext cx="1656185" cy="1659568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2"/>
                <a:endParaRPr lang="zh-CN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3059832" y="2067694"/>
                <a:ext cx="1582430" cy="940194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2"/>
                <a:endParaRPr lang="zh-CN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4810973" y="3210543"/>
                <a:ext cx="1506612" cy="166884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2"/>
                <a:endParaRPr lang="zh-CN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634509" y="3219820"/>
                <a:ext cx="2232248" cy="1659567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2"/>
                <a:endParaRPr lang="zh-CN" altLang="en-US" sz="12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0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4650" y="4138953"/>
                <a:ext cx="495300" cy="31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TextBox 77"/>
              <p:cNvSpPr txBox="1"/>
              <p:nvPr/>
            </p:nvSpPr>
            <p:spPr>
              <a:xfrm>
                <a:off x="2072913" y="4374034"/>
                <a:ext cx="771275" cy="22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defTabSz="914202"/>
                <a:r>
                  <a:rPr lang="zh-CN" altLang="en-US" sz="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课件</a:t>
                </a:r>
              </a:p>
            </p:txBody>
          </p:sp>
          <p:sp>
            <p:nvSpPr>
              <p:cNvPr id="16" name="TextBox 91"/>
              <p:cNvSpPr txBox="1"/>
              <p:nvPr/>
            </p:nvSpPr>
            <p:spPr>
              <a:xfrm>
                <a:off x="1955767" y="3811947"/>
                <a:ext cx="771275" cy="22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defTabSz="914202"/>
                <a:r>
                  <a:rPr lang="zh-CN" altLang="en-US" sz="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学生全景</a:t>
                </a:r>
              </a:p>
            </p:txBody>
          </p:sp>
          <p:sp>
            <p:nvSpPr>
              <p:cNvPr id="17" name="TextBox 92"/>
              <p:cNvSpPr txBox="1"/>
              <p:nvPr/>
            </p:nvSpPr>
            <p:spPr>
              <a:xfrm>
                <a:off x="1333295" y="3789636"/>
                <a:ext cx="771275" cy="22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defTabSz="914202"/>
                <a:r>
                  <a:rPr lang="zh-CN" altLang="en-US" sz="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讲台全景</a:t>
                </a:r>
              </a:p>
            </p:txBody>
          </p:sp>
          <p:sp>
            <p:nvSpPr>
              <p:cNvPr id="18" name="TextBox 93"/>
              <p:cNvSpPr txBox="1"/>
              <p:nvPr/>
            </p:nvSpPr>
            <p:spPr>
              <a:xfrm>
                <a:off x="1378166" y="4383572"/>
                <a:ext cx="771275" cy="22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defTabSz="914202"/>
                <a:r>
                  <a:rPr lang="zh-CN" altLang="en-US" sz="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教师特写</a:t>
                </a:r>
              </a:p>
            </p:txBody>
          </p:sp>
          <p:pic>
            <p:nvPicPr>
              <p:cNvPr id="22" name="Picture 19" descr="http://image1.nowec.com/2009/12/22/anfusz8/1/30-3011-8169614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6" t="7934" r="6715" b="25157"/>
              <a:stretch/>
            </p:blipFill>
            <p:spPr bwMode="auto">
              <a:xfrm>
                <a:off x="3626068" y="3796208"/>
                <a:ext cx="389444" cy="354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100"/>
              <p:cNvSpPr txBox="1"/>
              <p:nvPr/>
            </p:nvSpPr>
            <p:spPr>
              <a:xfrm>
                <a:off x="3530774" y="4176662"/>
                <a:ext cx="949883" cy="22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defTabSz="914202"/>
                <a:r>
                  <a:rPr lang="zh-CN" altLang="en-US" sz="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教师检测</a:t>
                </a:r>
              </a:p>
            </p:txBody>
          </p:sp>
          <p:sp>
            <p:nvSpPr>
              <p:cNvPr id="24" name="TextBox 103"/>
              <p:cNvSpPr txBox="1"/>
              <p:nvPr/>
            </p:nvSpPr>
            <p:spPr>
              <a:xfrm>
                <a:off x="3059830" y="2139703"/>
                <a:ext cx="1440162" cy="284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02"/>
                <a:r>
                  <a:rPr lang="zh-CN" altLang="en-US" sz="667" b="1" dirty="0">
                    <a:solidFill>
                      <a:srgbClr val="C00000"/>
                    </a:solidFill>
                  </a:rPr>
                  <a:t>录播主机</a:t>
                </a:r>
              </a:p>
            </p:txBody>
          </p:sp>
          <p:pic>
            <p:nvPicPr>
              <p:cNvPr id="27" name="Picture 2" descr="D:\盈可视合作项目\全自动录课系统彩页\图片\新七寸屏12.26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6046" y="1203913"/>
                <a:ext cx="731507" cy="534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图片 27"/>
              <p:cNvPicPr/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131840" y="2643758"/>
                <a:ext cx="1368152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Box 148"/>
              <p:cNvSpPr txBox="1"/>
              <p:nvPr/>
            </p:nvSpPr>
            <p:spPr>
              <a:xfrm>
                <a:off x="1652924" y="1672690"/>
                <a:ext cx="949883" cy="22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defTabSz="914202"/>
                <a:r>
                  <a:rPr lang="zh-CN" altLang="en-US" sz="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导播平板</a:t>
                </a:r>
              </a:p>
            </p:txBody>
          </p:sp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533636" y="4100104"/>
                <a:ext cx="235101" cy="3198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19" descr="http://image1.nowec.com/2009/12/22/anfusz8/1/30-3011-8169614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6" t="7934" r="6715" b="25157"/>
              <a:stretch/>
            </p:blipFill>
            <p:spPr bwMode="auto">
              <a:xfrm>
                <a:off x="1498605" y="3507854"/>
                <a:ext cx="288032" cy="262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9" descr="http://image1.nowec.com/2009/12/22/anfusz8/1/30-3011-8169614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6" t="7934" r="6715" b="25157"/>
              <a:stretch/>
            </p:blipFill>
            <p:spPr bwMode="auto">
              <a:xfrm>
                <a:off x="2074669" y="3507854"/>
                <a:ext cx="288032" cy="262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3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044705" y="1436860"/>
                <a:ext cx="1204911" cy="509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TextBox 190"/>
              <p:cNvSpPr txBox="1"/>
              <p:nvPr/>
            </p:nvSpPr>
            <p:spPr>
              <a:xfrm>
                <a:off x="4752743" y="1096637"/>
                <a:ext cx="1482332" cy="284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02"/>
                <a:r>
                  <a:rPr lang="zh-CN" altLang="en-US" sz="667" b="1" dirty="0">
                    <a:solidFill>
                      <a:srgbClr val="C00000"/>
                    </a:solidFill>
                  </a:rPr>
                  <a:t>资源管理平台</a:t>
                </a:r>
              </a:p>
            </p:txBody>
          </p:sp>
          <p:sp>
            <p:nvSpPr>
              <p:cNvPr id="37" name="TextBox 207"/>
              <p:cNvSpPr txBox="1"/>
              <p:nvPr/>
            </p:nvSpPr>
            <p:spPr>
              <a:xfrm>
                <a:off x="649102" y="3215575"/>
                <a:ext cx="1214158" cy="284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02"/>
                <a:r>
                  <a:rPr lang="zh-CN" altLang="en-US" sz="667" b="1" dirty="0">
                    <a:solidFill>
                      <a:srgbClr val="C00000"/>
                    </a:solidFill>
                  </a:rPr>
                  <a:t>视频采集</a:t>
                </a:r>
              </a:p>
            </p:txBody>
          </p:sp>
          <p:sp>
            <p:nvSpPr>
              <p:cNvPr id="38" name="TextBox 208"/>
              <p:cNvSpPr txBox="1"/>
              <p:nvPr/>
            </p:nvSpPr>
            <p:spPr>
              <a:xfrm>
                <a:off x="4814805" y="3196006"/>
                <a:ext cx="1291373" cy="284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02"/>
                <a:r>
                  <a:rPr lang="zh-CN" altLang="en-US" sz="667" b="1" dirty="0">
                    <a:solidFill>
                      <a:srgbClr val="C00000"/>
                    </a:solidFill>
                  </a:rPr>
                  <a:t>音频采集</a:t>
                </a:r>
              </a:p>
            </p:txBody>
          </p:sp>
          <p:sp>
            <p:nvSpPr>
              <p:cNvPr id="39" name="TextBox 209"/>
              <p:cNvSpPr txBox="1"/>
              <p:nvPr/>
            </p:nvSpPr>
            <p:spPr>
              <a:xfrm>
                <a:off x="3047799" y="3196006"/>
                <a:ext cx="1228142" cy="284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02"/>
                <a:r>
                  <a:rPr lang="zh-CN" altLang="en-US" sz="667" b="1" dirty="0">
                    <a:solidFill>
                      <a:srgbClr val="C00000"/>
                    </a:solidFill>
                  </a:rPr>
                  <a:t>智能检测</a:t>
                </a:r>
              </a:p>
            </p:txBody>
          </p:sp>
          <p:sp>
            <p:nvSpPr>
              <p:cNvPr id="40" name="TextBox 210"/>
              <p:cNvSpPr txBox="1"/>
              <p:nvPr/>
            </p:nvSpPr>
            <p:spPr>
              <a:xfrm>
                <a:off x="634510" y="1113112"/>
                <a:ext cx="1134227" cy="284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02"/>
                <a:r>
                  <a:rPr lang="zh-CN" altLang="en-US" sz="667" b="1" dirty="0">
                    <a:solidFill>
                      <a:srgbClr val="C00000"/>
                    </a:solidFill>
                  </a:rPr>
                  <a:t>导播控制</a:t>
                </a: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4644008" y="2715766"/>
                <a:ext cx="93610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7" idx="2"/>
              </p:cNvCxnSpPr>
              <p:nvPr/>
            </p:nvCxnSpPr>
            <p:spPr>
              <a:xfrm>
                <a:off x="3851047" y="3007887"/>
                <a:ext cx="0" cy="20265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5580113" y="2715765"/>
                <a:ext cx="2" cy="48024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907704" y="2715766"/>
                <a:ext cx="115212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907704" y="2715766"/>
                <a:ext cx="0" cy="50405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>
                <a:off x="1907704" y="2427734"/>
                <a:ext cx="115212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V="1">
                <a:off x="1907704" y="1995686"/>
                <a:ext cx="0" cy="43204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>
                <a:off x="4644008" y="2427734"/>
                <a:ext cx="93610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5580112" y="1995686"/>
                <a:ext cx="0" cy="43204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47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177809" y="3723878"/>
              <a:ext cx="360040" cy="318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8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753873" y="3723878"/>
              <a:ext cx="360040" cy="318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TextBox 100"/>
            <p:cNvSpPr txBox="1"/>
            <p:nvPr/>
          </p:nvSpPr>
          <p:spPr>
            <a:xfrm>
              <a:off x="11363463" y="4057974"/>
              <a:ext cx="868271" cy="162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defTabSz="914202"/>
              <a:r>
                <a:rPr lang="zh-CN" altLang="en-US" sz="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全向麦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123031" y="1662817"/>
            <a:ext cx="3840364" cy="2976331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2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022708" y="1662817"/>
            <a:ext cx="3827145" cy="2976331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2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895706" y="1662817"/>
            <a:ext cx="4047743" cy="2976331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2"/>
            <a:endParaRPr lang="zh-CN" altLang="en-US" sz="1867">
              <a:solidFill>
                <a:prstClr val="white"/>
              </a:solidFill>
            </a:endParaRP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 rotWithShape="1">
          <a:blip r:embed="rId15" cstate="print"/>
          <a:srcRect l="29017"/>
          <a:stretch/>
        </p:blipFill>
        <p:spPr bwMode="auto">
          <a:xfrm>
            <a:off x="8041163" y="1833142"/>
            <a:ext cx="3776792" cy="2806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标题 1"/>
          <p:cNvSpPr txBox="1">
            <a:spLocks/>
          </p:cNvSpPr>
          <p:nvPr/>
        </p:nvSpPr>
        <p:spPr>
          <a:xfrm>
            <a:off x="123030" y="4748221"/>
            <a:ext cx="11820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+mn-ea"/>
              </a:defRPr>
            </a:lvl1pPr>
          </a:lstStyle>
          <a:p>
            <a:pPr defTabSz="914202">
              <a:lnSpc>
                <a:spcPct val="125000"/>
              </a:lnSpc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针对不同的需求与应用场景，推出三大教学录播系统方案。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+mj-ea"/>
              <a:ea typeface="+mj-ea"/>
            </a:endParaRPr>
          </a:p>
          <a:p>
            <a:pPr defTabSz="914202">
              <a:lnSpc>
                <a:spcPct val="125000"/>
              </a:lnSpc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        采用高度集成化设计，支持教师、学生的全景和特写画面采集，支持板书特写、电脑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PPT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信号的同步采集，内嵌图像识别跟踪模块、导播切换模块、高清录播模块、直播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/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点播模块等，可实现画面自动跟踪、切换，极大的提高课程视频的制作效率，为教育积累宝贵的视频资源。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+mj-ea"/>
              <a:ea typeface="+mj-ea"/>
            </a:endParaRPr>
          </a:p>
          <a:p>
            <a:pPr defTabSz="914202">
              <a:lnSpc>
                <a:spcPct val="125000"/>
              </a:lnSpc>
            </a:pP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        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结合平台的视频直播、点播、排名、点赞、点评等功能，让学生享受优质的教学视频，提升区域整体教育质量。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04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21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便捷校园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教学录播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865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039" y="2283148"/>
            <a:ext cx="7466957" cy="3302871"/>
          </a:xfrm>
          <a:prstGeom prst="rect">
            <a:avLst/>
          </a:prstGeom>
        </p:spPr>
      </p:pic>
      <p:sp>
        <p:nvSpPr>
          <p:cNvPr id="105" name="TextBox 4"/>
          <p:cNvSpPr txBox="1"/>
          <p:nvPr/>
        </p:nvSpPr>
        <p:spPr>
          <a:xfrm>
            <a:off x="623392" y="1144847"/>
            <a:ext cx="10849205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02">
              <a:lnSpc>
                <a:spcPct val="150000"/>
              </a:lnSpc>
            </a:pPr>
            <a:r>
              <a:rPr lang="zh-CN" altLang="zh-CN" sz="16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多媒体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无尘白板一体机，集成无尘白板、计算机（桌面云）、视频展台、多媒体中控、无线话筒、数字功放、数字时钟等功能于一身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106" name="TextBox 5"/>
          <p:cNvSpPr txBox="1"/>
          <p:nvPr/>
        </p:nvSpPr>
        <p:spPr>
          <a:xfrm>
            <a:off x="644488" y="2873760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02"/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通过网络可以非常便捷的获取优质资源</a:t>
            </a:r>
            <a:endParaRPr lang="zh-CN" altLang="zh-CN" sz="1600" b="1" dirty="0">
              <a:solidFill>
                <a:prstClr val="white">
                  <a:lumMod val="50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4490" y="2422353"/>
            <a:ext cx="3552041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914202"/>
            <a:r>
              <a:rPr lang="zh-CN" altLang="zh-CN" sz="1867" b="1" dirty="0">
                <a:solidFill>
                  <a:srgbClr val="E44C36"/>
                </a:solidFill>
                <a:latin typeface="+mj-ea"/>
                <a:ea typeface="+mj-ea"/>
              </a:rPr>
              <a:t>资源零距离</a:t>
            </a:r>
            <a:endParaRPr lang="en-US" altLang="zh-CN" sz="1867" b="1" dirty="0">
              <a:solidFill>
                <a:srgbClr val="E44C36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4490" y="3267174"/>
            <a:ext cx="3552041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914202"/>
            <a:r>
              <a:rPr lang="zh-CN" altLang="zh-CN" sz="1867" b="1" dirty="0">
                <a:solidFill>
                  <a:srgbClr val="E44C36"/>
                </a:solidFill>
                <a:latin typeface="+mj-ea"/>
                <a:ea typeface="+mj-ea"/>
              </a:rPr>
              <a:t>功能强大</a:t>
            </a:r>
            <a:endParaRPr lang="en-US" altLang="zh-CN" sz="1867" b="1" dirty="0">
              <a:solidFill>
                <a:srgbClr val="E44C36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4488" y="3694775"/>
            <a:ext cx="3529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02"/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通过信息化方式非常方便的展现资源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644489" y="4149994"/>
            <a:ext cx="3552041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914202"/>
            <a:r>
              <a:rPr lang="zh-CN" altLang="zh-CN" sz="1867" b="1" dirty="0">
                <a:solidFill>
                  <a:srgbClr val="E44C36"/>
                </a:solidFill>
                <a:latin typeface="+mj-ea"/>
                <a:ea typeface="+mj-ea"/>
              </a:rPr>
              <a:t>设计感极强</a:t>
            </a:r>
            <a:endParaRPr lang="zh-CN" altLang="en-US" sz="1867" b="1" dirty="0">
              <a:solidFill>
                <a:srgbClr val="E44C36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7519" y="4560364"/>
            <a:ext cx="3118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02"/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隐蔽式内部走线，外观简洁大方</a:t>
            </a:r>
          </a:p>
        </p:txBody>
      </p:sp>
      <p:sp>
        <p:nvSpPr>
          <p:cNvPr id="11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21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便捷校园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智能多媒体教室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56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4422837" y="3591641"/>
            <a:ext cx="2768052" cy="379656"/>
          </a:xfrm>
          <a:prstGeom prst="rect">
            <a:avLst/>
          </a:prstGeom>
          <a:solidFill>
            <a:srgbClr val="F98634"/>
          </a:solidFill>
        </p:spPr>
        <p:txBody>
          <a:bodyPr wrap="square">
            <a:spAutoFit/>
          </a:bodyPr>
          <a:lstStyle/>
          <a:p>
            <a:pPr algn="ctr"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巡考</a:t>
            </a:r>
          </a:p>
        </p:txBody>
      </p:sp>
      <p:pic>
        <p:nvPicPr>
          <p:cNvPr id="9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2837" y="1616569"/>
            <a:ext cx="2768052" cy="183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E:\袁文静\培训工作\2014新ppt\2015ppt素材\245503D092AB37808F5393AF060D5AA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6214" y="1658302"/>
            <a:ext cx="2839337" cy="183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"/>
          <p:cNvSpPr>
            <a:spLocks noChangeArrowheads="1"/>
          </p:cNvSpPr>
          <p:nvPr/>
        </p:nvSpPr>
        <p:spPr bwMode="auto">
          <a:xfrm>
            <a:off x="8016214" y="3591641"/>
            <a:ext cx="2839337" cy="379656"/>
          </a:xfrm>
          <a:prstGeom prst="rect">
            <a:avLst/>
          </a:prstGeom>
          <a:solidFill>
            <a:srgbClr val="C8CACA"/>
          </a:solidFill>
        </p:spPr>
        <p:txBody>
          <a:bodyPr wrap="square">
            <a:spAutoFit/>
          </a:bodyPr>
          <a:lstStyle/>
          <a:p>
            <a:pPr algn="ctr"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巡课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815413" y="4581129"/>
            <a:ext cx="10334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+mn-ea"/>
              </a:defRPr>
            </a:lvl1pPr>
          </a:lstStyle>
          <a:p>
            <a:pPr marL="228594" indent="-228594" defTabSz="914202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减少重复建设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+mj-ea"/>
              <a:ea typeface="+mj-ea"/>
            </a:endParaRPr>
          </a:p>
          <a:p>
            <a:pPr marL="228594" indent="-228594" defTabSz="914202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复用安防系统与监控中心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5898" y="3591641"/>
            <a:ext cx="2698852" cy="379656"/>
          </a:xfrm>
          <a:prstGeom prst="rect">
            <a:avLst/>
          </a:prstGeom>
          <a:solidFill>
            <a:srgbClr val="9CB833"/>
          </a:solidFill>
        </p:spPr>
        <p:txBody>
          <a:bodyPr wrap="square">
            <a:spAutoFit/>
          </a:bodyPr>
          <a:lstStyle/>
          <a:p>
            <a:pPr algn="ctr" defTabSz="914202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师生财产安全</a:t>
            </a:r>
          </a:p>
        </p:txBody>
      </p:sp>
      <p:pic>
        <p:nvPicPr>
          <p:cNvPr id="23" name="Picture 3" descr="E:\图片素材\201301111001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98" y="1616567"/>
            <a:ext cx="2698852" cy="183698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21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便捷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巡课巡考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3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32131" y="1171714"/>
            <a:ext cx="9807415" cy="3552395"/>
            <a:chOff x="932624" y="1227784"/>
            <a:chExt cx="10625952" cy="3723625"/>
          </a:xfrm>
        </p:grpSpPr>
        <p:grpSp>
          <p:nvGrpSpPr>
            <p:cNvPr id="5" name="组合 4"/>
            <p:cNvGrpSpPr/>
            <p:nvPr/>
          </p:nvGrpSpPr>
          <p:grpSpPr>
            <a:xfrm>
              <a:off x="932624" y="1642031"/>
              <a:ext cx="4665550" cy="2835014"/>
              <a:chOff x="932624" y="1642031"/>
              <a:chExt cx="4665550" cy="2835014"/>
            </a:xfrm>
          </p:grpSpPr>
          <p:sp>
            <p:nvSpPr>
              <p:cNvPr id="10" name="AutoShape 2"/>
              <p:cNvSpPr>
                <a:spLocks noChangeArrowheads="1"/>
              </p:cNvSpPr>
              <p:nvPr/>
            </p:nvSpPr>
            <p:spPr bwMode="gray">
              <a:xfrm>
                <a:off x="932624" y="1642031"/>
                <a:ext cx="4665550" cy="2835014"/>
              </a:xfrm>
              <a:prstGeom prst="roundRect">
                <a:avLst>
                  <a:gd name="adj" fmla="val 8856"/>
                </a:avLst>
              </a:prstGeom>
              <a:blipFill dpi="0" rotWithShape="1">
                <a:blip r:embed="rId3">
                  <a:alphaModFix amt="15000"/>
                </a:blip>
                <a:srcRect/>
                <a:stretch>
                  <a:fillRect/>
                </a:stretch>
              </a:blipFill>
              <a:ln w="3175" cmpd="sng">
                <a:solidFill>
                  <a:srgbClr val="1570C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202">
                  <a:defRPr/>
                </a:pPr>
                <a:endParaRPr lang="zh-CN" altLang="en-US" sz="1467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文本框 28"/>
              <p:cNvSpPr txBox="1">
                <a:spLocks noChangeArrowheads="1"/>
              </p:cNvSpPr>
              <p:nvPr/>
            </p:nvSpPr>
            <p:spPr bwMode="auto">
              <a:xfrm>
                <a:off x="1288125" y="1868564"/>
                <a:ext cx="3947907" cy="2506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defTabSz="914202">
                  <a:lnSpc>
                    <a:spcPct val="200000"/>
                  </a:lnSpc>
                  <a:spcBef>
                    <a:spcPct val="0"/>
                  </a:spcBef>
                  <a:buNone/>
                </a:pPr>
                <a:r>
                  <a: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</a:rPr>
                  <a:t>超级云数字班牌</a:t>
                </a:r>
                <a:r>
                  <a:rPr lang="en-US" altLang="zh-CN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-</a:t>
                </a:r>
                <a:r>
                  <a:rPr lang="en-US" altLang="zh-CN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“</a:t>
                </a:r>
                <a:r>
                  <a:rPr lang="zh-CN" altLang="en-US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微屏</a:t>
                </a:r>
                <a:r>
                  <a:rPr lang="en-US" altLang="zh-CN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”</a:t>
                </a:r>
                <a:r>
                  <a:rPr lang="zh-CN" altLang="en-US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也叫</a:t>
                </a:r>
                <a:r>
                  <a:rPr lang="en-US" altLang="zh-CN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“V</a:t>
                </a:r>
                <a:r>
                  <a:rPr lang="zh-CN" altLang="en-US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屏</a:t>
                </a:r>
                <a:r>
                  <a:rPr lang="en-US" altLang="zh-CN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”</a:t>
                </a:r>
                <a:r>
                  <a:rPr lang="zh-CN" altLang="en-US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，</a:t>
                </a:r>
                <a:r>
                  <a:rPr lang="zh-CN" altLang="zh-CN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是学校日常工作、班级文化展示和拓展课堂交流等实现智慧校园的应用载体</a:t>
                </a:r>
                <a:r>
                  <a:rPr lang="zh-CN" altLang="en-US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，</a:t>
                </a:r>
                <a:r>
                  <a:rPr lang="zh-CN" altLang="zh-CN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为学生和老师提供新颖的师生交流及校园服务平台</a:t>
                </a:r>
                <a:r>
                  <a:rPr lang="zh-CN" altLang="en-US" sz="1467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ea"/>
                    <a:ea typeface="+mj-ea"/>
                  </a:rPr>
                  <a:t>。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767" y="1227784"/>
              <a:ext cx="5365809" cy="372362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810817" y="4540116"/>
            <a:ext cx="10233057" cy="769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02">
              <a:lnSpc>
                <a:spcPct val="150000"/>
              </a:lnSpc>
              <a:spcBef>
                <a:spcPct val="0"/>
              </a:spcBef>
            </a:pP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       </a:t>
            </a:r>
            <a:r>
              <a:rPr lang="zh-CN" altLang="en-US" sz="1467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超级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云数字班牌除了具有校园文化展示、家校互通、刷卡考勤、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  <a:sym typeface="宋体" panose="02010600030101010101" pitchFamily="2" charset="-122"/>
              </a:rPr>
              <a:t>评先评优查询等基础模块，还自主创新了基于云服务的微应用超市，可提供</a:t>
            </a:r>
            <a:r>
              <a:rPr lang="zh-CN" altLang="en-US" sz="1467" b="1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核心素质评定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/</a:t>
            </a:r>
            <a:r>
              <a:rPr lang="zh-CN" altLang="en-US" sz="1467" b="1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走班制课程表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/</a:t>
            </a:r>
            <a:r>
              <a:rPr lang="zh-CN" altLang="en-US" sz="1467" b="1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排座系统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等个性化应用服务，供学校择优选择。</a:t>
            </a:r>
          </a:p>
        </p:txBody>
      </p:sp>
      <p:sp>
        <p:nvSpPr>
          <p:cNvPr id="9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21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便捷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电子班牌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435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452812" y="1339169"/>
            <a:ext cx="9286376" cy="4713287"/>
            <a:chOff x="2109561" y="1440770"/>
            <a:chExt cx="7991475" cy="4056062"/>
          </a:xfrm>
        </p:grpSpPr>
        <p:sp>
          <p:nvSpPr>
            <p:cNvPr id="2" name="矩形 1"/>
            <p:cNvSpPr>
              <a:spLocks noChangeArrowheads="1"/>
            </p:cNvSpPr>
            <p:nvPr/>
          </p:nvSpPr>
          <p:spPr bwMode="auto">
            <a:xfrm flipH="1">
              <a:off x="3825649" y="1440770"/>
              <a:ext cx="17462" cy="399891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  <a:sym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  <a:sym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sym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  <a:sym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  <a:sym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pic>
          <p:nvPicPr>
            <p:cNvPr id="3" name="Picture 2" descr="C:\Users\luokq\Desktop\正面渲染图151025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561" y="1589995"/>
              <a:ext cx="1373188" cy="773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911" y="3995057"/>
              <a:ext cx="136525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311" y="2710770"/>
              <a:ext cx="1069975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036" y="4852307"/>
              <a:ext cx="512763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411" y="5172982"/>
              <a:ext cx="6635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261" y="1440770"/>
              <a:ext cx="5946775" cy="403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066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便捷校园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视频会议系统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727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91886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高效校园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信息发布系统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28" b="4385"/>
          <a:stretch/>
        </p:blipFill>
        <p:spPr>
          <a:xfrm>
            <a:off x="1471297" y="704972"/>
            <a:ext cx="9249406" cy="5785428"/>
          </a:xfrm>
          <a:prstGeom prst="rect">
            <a:avLst/>
          </a:prstGeom>
          <a:effectLst/>
        </p:spPr>
      </p:pic>
      <p:grpSp>
        <p:nvGrpSpPr>
          <p:cNvPr id="14" name="组合 13"/>
          <p:cNvGrpSpPr/>
          <p:nvPr/>
        </p:nvGrpSpPr>
        <p:grpSpPr>
          <a:xfrm>
            <a:off x="5354804" y="5789020"/>
            <a:ext cx="1803400" cy="859367"/>
            <a:chOff x="5405120" y="5890261"/>
            <a:chExt cx="1803400" cy="859367"/>
          </a:xfrm>
          <a:solidFill>
            <a:srgbClr val="1570C1"/>
          </a:solidFill>
        </p:grpSpPr>
        <p:sp>
          <p:nvSpPr>
            <p:cNvPr id="15" name="圆角矩形标注 14"/>
            <p:cNvSpPr/>
            <p:nvPr/>
          </p:nvSpPr>
          <p:spPr>
            <a:xfrm>
              <a:off x="5405120" y="5890261"/>
              <a:ext cx="1664547" cy="859367"/>
            </a:xfrm>
            <a:prstGeom prst="wedgeRoundRectCallout">
              <a:avLst>
                <a:gd name="adj1" fmla="val -69691"/>
                <a:gd name="adj2" fmla="val -55643"/>
                <a:gd name="adj3" fmla="val 16667"/>
              </a:avLst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图片 15" descr="20120703111613-12469065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9741" y="5988474"/>
              <a:ext cx="872913" cy="662940"/>
            </a:xfrm>
            <a:prstGeom prst="rect">
              <a:avLst/>
            </a:prstGeom>
            <a:grpFill/>
          </p:spPr>
        </p:pic>
        <p:sp>
          <p:nvSpPr>
            <p:cNvPr id="17" name="文本框 16"/>
            <p:cNvSpPr txBox="1"/>
            <p:nvPr/>
          </p:nvSpPr>
          <p:spPr>
            <a:xfrm>
              <a:off x="6412653" y="6168814"/>
              <a:ext cx="795867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+mj-ea"/>
                  <a:ea typeface="+mj-ea"/>
                </a:rPr>
                <a:t>校门口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836818" y="5666947"/>
            <a:ext cx="1739900" cy="859367"/>
            <a:chOff x="2524760" y="5890261"/>
            <a:chExt cx="1739900" cy="859367"/>
          </a:xfrm>
          <a:solidFill>
            <a:srgbClr val="1570C1"/>
          </a:solidFill>
        </p:grpSpPr>
        <p:sp>
          <p:nvSpPr>
            <p:cNvPr id="19" name="圆角矩形标注 18"/>
            <p:cNvSpPr/>
            <p:nvPr/>
          </p:nvSpPr>
          <p:spPr>
            <a:xfrm>
              <a:off x="2524760" y="5890261"/>
              <a:ext cx="1664547" cy="859367"/>
            </a:xfrm>
            <a:prstGeom prst="wedgeRoundRectCallout">
              <a:avLst>
                <a:gd name="adj1" fmla="val 37465"/>
                <a:gd name="adj2" fmla="val -124806"/>
                <a:gd name="adj3" fmla="val 16667"/>
              </a:avLst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468793" y="6156114"/>
              <a:ext cx="795867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+mj-ea"/>
                  <a:ea typeface="+mj-ea"/>
                </a:rPr>
                <a:t>行政楼</a:t>
              </a:r>
            </a:p>
          </p:txBody>
        </p:sp>
        <p:pic>
          <p:nvPicPr>
            <p:cNvPr id="21" name="图片 20" descr="南京财经大学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5354" y="5988474"/>
              <a:ext cx="916940" cy="687493"/>
            </a:xfrm>
            <a:prstGeom prst="rect">
              <a:avLst/>
            </a:prstGeom>
            <a:grpFill/>
          </p:spPr>
        </p:pic>
      </p:grpSp>
      <p:grpSp>
        <p:nvGrpSpPr>
          <p:cNvPr id="22" name="组合 21"/>
          <p:cNvGrpSpPr/>
          <p:nvPr/>
        </p:nvGrpSpPr>
        <p:grpSpPr>
          <a:xfrm>
            <a:off x="1461347" y="2714665"/>
            <a:ext cx="1664547" cy="859367"/>
            <a:chOff x="734060" y="2147147"/>
            <a:chExt cx="1664547" cy="859367"/>
          </a:xfrm>
          <a:solidFill>
            <a:srgbClr val="1570C1"/>
          </a:solidFill>
        </p:grpSpPr>
        <p:sp>
          <p:nvSpPr>
            <p:cNvPr id="23" name="圆角矩形标注 22"/>
            <p:cNvSpPr/>
            <p:nvPr/>
          </p:nvSpPr>
          <p:spPr>
            <a:xfrm>
              <a:off x="734060" y="2147147"/>
              <a:ext cx="1664547" cy="859367"/>
            </a:xfrm>
            <a:prstGeom prst="wedgeRoundRectCallout">
              <a:avLst>
                <a:gd name="adj1" fmla="val 72365"/>
                <a:gd name="adj2" fmla="val 21611"/>
                <a:gd name="adj3" fmla="val 16667"/>
              </a:avLst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20613" y="2413001"/>
              <a:ext cx="795867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实验楼</a:t>
              </a:r>
            </a:p>
          </p:txBody>
        </p:sp>
        <p:pic>
          <p:nvPicPr>
            <p:cNvPr id="25" name="图片 24" descr="广州绿翠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847" y="2224194"/>
              <a:ext cx="630767" cy="705273"/>
            </a:xfrm>
            <a:prstGeom prst="rect">
              <a:avLst/>
            </a:prstGeom>
            <a:grpFill/>
          </p:spPr>
        </p:pic>
      </p:grpSp>
      <p:grpSp>
        <p:nvGrpSpPr>
          <p:cNvPr id="26" name="组合 25"/>
          <p:cNvGrpSpPr/>
          <p:nvPr/>
        </p:nvGrpSpPr>
        <p:grpSpPr>
          <a:xfrm>
            <a:off x="9248349" y="3197884"/>
            <a:ext cx="1825414" cy="859367"/>
            <a:chOff x="9362440" y="1029547"/>
            <a:chExt cx="1825414" cy="859367"/>
          </a:xfrm>
          <a:solidFill>
            <a:srgbClr val="1570C1"/>
          </a:solidFill>
        </p:grpSpPr>
        <p:sp>
          <p:nvSpPr>
            <p:cNvPr id="27" name="圆角矩形标注 26"/>
            <p:cNvSpPr/>
            <p:nvPr/>
          </p:nvSpPr>
          <p:spPr>
            <a:xfrm>
              <a:off x="9362440" y="1029547"/>
              <a:ext cx="1664547" cy="859367"/>
            </a:xfrm>
            <a:prstGeom prst="wedgeRoundRectCallout">
              <a:avLst>
                <a:gd name="adj1" fmla="val -119735"/>
                <a:gd name="adj2" fmla="val 103004"/>
                <a:gd name="adj3" fmla="val 16667"/>
              </a:avLst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391987" y="1193801"/>
              <a:ext cx="795867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+mj-ea"/>
                  <a:ea typeface="+mj-ea"/>
                </a:rPr>
                <a:t>学生</a:t>
              </a:r>
            </a:p>
            <a:p>
              <a:r>
                <a:rPr lang="zh-CN" altLang="en-US" sz="1400">
                  <a:solidFill>
                    <a:schemeClr val="bg1"/>
                  </a:solidFill>
                  <a:latin typeface="+mj-ea"/>
                  <a:ea typeface="+mj-ea"/>
                </a:rPr>
                <a:t>宿舍</a:t>
              </a:r>
            </a:p>
          </p:txBody>
        </p:sp>
        <p:pic>
          <p:nvPicPr>
            <p:cNvPr id="29" name="图片 28" descr="北京师范大学珠海校区信息发布项目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2461" y="1132841"/>
              <a:ext cx="869527" cy="652780"/>
            </a:xfrm>
            <a:prstGeom prst="rect">
              <a:avLst/>
            </a:prstGeom>
            <a:grpFill/>
          </p:spPr>
        </p:pic>
      </p:grpSp>
      <p:grpSp>
        <p:nvGrpSpPr>
          <p:cNvPr id="30" name="组合 29"/>
          <p:cNvGrpSpPr/>
          <p:nvPr/>
        </p:nvGrpSpPr>
        <p:grpSpPr>
          <a:xfrm>
            <a:off x="7623387" y="4724247"/>
            <a:ext cx="1816100" cy="859367"/>
            <a:chOff x="9362440" y="5309447"/>
            <a:chExt cx="1816100" cy="859367"/>
          </a:xfrm>
          <a:solidFill>
            <a:srgbClr val="1570C1"/>
          </a:solidFill>
        </p:grpSpPr>
        <p:sp>
          <p:nvSpPr>
            <p:cNvPr id="31" name="圆角矩形标注 30"/>
            <p:cNvSpPr/>
            <p:nvPr/>
          </p:nvSpPr>
          <p:spPr>
            <a:xfrm>
              <a:off x="9362440" y="5309447"/>
              <a:ext cx="1664547" cy="859367"/>
            </a:xfrm>
            <a:prstGeom prst="wedgeRoundRectCallout">
              <a:avLst>
                <a:gd name="adj1" fmla="val -162004"/>
                <a:gd name="adj2" fmla="val -102512"/>
                <a:gd name="adj3" fmla="val 16667"/>
              </a:avLst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382673" y="5563447"/>
              <a:ext cx="795867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+mj-ea"/>
                  <a:ea typeface="+mj-ea"/>
                </a:rPr>
                <a:t>教室</a:t>
              </a:r>
            </a:p>
          </p:txBody>
        </p:sp>
        <p:pic>
          <p:nvPicPr>
            <p:cNvPr id="33" name="图片 32" descr="2016042015090915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4681" y="5409354"/>
              <a:ext cx="877993" cy="659553"/>
            </a:xfrm>
            <a:prstGeom prst="rect">
              <a:avLst/>
            </a:prstGeom>
            <a:grpFill/>
          </p:spPr>
        </p:pic>
      </p:grpSp>
      <p:grpSp>
        <p:nvGrpSpPr>
          <p:cNvPr id="34" name="组合 33"/>
          <p:cNvGrpSpPr/>
          <p:nvPr/>
        </p:nvGrpSpPr>
        <p:grpSpPr>
          <a:xfrm>
            <a:off x="7909952" y="1960481"/>
            <a:ext cx="1741594" cy="859367"/>
            <a:chOff x="9362440" y="3117427"/>
            <a:chExt cx="1741594" cy="859367"/>
          </a:xfrm>
          <a:solidFill>
            <a:srgbClr val="1570C1"/>
          </a:solidFill>
        </p:grpSpPr>
        <p:sp>
          <p:nvSpPr>
            <p:cNvPr id="35" name="圆角矩形标注 34"/>
            <p:cNvSpPr/>
            <p:nvPr/>
          </p:nvSpPr>
          <p:spPr>
            <a:xfrm>
              <a:off x="9362440" y="3117427"/>
              <a:ext cx="1664547" cy="859367"/>
            </a:xfrm>
            <a:prstGeom prst="wedgeRoundRectCallout">
              <a:avLst>
                <a:gd name="adj1" fmla="val -112854"/>
                <a:gd name="adj2" fmla="val 69480"/>
                <a:gd name="adj3" fmla="val 16667"/>
              </a:avLst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308167" y="3391893"/>
              <a:ext cx="795867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体育馆</a:t>
              </a:r>
            </a:p>
          </p:txBody>
        </p:sp>
        <p:pic>
          <p:nvPicPr>
            <p:cNvPr id="37" name="图片 36" descr="IMG_20151201_1101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9487" y="3212253"/>
              <a:ext cx="890693" cy="668867"/>
            </a:xfrm>
            <a:prstGeom prst="rect">
              <a:avLst/>
            </a:prstGeom>
            <a:grpFill/>
          </p:spPr>
        </p:pic>
      </p:grpSp>
      <p:grpSp>
        <p:nvGrpSpPr>
          <p:cNvPr id="38" name="组合 37"/>
          <p:cNvGrpSpPr/>
          <p:nvPr/>
        </p:nvGrpSpPr>
        <p:grpSpPr>
          <a:xfrm>
            <a:off x="3928215" y="2508078"/>
            <a:ext cx="1754293" cy="859367"/>
            <a:chOff x="4864947" y="866141"/>
            <a:chExt cx="1754293" cy="859367"/>
          </a:xfrm>
          <a:solidFill>
            <a:srgbClr val="1570C1"/>
          </a:solidFill>
        </p:grpSpPr>
        <p:sp>
          <p:nvSpPr>
            <p:cNvPr id="39" name="圆角矩形标注 38"/>
            <p:cNvSpPr/>
            <p:nvPr/>
          </p:nvSpPr>
          <p:spPr>
            <a:xfrm>
              <a:off x="4864947" y="866141"/>
              <a:ext cx="1664547" cy="859367"/>
            </a:xfrm>
            <a:prstGeom prst="wedgeRoundRectCallout">
              <a:avLst>
                <a:gd name="adj1" fmla="val 17700"/>
                <a:gd name="adj2" fmla="val 181428"/>
                <a:gd name="adj3" fmla="val 16667"/>
              </a:avLst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23373" y="1072728"/>
              <a:ext cx="795867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+mj-ea"/>
                  <a:ea typeface="+mj-ea"/>
                </a:rPr>
                <a:t>图书馆</a:t>
              </a:r>
            </a:p>
          </p:txBody>
        </p:sp>
        <p:pic>
          <p:nvPicPr>
            <p:cNvPr id="41" name="图片 40" descr="IMG_20151201_12310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flipH="1">
              <a:off x="4972474" y="976208"/>
              <a:ext cx="850900" cy="639233"/>
            </a:xfrm>
            <a:prstGeom prst="rect">
              <a:avLst/>
            </a:prstGeom>
            <a:grpFill/>
          </p:spPr>
        </p:pic>
      </p:grpSp>
      <p:grpSp>
        <p:nvGrpSpPr>
          <p:cNvPr id="42" name="组合 41"/>
          <p:cNvGrpSpPr/>
          <p:nvPr/>
        </p:nvGrpSpPr>
        <p:grpSpPr>
          <a:xfrm>
            <a:off x="1394565" y="4576286"/>
            <a:ext cx="1798110" cy="859367"/>
            <a:chOff x="567267" y="4549987"/>
            <a:chExt cx="1798110" cy="859367"/>
          </a:xfrm>
          <a:solidFill>
            <a:srgbClr val="1570C1"/>
          </a:solidFill>
        </p:grpSpPr>
        <p:sp>
          <p:nvSpPr>
            <p:cNvPr id="43" name="圆角矩形标注 42"/>
            <p:cNvSpPr/>
            <p:nvPr/>
          </p:nvSpPr>
          <p:spPr>
            <a:xfrm>
              <a:off x="567267" y="4549987"/>
              <a:ext cx="1749213" cy="859367"/>
            </a:xfrm>
            <a:prstGeom prst="wedgeRoundRectCallout">
              <a:avLst>
                <a:gd name="adj1" fmla="val 80972"/>
                <a:gd name="adj2" fmla="val -32590"/>
                <a:gd name="adj3" fmla="val 16667"/>
              </a:avLst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461347" y="4819855"/>
              <a:ext cx="9040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学校展厅</a:t>
              </a:r>
            </a:p>
          </p:txBody>
        </p:sp>
        <p:pic>
          <p:nvPicPr>
            <p:cNvPr id="45" name="图片 44" descr="IMG_00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6533" y="4638041"/>
              <a:ext cx="894080" cy="67140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0867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316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便捷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校园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智能图书馆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/>
          <a:srcRect t="17778" b="17778"/>
          <a:stretch/>
        </p:blipFill>
        <p:spPr>
          <a:xfrm>
            <a:off x="-1" y="1219201"/>
            <a:ext cx="12192000" cy="4419598"/>
          </a:xfrm>
          <a:prstGeom prst="rect">
            <a:avLst/>
          </a:prstGeom>
        </p:spPr>
      </p:pic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0" y="1755307"/>
            <a:ext cx="12192000" cy="3629494"/>
          </a:xfrm>
          <a:prstGeom prst="rect">
            <a:avLst/>
          </a:prstGeom>
          <a:solidFill>
            <a:srgbClr val="2677A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794517" y="2099561"/>
            <a:ext cx="1008000" cy="1008000"/>
            <a:chOff x="252494" y="2195673"/>
            <a:chExt cx="1008000" cy="100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94" y="2339673"/>
              <a:ext cx="720000" cy="720000"/>
            </a:xfrm>
            <a:prstGeom prst="rect">
              <a:avLst/>
            </a:prstGeom>
          </p:spPr>
        </p:pic>
        <p:sp>
          <p:nvSpPr>
            <p:cNvPr id="7" name="椭圆 6"/>
            <p:cNvSpPr/>
            <p:nvPr/>
          </p:nvSpPr>
          <p:spPr>
            <a:xfrm>
              <a:off x="252494" y="2195673"/>
              <a:ext cx="1008000" cy="1008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693258" y="2099561"/>
            <a:ext cx="1008000" cy="1008000"/>
            <a:chOff x="2290264" y="1666985"/>
            <a:chExt cx="1008000" cy="1008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71" y="1775957"/>
              <a:ext cx="720000" cy="720000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2290264" y="1666985"/>
              <a:ext cx="1008000" cy="1008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592000" y="2099561"/>
            <a:ext cx="1008000" cy="1008000"/>
            <a:chOff x="2210207" y="3404234"/>
            <a:chExt cx="1008000" cy="1008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207" y="3522282"/>
              <a:ext cx="720000" cy="720000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2210207" y="3404234"/>
              <a:ext cx="1008000" cy="1008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90742" y="2099561"/>
            <a:ext cx="1008000" cy="1008000"/>
            <a:chOff x="3607529" y="3091235"/>
            <a:chExt cx="1008000" cy="10080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529" y="3235235"/>
              <a:ext cx="720000" cy="720000"/>
            </a:xfrm>
            <a:prstGeom prst="rect">
              <a:avLst/>
            </a:prstGeom>
          </p:spPr>
        </p:pic>
        <p:sp>
          <p:nvSpPr>
            <p:cNvPr id="16" name="椭圆 15"/>
            <p:cNvSpPr/>
            <p:nvPr/>
          </p:nvSpPr>
          <p:spPr>
            <a:xfrm>
              <a:off x="3607529" y="3091235"/>
              <a:ext cx="1008000" cy="1008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89484" y="2099561"/>
            <a:ext cx="1008000" cy="1008000"/>
            <a:chOff x="5028528" y="2328988"/>
            <a:chExt cx="1008000" cy="100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070" y="2472988"/>
              <a:ext cx="648000" cy="648000"/>
            </a:xfrm>
            <a:prstGeom prst="rect">
              <a:avLst/>
            </a:prstGeom>
          </p:spPr>
        </p:pic>
        <p:sp>
          <p:nvSpPr>
            <p:cNvPr id="19" name="椭圆 18"/>
            <p:cNvSpPr/>
            <p:nvPr/>
          </p:nvSpPr>
          <p:spPr>
            <a:xfrm>
              <a:off x="5028528" y="2328988"/>
              <a:ext cx="1008000" cy="1008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05273" y="3266075"/>
            <a:ext cx="1991505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图书馆导航定位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通过简单的分类排架设定以及自定义的地图来对图书进行图形定位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29981" y="3266075"/>
            <a:ext cx="2129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物流服务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增加独立的物流功能解决跨校区图书运送时效问题</a:t>
            </a: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200" dirty="0" smtClean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针对</a:t>
            </a:r>
            <a:r>
              <a: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预约委托功能提供更进一步的服务</a:t>
            </a:r>
            <a:endParaRPr lang="en-US" altLang="zh-CN" sz="1200" dirty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31239" y="3266075"/>
            <a:ext cx="2129521" cy="1151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云平台数据支持</a:t>
            </a:r>
            <a:endParaRPr lang="en-US" altLang="zh-CN" sz="16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综合统计热点数据</a:t>
            </a:r>
            <a:endParaRPr lang="en-US" altLang="zh-CN" sz="1200" dirty="0" smtClean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热门订阅</a:t>
            </a:r>
            <a:endParaRPr lang="en-US" altLang="zh-CN" sz="1200" dirty="0" smtClean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热门借阅等</a:t>
            </a:r>
            <a:endParaRPr lang="en-US" altLang="zh-CN" sz="1200" dirty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34395" y="3266075"/>
            <a:ext cx="192572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微信读者证件</a:t>
            </a:r>
            <a:endParaRPr lang="en-US" altLang="zh-CN" sz="16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读者可通过微信生成证件信息，替代借书证</a:t>
            </a:r>
            <a:r>
              <a:rPr lang="zh-CN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200" dirty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证件号可选择是</a:t>
            </a:r>
            <a:r>
              <a:rPr lang="zh-CN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条码</a:t>
            </a: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维码</a:t>
            </a:r>
            <a:r>
              <a:rPr lang="zh-CN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方式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75360" y="3266075"/>
            <a:ext cx="22343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读者积分系统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读者在图书馆所主动参与的任何事情都可以获得积分，所获得的积分可以通过一定途径使用，通过读者积分系统提高读者对图书馆的使用率，增加读者参与图书馆建设的热情</a:t>
            </a:r>
            <a:endParaRPr lang="zh-CN" altLang="zh-CN" sz="1200" dirty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67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节能校园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1105" y="1199505"/>
            <a:ext cx="6209665" cy="306006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3093" y="5007337"/>
            <a:ext cx="4530090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0070C0"/>
                </a:solidFill>
                <a:latin typeface="+mj-ea"/>
                <a:ea typeface="+mj-ea"/>
                <a:cs typeface="Hiragino Sans GB W6" charset="-122"/>
                <a:sym typeface="微软雅黑" pitchFamily="34" charset="-122"/>
              </a:rPr>
              <a:t>利用电力载波技术实施方便</a:t>
            </a:r>
            <a:endParaRPr lang="zh-CN" altLang="en-US" sz="1600" dirty="0" smtClean="0">
              <a:solidFill>
                <a:schemeClr val="bg2"/>
              </a:solidFill>
              <a:latin typeface="+mj-ea"/>
              <a:ea typeface="+mj-ea"/>
              <a:cs typeface="Hiragino Sans GB W6" charset="-122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83" y="3482637"/>
            <a:ext cx="6201410" cy="2949575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208553" y="1833240"/>
            <a:ext cx="4422140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1570C1"/>
                </a:solidFill>
                <a:latin typeface="+mj-ea"/>
                <a:ea typeface="+mj-ea"/>
                <a:cs typeface="Hiragino Sans GB W6" charset="-122"/>
                <a:sym typeface="微软雅黑" pitchFamily="34" charset="-122"/>
              </a:rPr>
              <a:t>2.5维全景数字地图门户</a:t>
            </a:r>
            <a:endParaRPr lang="zh-CN" altLang="en-US" sz="1600" dirty="0" smtClean="0">
              <a:solidFill>
                <a:srgbClr val="1570C1"/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7208553" y="2661929"/>
            <a:ext cx="4069715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 smtClean="0">
                <a:solidFill>
                  <a:srgbClr val="1570C1"/>
                </a:solidFill>
                <a:latin typeface="+mj-ea"/>
                <a:ea typeface="+mj-ea"/>
                <a:cs typeface="Hiragino Sans GB W6" charset="-122"/>
                <a:sym typeface="微软雅黑" pitchFamily="34" charset="-122"/>
              </a:rPr>
              <a:t>能耗数据可视、可控</a:t>
            </a:r>
            <a:endParaRPr lang="zh-CN" altLang="en-US" sz="1600" dirty="0" smtClean="0">
              <a:solidFill>
                <a:srgbClr val="1570C1"/>
              </a:solidFill>
              <a:latin typeface="+mj-ea"/>
              <a:ea typeface="+mj-ea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00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</a:t>
            </a:r>
            <a:endParaRPr lang="zh-CN" altLang="en-US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1020763" y="735013"/>
            <a:ext cx="6683375" cy="5773737"/>
            <a:chOff x="846496" y="734309"/>
            <a:chExt cx="6682618" cy="5773819"/>
          </a:xfrm>
        </p:grpSpPr>
        <p:pic>
          <p:nvPicPr>
            <p:cNvPr id="13317" name="图片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96" y="1250484"/>
              <a:ext cx="6682618" cy="4455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318" name="组合 57"/>
            <p:cNvGrpSpPr>
              <a:grpSpLocks/>
            </p:cNvGrpSpPr>
            <p:nvPr/>
          </p:nvGrpSpPr>
          <p:grpSpPr bwMode="auto">
            <a:xfrm>
              <a:off x="2431037" y="734309"/>
              <a:ext cx="4426269" cy="5773819"/>
              <a:chOff x="943053" y="1291629"/>
              <a:chExt cx="4377033" cy="4924521"/>
            </a:xfrm>
          </p:grpSpPr>
          <p:grpSp>
            <p:nvGrpSpPr>
              <p:cNvPr id="13319" name="组合 58"/>
              <p:cNvGrpSpPr>
                <a:grpSpLocks noChangeAspect="1"/>
              </p:cNvGrpSpPr>
              <p:nvPr/>
            </p:nvGrpSpPr>
            <p:grpSpPr bwMode="auto">
              <a:xfrm>
                <a:off x="943053" y="1291629"/>
                <a:ext cx="4377033" cy="4924521"/>
                <a:chOff x="666893" y="455040"/>
                <a:chExt cx="5079141" cy="5655296"/>
              </a:xfrm>
            </p:grpSpPr>
            <p:sp>
              <p:nvSpPr>
                <p:cNvPr id="62" name="任意多边形 8"/>
                <p:cNvSpPr>
                  <a:spLocks noChangeAspect="1"/>
                </p:cNvSpPr>
                <p:nvPr/>
              </p:nvSpPr>
              <p:spPr>
                <a:xfrm>
                  <a:off x="3311184" y="455040"/>
                  <a:ext cx="2435277" cy="4795418"/>
                </a:xfrm>
                <a:custGeom>
                  <a:avLst/>
                  <a:gdLst>
                    <a:gd name="connsiteX0" fmla="*/ 10262 w 963061"/>
                    <a:gd name="connsiteY0" fmla="*/ 0 h 1905598"/>
                    <a:gd name="connsiteX1" fmla="*/ 963061 w 963061"/>
                    <a:gd name="connsiteY1" fmla="*/ 952799 h 1905598"/>
                    <a:gd name="connsiteX2" fmla="*/ 10262 w 963061"/>
                    <a:gd name="connsiteY2" fmla="*/ 1905598 h 1905598"/>
                    <a:gd name="connsiteX3" fmla="*/ 0 w 963061"/>
                    <a:gd name="connsiteY3" fmla="*/ 1904564 h 1905598"/>
                    <a:gd name="connsiteX4" fmla="*/ 0 w 963061"/>
                    <a:gd name="connsiteY4" fmla="*/ 1035 h 1905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61" h="1905598">
                      <a:moveTo>
                        <a:pt x="10262" y="0"/>
                      </a:moveTo>
                      <a:cubicBezTo>
                        <a:pt x="536478" y="0"/>
                        <a:pt x="963061" y="426583"/>
                        <a:pt x="963061" y="952799"/>
                      </a:cubicBezTo>
                      <a:cubicBezTo>
                        <a:pt x="963061" y="1479015"/>
                        <a:pt x="536478" y="1905598"/>
                        <a:pt x="10262" y="1905598"/>
                      </a:cubicBezTo>
                      <a:lnTo>
                        <a:pt x="0" y="1904564"/>
                      </a:lnTo>
                      <a:lnTo>
                        <a:pt x="0" y="1035"/>
                      </a:lnTo>
                      <a:close/>
                    </a:path>
                  </a:pathLst>
                </a:custGeom>
                <a:solidFill>
                  <a:srgbClr val="1570C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63" name="任意多边形 9"/>
                <p:cNvSpPr>
                  <a:spLocks noChangeAspect="1"/>
                </p:cNvSpPr>
                <p:nvPr/>
              </p:nvSpPr>
              <p:spPr>
                <a:xfrm flipH="1">
                  <a:off x="666440" y="1314918"/>
                  <a:ext cx="2435277" cy="4795418"/>
                </a:xfrm>
                <a:custGeom>
                  <a:avLst/>
                  <a:gdLst>
                    <a:gd name="connsiteX0" fmla="*/ 10262 w 963061"/>
                    <a:gd name="connsiteY0" fmla="*/ 0 h 1905598"/>
                    <a:gd name="connsiteX1" fmla="*/ 963061 w 963061"/>
                    <a:gd name="connsiteY1" fmla="*/ 952799 h 1905598"/>
                    <a:gd name="connsiteX2" fmla="*/ 10262 w 963061"/>
                    <a:gd name="connsiteY2" fmla="*/ 1905598 h 1905598"/>
                    <a:gd name="connsiteX3" fmla="*/ 0 w 963061"/>
                    <a:gd name="connsiteY3" fmla="*/ 1904564 h 1905598"/>
                    <a:gd name="connsiteX4" fmla="*/ 0 w 963061"/>
                    <a:gd name="connsiteY4" fmla="*/ 1035 h 1905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61" h="1905598">
                      <a:moveTo>
                        <a:pt x="10262" y="0"/>
                      </a:moveTo>
                      <a:cubicBezTo>
                        <a:pt x="536478" y="0"/>
                        <a:pt x="963061" y="426583"/>
                        <a:pt x="963061" y="952799"/>
                      </a:cubicBezTo>
                      <a:cubicBezTo>
                        <a:pt x="963061" y="1479015"/>
                        <a:pt x="536478" y="1905598"/>
                        <a:pt x="10262" y="1905598"/>
                      </a:cubicBezTo>
                      <a:lnTo>
                        <a:pt x="0" y="1904564"/>
                      </a:lnTo>
                      <a:lnTo>
                        <a:pt x="0" y="103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pic>
            <p:nvPicPr>
              <p:cNvPr id="13320" name="图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2715" y="1840258"/>
                <a:ext cx="3987692" cy="3965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4" name="内容占位符 8"/>
          <p:cNvSpPr txBox="1">
            <a:spLocks/>
          </p:cNvSpPr>
          <p:nvPr/>
        </p:nvSpPr>
        <p:spPr bwMode="auto">
          <a:xfrm>
            <a:off x="7313613" y="976313"/>
            <a:ext cx="421481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b="1">
                <a:solidFill>
                  <a:srgbClr val="E44C36"/>
                </a:solidFill>
                <a:latin typeface="Century Gothic" pitchFamily="34" charset="0"/>
                <a:ea typeface="微软雅黑 Light" pitchFamily="34" charset="-122"/>
                <a:cs typeface="宋体" pitchFamily="2" charset="-122"/>
              </a:rPr>
              <a:t>2017年4月21日</a:t>
            </a:r>
            <a:endParaRPr lang="en-US" altLang="zh-CN" sz="2000" b="1">
              <a:solidFill>
                <a:srgbClr val="E44C36"/>
              </a:solidFill>
              <a:latin typeface="Century Gothic" pitchFamily="34" charset="0"/>
              <a:ea typeface="微软雅黑 Light" pitchFamily="34" charset="-122"/>
              <a:cs typeface="宋体" pitchFamily="2" charset="-122"/>
            </a:endParaRPr>
          </a:p>
          <a:p>
            <a:pPr algn="ctr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latin typeface="Century Gothic" pitchFamily="34" charset="0"/>
                <a:ea typeface="微软雅黑 Light" pitchFamily="34" charset="-122"/>
                <a:cs typeface="宋体" pitchFamily="2" charset="-122"/>
              </a:rPr>
              <a:t>深圳证券交易所</a:t>
            </a:r>
            <a:endParaRPr lang="en-US" altLang="zh-CN" sz="2000">
              <a:latin typeface="Century Gothic" pitchFamily="34" charset="0"/>
              <a:ea typeface="微软雅黑 Light" pitchFamily="34" charset="-122"/>
              <a:cs typeface="宋体" pitchFamily="2" charset="-122"/>
            </a:endParaRPr>
          </a:p>
          <a:p>
            <a:pPr algn="ctr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latin typeface="Century Gothic" pitchFamily="34" charset="0"/>
                <a:ea typeface="微软雅黑 Light" pitchFamily="34" charset="-122"/>
                <a:cs typeface="宋体" pitchFamily="2" charset="-122"/>
              </a:rPr>
              <a:t>创业板挂牌交易</a:t>
            </a:r>
            <a:endParaRPr lang="en-US" altLang="zh-CN" sz="2000">
              <a:latin typeface="Century Gothic" pitchFamily="34" charset="0"/>
              <a:ea typeface="微软雅黑 Light" pitchFamily="34" charset="-122"/>
              <a:cs typeface="宋体" pitchFamily="2" charset="-122"/>
            </a:endParaRPr>
          </a:p>
          <a:p>
            <a:pPr algn="ctr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altLang="zh-CN" sz="2000">
              <a:latin typeface="Century Gothic" pitchFamily="34" charset="0"/>
              <a:ea typeface="微软雅黑" pitchFamily="34" charset="-122"/>
              <a:cs typeface="宋体" pitchFamily="2" charset="-122"/>
            </a:endParaRPr>
          </a:p>
          <a:p>
            <a:pPr algn="ctr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b="1">
                <a:solidFill>
                  <a:srgbClr val="E44C36"/>
                </a:solidFill>
                <a:latin typeface="Century Gothic" pitchFamily="34" charset="0"/>
                <a:ea typeface="微软雅黑 Light" pitchFamily="34" charset="-122"/>
              </a:rPr>
              <a:t>股票简称：正元智慧</a:t>
            </a:r>
            <a:endParaRPr lang="en-US" altLang="zh-CN" sz="2000" b="1">
              <a:solidFill>
                <a:srgbClr val="E44C36"/>
              </a:solidFill>
              <a:latin typeface="Century Gothic" pitchFamily="34" charset="0"/>
              <a:ea typeface="微软雅黑 Light" pitchFamily="34" charset="-122"/>
            </a:endParaRPr>
          </a:p>
          <a:p>
            <a:pPr algn="ctr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b="1">
                <a:solidFill>
                  <a:srgbClr val="E44C36"/>
                </a:solidFill>
                <a:latin typeface="Century Gothic" pitchFamily="34" charset="0"/>
                <a:ea typeface="微软雅黑 Light" pitchFamily="34" charset="-122"/>
              </a:rPr>
              <a:t>股票代码：  300645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幸福校园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31801" y="1090037"/>
            <a:ext cx="9154389" cy="3595231"/>
            <a:chOff x="1048443" y="1224301"/>
            <a:chExt cx="10281315" cy="4037812"/>
          </a:xfrm>
        </p:grpSpPr>
        <p:sp>
          <p:nvSpPr>
            <p:cNvPr id="4" name="文本框 3"/>
            <p:cNvSpPr txBox="1"/>
            <p:nvPr/>
          </p:nvSpPr>
          <p:spPr>
            <a:xfrm>
              <a:off x="1181782" y="1360495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慢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病管理：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18641" y="3453666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远程监测：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79218" y="1284386"/>
              <a:ext cx="1650540" cy="44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健康档案：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55495" y="347855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健康干预：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81782" y="1795348"/>
              <a:ext cx="3467819" cy="1192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制定分组、专业、可执行的疾病管理方案，为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提供有专业标准的医疗健康管理服务。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63415" y="3751251"/>
              <a:ext cx="35926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远程信息化健康管理平台，远程监测生命体征数据，进行分析、传输以及监护服务。提供血压、血糖、心率、运动、体脂等多种远程监测设备。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55495" y="3829758"/>
              <a:ext cx="3608964" cy="1192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可由专业的健康管理提供服务，通过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饮食、运动等干预，监督和管理身体健康状况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462286" y="1642723"/>
              <a:ext cx="3830476" cy="128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通过采集体检报告、日常体征数据、饮食数据、就医数据等，形成数据分析，为健康管理提供数据依据。提供疾病和生活方式的评估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Shape 2012"/>
            <p:cNvSpPr/>
            <p:nvPr/>
          </p:nvSpPr>
          <p:spPr>
            <a:xfrm>
              <a:off x="7323970" y="1224301"/>
              <a:ext cx="3976598" cy="1883258"/>
            </a:xfrm>
            <a:prstGeom prst="roundRect">
              <a:avLst>
                <a:gd name="adj" fmla="val 6918"/>
              </a:avLst>
            </a:prstGeom>
            <a:noFill/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/>
            </a:p>
          </p:txBody>
        </p:sp>
        <p:sp>
          <p:nvSpPr>
            <p:cNvPr id="13" name="Shape 2013"/>
            <p:cNvSpPr/>
            <p:nvPr/>
          </p:nvSpPr>
          <p:spPr>
            <a:xfrm>
              <a:off x="7323970" y="3379854"/>
              <a:ext cx="3976598" cy="1881263"/>
            </a:xfrm>
            <a:prstGeom prst="roundRect">
              <a:avLst>
                <a:gd name="adj" fmla="val 6925"/>
              </a:avLst>
            </a:prstGeom>
            <a:noFill/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/>
            </a:p>
          </p:txBody>
        </p:sp>
        <p:sp>
          <p:nvSpPr>
            <p:cNvPr id="14" name="Shape 2014"/>
            <p:cNvSpPr/>
            <p:nvPr/>
          </p:nvSpPr>
          <p:spPr>
            <a:xfrm>
              <a:off x="1048443" y="3378856"/>
              <a:ext cx="3976598" cy="1883257"/>
            </a:xfrm>
            <a:prstGeom prst="roundRect">
              <a:avLst>
                <a:gd name="adj" fmla="val 6918"/>
              </a:avLst>
            </a:prstGeom>
            <a:noFill/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/>
            </a:p>
          </p:txBody>
        </p:sp>
        <p:sp>
          <p:nvSpPr>
            <p:cNvPr id="15" name="Shape 2015"/>
            <p:cNvSpPr/>
            <p:nvPr/>
          </p:nvSpPr>
          <p:spPr>
            <a:xfrm>
              <a:off x="1048443" y="1224301"/>
              <a:ext cx="3976598" cy="1883258"/>
            </a:xfrm>
            <a:prstGeom prst="roundRect">
              <a:avLst>
                <a:gd name="adj" fmla="val 6918"/>
              </a:avLst>
            </a:prstGeom>
            <a:noFill/>
            <a:ln w="12700">
              <a:solidFill>
                <a:srgbClr val="A6AAA9"/>
              </a:solidFill>
              <a:miter lim="400000"/>
            </a:ln>
          </p:spPr>
          <p:txBody>
            <a:bodyPr lIns="14288" tIns="14288" rIns="14288" bIns="14288" anchor="ctr"/>
            <a:lstStyle/>
            <a:p>
              <a:pPr lvl="0"/>
              <a:endParaRPr sz="1300"/>
            </a:p>
          </p:txBody>
        </p:sp>
        <p:sp>
          <p:nvSpPr>
            <p:cNvPr id="16" name="Shape 2016"/>
            <p:cNvSpPr/>
            <p:nvPr/>
          </p:nvSpPr>
          <p:spPr>
            <a:xfrm>
              <a:off x="4793827" y="1862529"/>
              <a:ext cx="2761358" cy="2761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/>
              <a:endParaRPr sz="1300"/>
            </a:p>
          </p:txBody>
        </p:sp>
        <p:sp>
          <p:nvSpPr>
            <p:cNvPr id="17" name="Text Placeholder 5"/>
            <p:cNvSpPr txBox="1">
              <a:spLocks/>
            </p:cNvSpPr>
            <p:nvPr/>
          </p:nvSpPr>
          <p:spPr>
            <a:xfrm>
              <a:off x="5347681" y="2884383"/>
              <a:ext cx="1714513" cy="70760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7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 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 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 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 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</a:t>
              </a:r>
              <a:endPara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</a:t>
              </a:r>
              <a:endParaRPr lang="en-GB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8" y="5043076"/>
            <a:ext cx="1996805" cy="1386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1570C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67" y="5042880"/>
            <a:ext cx="2182199" cy="13848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00C8BE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72" y="5044456"/>
            <a:ext cx="2090761" cy="138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2E8FE8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84" y="5042880"/>
            <a:ext cx="2079497" cy="13848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00B0F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893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4213" y="2001720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1570C1"/>
                </a:solidFill>
                <a:latin typeface="+mj-ea"/>
                <a:ea typeface="+mj-ea"/>
                <a:cs typeface="Hiragino Sans GB W6" charset="-122"/>
              </a:rPr>
              <a:t>支撑环境建设介绍</a:t>
            </a:r>
            <a:endParaRPr kumimoji="1" lang="zh-CN" altLang="en-US" sz="4400" dirty="0">
              <a:solidFill>
                <a:srgbClr val="1570C1"/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7828" y="3327496"/>
            <a:ext cx="6391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1570C1"/>
                </a:solidFill>
                <a:latin typeface="+mj-ea"/>
                <a:ea typeface="+mj-ea"/>
                <a:cs typeface="Hiragino Sans GB W6" charset="-122"/>
              </a:rPr>
              <a:t>应用系统及辅助决策介绍</a:t>
            </a:r>
            <a:endParaRPr kumimoji="1" lang="zh-CN" altLang="en-US" sz="4400" dirty="0">
              <a:solidFill>
                <a:srgbClr val="1570C1"/>
              </a:solidFill>
              <a:latin typeface="+mj-ea"/>
              <a:ea typeface="+mj-ea"/>
              <a:cs typeface="Hiragino Sans GB W6" charset="-122"/>
            </a:endParaRPr>
          </a:p>
        </p:txBody>
      </p:sp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2730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-0.1157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8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066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应用平台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514549"/>
            <a:ext cx="10976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一站</a:t>
            </a:r>
            <a:r>
              <a:rPr kumimoji="1" lang="en-US" altLang="zh-CN" sz="8000" b="1" dirty="0" smtClean="0">
                <a:solidFill>
                  <a:srgbClr val="FF0000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+</a:t>
            </a:r>
            <a:r>
              <a:rPr kumimoji="1" lang="zh-CN" altLang="en-US" sz="80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四中心</a:t>
            </a:r>
            <a:r>
              <a:rPr kumimoji="1" lang="en-US" altLang="zh-CN" sz="8000" b="1" dirty="0">
                <a:solidFill>
                  <a:srgbClr val="FF0000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+</a:t>
            </a:r>
            <a:r>
              <a:rPr kumimoji="1" lang="en-US" altLang="zh-CN" sz="80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N</a:t>
            </a:r>
            <a:r>
              <a:rPr kumimoji="1" lang="zh-CN" altLang="en-US" sz="80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个应用</a:t>
            </a:r>
            <a:endParaRPr kumimoji="1" lang="zh-CN" altLang="en-US" sz="8000" b="1" dirty="0">
              <a:solidFill>
                <a:schemeClr val="accent1">
                  <a:lumMod val="50000"/>
                </a:schemeClr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9800" y="37487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一站式服务大厅</a:t>
            </a:r>
            <a:endParaRPr kumimoji="1" lang="zh-CN" altLang="en-US" sz="2400" b="1" dirty="0">
              <a:solidFill>
                <a:schemeClr val="accent1">
                  <a:lumMod val="50000"/>
                </a:schemeClr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75782" y="3666440"/>
            <a:ext cx="2031325" cy="2214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数据</a:t>
            </a:r>
            <a:r>
              <a:rPr kumimoji="1"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中心</a:t>
            </a:r>
            <a:endParaRPr kumimoji="1" lang="en-US" altLang="zh-CN" sz="2400" b="1" dirty="0" smtClean="0">
              <a:solidFill>
                <a:schemeClr val="accent1">
                  <a:lumMod val="50000"/>
                </a:schemeClr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身份认证中心</a:t>
            </a:r>
            <a:endParaRPr kumimoji="1" lang="en-US" altLang="zh-CN" sz="2400" b="1" dirty="0" smtClean="0">
              <a:solidFill>
                <a:schemeClr val="accent1">
                  <a:lumMod val="50000"/>
                </a:schemeClr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聚合支付中心</a:t>
            </a:r>
            <a:endParaRPr kumimoji="1" lang="en-US" altLang="zh-CN" sz="2400" b="1" dirty="0" smtClean="0">
              <a:solidFill>
                <a:schemeClr val="accent1">
                  <a:lumMod val="50000"/>
                </a:schemeClr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运维监控中心</a:t>
            </a:r>
            <a:endParaRPr kumimoji="1" lang="en-US" altLang="zh-CN" sz="2400" b="1" dirty="0" smtClean="0">
              <a:solidFill>
                <a:schemeClr val="accent1">
                  <a:lumMod val="50000"/>
                </a:schemeClr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78465" y="37487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校园服务应用</a:t>
            </a:r>
            <a:endParaRPr kumimoji="1" lang="zh-CN" altLang="en-US" sz="2400" b="1" dirty="0">
              <a:solidFill>
                <a:schemeClr val="accent1">
                  <a:lumMod val="50000"/>
                </a:schemeClr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1588651" y="3155284"/>
            <a:ext cx="1041400" cy="55230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4755163" y="3114139"/>
            <a:ext cx="1041400" cy="55230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8432219" y="3155283"/>
            <a:ext cx="1041400" cy="55230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603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82614" y="2591565"/>
            <a:ext cx="7226772" cy="1481257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1570C1"/>
                </a:solidFill>
                <a:latin typeface="+mn-ea"/>
                <a:ea typeface="+mn-ea"/>
                <a:cs typeface="Hiragino Sans GB W3"/>
              </a:rPr>
              <a:t>统一信息门户是师生获得学校信息化建设成果的入口，信息门户将数据中心、统一身份认证进行统一整合并将各类业务、应用、服务、数据进行综合呈现，让师生体验一站式的综合信息化服务</a:t>
            </a:r>
            <a:endParaRPr kumimoji="1" lang="zh-CN" altLang="en-US" dirty="0">
              <a:solidFill>
                <a:srgbClr val="1570C1"/>
              </a:solidFill>
              <a:latin typeface="+mn-ea"/>
              <a:ea typeface="+mn-ea"/>
              <a:cs typeface="Hiragino Sans GB W3"/>
            </a:endParaRP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066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高效校园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统一信息门户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" y="12678"/>
            <a:ext cx="7710450" cy="684532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412536" y="-419722"/>
            <a:ext cx="5755228" cy="7965476"/>
            <a:chOff x="4824836" y="-2028415"/>
            <a:chExt cx="6678208" cy="938615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4836" y="-2028415"/>
              <a:ext cx="6668287" cy="684532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4836" y="4816907"/>
              <a:ext cx="6678208" cy="2540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6066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高效校园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统一信息门户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61" y="1687913"/>
            <a:ext cx="5790253" cy="490655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98" y="1134834"/>
            <a:ext cx="4750364" cy="251162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730" y="3592325"/>
            <a:ext cx="1663442" cy="300214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503" y="3646457"/>
            <a:ext cx="3752828" cy="29480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09017" y="948374"/>
            <a:ext cx="6034403" cy="57888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Hiragino Sans GB W3"/>
              </a:rPr>
              <a:t>学生信息门户是针对学生提供服务的窗口，提供学生档案、教学预警、待办业务、通知公告、学习资源、图书借阅等各种入口。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3593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/>
          <a:srcRect t="20849" b="20849"/>
          <a:stretch/>
        </p:blipFill>
        <p:spPr>
          <a:xfrm>
            <a:off x="0" y="1059543"/>
            <a:ext cx="12192000" cy="4738914"/>
          </a:xfrm>
          <a:prstGeom prst="rect">
            <a:avLst/>
          </a:prstGeom>
        </p:spPr>
      </p:pic>
      <p:sp>
        <p:nvSpPr>
          <p:cNvPr id="74" name="矩形 73">
            <a:hlinkClick r:id="rId4" action="ppaction://hlinksldjump"/>
          </p:cNvPr>
          <p:cNvSpPr/>
          <p:nvPr/>
        </p:nvSpPr>
        <p:spPr>
          <a:xfrm>
            <a:off x="0" y="1059546"/>
            <a:ext cx="12192000" cy="4738910"/>
          </a:xfrm>
          <a:prstGeom prst="rect">
            <a:avLst/>
          </a:prstGeom>
          <a:solidFill>
            <a:srgbClr val="2677A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91886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便捷校园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掌上服务平台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07004" y="1527675"/>
            <a:ext cx="5254709" cy="4596325"/>
            <a:chOff x="843976" y="1474205"/>
            <a:chExt cx="4391618" cy="3841374"/>
          </a:xfrm>
        </p:grpSpPr>
        <p:pic>
          <p:nvPicPr>
            <p:cNvPr id="71" name="图片 70" descr="微信后勤服务大厅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76" y="1475333"/>
              <a:ext cx="2148828" cy="3816000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901" y="1474205"/>
              <a:ext cx="2159693" cy="3841374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7" y="1219756"/>
            <a:ext cx="3036887" cy="5399087"/>
          </a:xfrm>
          <a:prstGeom prst="rect">
            <a:avLst/>
          </a:prstGeom>
          <a:gradFill rotWithShape="1">
            <a:gsLst>
              <a:gs pos="0">
                <a:srgbClr val="F18C55"/>
              </a:gs>
              <a:gs pos="50000">
                <a:srgbClr val="F67B28"/>
              </a:gs>
              <a:gs pos="100000">
                <a:srgbClr val="E56B17"/>
              </a:gs>
            </a:gsLst>
            <a:lin ang="540000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79" y="1513844"/>
            <a:ext cx="2585954" cy="4596325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975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/>
          <a:srcRect t="20849" b="20849"/>
          <a:stretch/>
        </p:blipFill>
        <p:spPr>
          <a:xfrm>
            <a:off x="0" y="1059543"/>
            <a:ext cx="12192000" cy="4738914"/>
          </a:xfrm>
          <a:prstGeom prst="rect">
            <a:avLst/>
          </a:prstGeom>
        </p:spPr>
      </p:pic>
      <p:sp>
        <p:nvSpPr>
          <p:cNvPr id="74" name="矩形 73">
            <a:hlinkClick r:id="rId4" action="ppaction://hlinksldjump"/>
          </p:cNvPr>
          <p:cNvSpPr/>
          <p:nvPr/>
        </p:nvSpPr>
        <p:spPr>
          <a:xfrm>
            <a:off x="0" y="1059546"/>
            <a:ext cx="12192000" cy="4738910"/>
          </a:xfrm>
          <a:prstGeom prst="rect">
            <a:avLst/>
          </a:prstGeom>
          <a:solidFill>
            <a:srgbClr val="2677A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91886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便捷校园 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–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掌上服务平台</a:t>
            </a:r>
            <a:endParaRPr lang="en-US" altLang="zh-CN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54" y="1245915"/>
            <a:ext cx="2221230" cy="3948430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4" y="2370500"/>
            <a:ext cx="2221230" cy="3948430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799" y="1059543"/>
            <a:ext cx="2236788" cy="3929062"/>
          </a:xfrm>
          <a:prstGeom prst="rect">
            <a:avLst/>
          </a:prstGeom>
          <a:gradFill rotWithShape="1">
            <a:gsLst>
              <a:gs pos="0">
                <a:srgbClr val="AFAFAF"/>
              </a:gs>
              <a:gs pos="50000">
                <a:srgbClr val="A5A5A5"/>
              </a:gs>
              <a:gs pos="100000">
                <a:srgbClr val="929292"/>
              </a:gs>
            </a:gsLst>
            <a:lin ang="540000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" y="1059543"/>
            <a:ext cx="3124200" cy="5556250"/>
          </a:xfrm>
          <a:prstGeom prst="rect">
            <a:avLst/>
          </a:prstGeom>
          <a:gradFill rotWithShape="1">
            <a:gsLst>
              <a:gs pos="0">
                <a:srgbClr val="AFAFAF"/>
              </a:gs>
              <a:gs pos="50000">
                <a:srgbClr val="A5A5A5"/>
              </a:gs>
              <a:gs pos="100000">
                <a:srgbClr val="929292"/>
              </a:gs>
            </a:gsLst>
            <a:lin ang="540000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74" y="2615293"/>
            <a:ext cx="2151063" cy="3836987"/>
          </a:xfrm>
          <a:prstGeom prst="rect">
            <a:avLst/>
          </a:prstGeom>
          <a:gradFill rotWithShape="1">
            <a:gsLst>
              <a:gs pos="0">
                <a:srgbClr val="AFAFAF"/>
              </a:gs>
              <a:gs pos="50000">
                <a:srgbClr val="A5A5A5"/>
              </a:gs>
              <a:gs pos="100000">
                <a:srgbClr val="929292"/>
              </a:gs>
            </a:gsLst>
            <a:lin ang="540000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3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数据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中心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学生数据轨迹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7137" y="1429510"/>
            <a:ext cx="14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预报</a:t>
            </a:r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名</a:t>
            </a:r>
            <a:endParaRPr lang="en-US" altLang="zh-CN" sz="1400" b="1" dirty="0" smtClean="0">
              <a:solidFill>
                <a:srgbClr val="1570C1"/>
              </a:solidFill>
              <a:latin typeface="+mj-ea"/>
              <a:ea typeface="+mj-ea"/>
            </a:endParaRPr>
          </a:p>
          <a:p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自主招生</a:t>
            </a:r>
            <a:endParaRPr lang="en-US" altLang="zh-CN" sz="1400" b="1" dirty="0" smtClean="0">
              <a:solidFill>
                <a:srgbClr val="1570C1"/>
              </a:solidFill>
              <a:latin typeface="+mj-ea"/>
              <a:ea typeface="+mj-ea"/>
            </a:endParaRPr>
          </a:p>
          <a:p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招生管理</a:t>
            </a:r>
            <a:endParaRPr lang="zh-CN" altLang="en-US" sz="1400" b="1" dirty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527137" y="175583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宿舍预分配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077689" y="1030929"/>
            <a:ext cx="49397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报到注册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：新生基本信息转为学生基本信息、产生学籍信息记录（教务系统）、产生学生档案记录（学工系统）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宿舍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分配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一卡通分配</a:t>
            </a:r>
            <a:endParaRPr lang="en-US" altLang="zh-CN" sz="1400" b="1" dirty="0">
              <a:solidFill>
                <a:srgbClr val="1570C1"/>
              </a:solidFill>
              <a:latin typeface="+mj-ea"/>
              <a:ea typeface="+mj-ea"/>
            </a:endParaRPr>
          </a:p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缴费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194668" y="214640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在线选课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451022" y="2591864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教学考勤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684516" y="3037323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考试考核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918010" y="348278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实习实训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916422" y="3928241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图书借阅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654313" y="437370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门禁出入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392204" y="48191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食堂消费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074523" y="5042639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财务缴费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967137" y="464416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处分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372674" y="4198099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勤工俭学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632146" y="3752730"/>
            <a:ext cx="184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第二课堂</a:t>
            </a:r>
            <a:r>
              <a:rPr lang="en-US" altLang="zh-CN" sz="1400" b="1" dirty="0">
                <a:solidFill>
                  <a:srgbClr val="1570C1"/>
                </a:solidFill>
                <a:latin typeface="+mj-ea"/>
                <a:ea typeface="+mj-ea"/>
              </a:rPr>
              <a:t>/</a:t>
            </a:r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社会实践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2923457" y="3091918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学生资助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系统决定资助对象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93319" y="2431106"/>
            <a:ext cx="164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评奖评优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根据维度确定评选对象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168768" y="5575086"/>
            <a:ext cx="204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毕业审核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：产生毕业审核信息和毕业生名单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231893" y="557508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就业管理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8636422" y="557508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离校管理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775510" y="5575086"/>
            <a:ext cx="1722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1570C1"/>
                </a:solidFill>
                <a:latin typeface="+mj-ea"/>
                <a:ea typeface="+mj-ea"/>
              </a:rPr>
              <a:t>校友管理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：根据毕业生信息自动生成校友记录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44441" y="2188041"/>
            <a:ext cx="8903118" cy="3248510"/>
            <a:chOff x="1644441" y="1854214"/>
            <a:chExt cx="8903118" cy="3248510"/>
          </a:xfrm>
        </p:grpSpPr>
        <p:sp>
          <p:nvSpPr>
            <p:cNvPr id="4" name="椭圆 3"/>
            <p:cNvSpPr/>
            <p:nvPr/>
          </p:nvSpPr>
          <p:spPr>
            <a:xfrm>
              <a:off x="4479166" y="1854214"/>
              <a:ext cx="3233668" cy="3233668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5B9BD5"/>
                  </a:gs>
                  <a:gs pos="34000">
                    <a:srgbClr val="9CB833"/>
                  </a:gs>
                  <a:gs pos="67000">
                    <a:srgbClr val="F98634"/>
                  </a:gs>
                  <a:gs pos="100000">
                    <a:srgbClr val="44BE9B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644441" y="1854214"/>
              <a:ext cx="44515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6096000" y="5102724"/>
              <a:ext cx="44515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椭圆 71"/>
          <p:cNvSpPr/>
          <p:nvPr/>
        </p:nvSpPr>
        <p:spPr>
          <a:xfrm>
            <a:off x="1626398" y="213404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2978724" y="214413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4344216" y="214674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6060699" y="539344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7539028" y="539344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017357" y="539344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0495686" y="539344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6811852" y="230734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7262154" y="270979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7546313" y="312753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7631784" y="358336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7647028" y="401634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485028" y="446244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7187028" y="4865050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162040" y="5105322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4704674" y="4711162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502842" y="4286663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4416508" y="385261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4488073" y="3268883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4813826" y="268875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52" y="2910827"/>
            <a:ext cx="1788096" cy="17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4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数据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中心</a:t>
            </a:r>
            <a:r>
              <a:rPr lang="en-US" altLang="zh-CN" sz="2400" dirty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教师数据轨迹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 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3679" y="16950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人才引进</a:t>
            </a:r>
            <a:r>
              <a:rPr lang="en-US" altLang="zh-CN" sz="1400" b="1" dirty="0" smtClean="0">
                <a:solidFill>
                  <a:srgbClr val="1570C1"/>
                </a:solidFill>
                <a:latin typeface="+mj-ea"/>
                <a:ea typeface="+mj-ea"/>
              </a:rPr>
              <a:t>/</a:t>
            </a:r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招聘</a:t>
            </a:r>
            <a:endParaRPr lang="zh-CN" altLang="en-US" sz="1400" b="1" dirty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90418" y="169937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岗位聘任</a:t>
            </a:r>
            <a:endParaRPr lang="zh-CN" altLang="en-US" sz="1400" b="1" dirty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94668" y="214640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教学任务管理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85028" y="2591803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排课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726384" y="3037201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学生选课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918010" y="3482599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其他教学业务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797453" y="3927997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图书借阅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594667" y="5042639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 smtClean="0"/>
              <a:t>薪酬及福利发放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224959" y="453535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 smtClean="0"/>
              <a:t>岗位聘任</a:t>
            </a:r>
            <a:r>
              <a:rPr lang="en-US" altLang="zh-CN" dirty="0" smtClean="0"/>
              <a:t>/</a:t>
            </a:r>
            <a:r>
              <a:rPr lang="zh-CN" altLang="en-US" dirty="0" smtClean="0"/>
              <a:t>变动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806902" y="4028071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 smtClean="0"/>
              <a:t>职称评定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406046" y="3520786"/>
            <a:ext cx="184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对外交流</a:t>
            </a:r>
            <a:endParaRPr lang="zh-CN" altLang="en-US" sz="1400" b="1" dirty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53484" y="3013501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学术成果申报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83679" y="2506216"/>
            <a:ext cx="1646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科研管理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49484" y="4852304"/>
            <a:ext cx="2046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1570C1"/>
                </a:solidFill>
                <a:latin typeface="+mj-ea"/>
                <a:ea typeface="+mj-ea"/>
              </a:rPr>
              <a:t>离退休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949484" y="5267820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离职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9949484" y="56833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非正常离职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644441" y="2188041"/>
            <a:ext cx="6068393" cy="3233668"/>
            <a:chOff x="1644441" y="1854214"/>
            <a:chExt cx="6068393" cy="3233668"/>
          </a:xfrm>
        </p:grpSpPr>
        <p:sp>
          <p:nvSpPr>
            <p:cNvPr id="25" name="椭圆 24"/>
            <p:cNvSpPr/>
            <p:nvPr/>
          </p:nvSpPr>
          <p:spPr>
            <a:xfrm>
              <a:off x="4479166" y="1854214"/>
              <a:ext cx="3233668" cy="3233668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5B9BD5"/>
                  </a:gs>
                  <a:gs pos="34000">
                    <a:srgbClr val="9CB833"/>
                  </a:gs>
                  <a:gs pos="67000">
                    <a:srgbClr val="F98634"/>
                  </a:gs>
                  <a:gs pos="100000">
                    <a:srgbClr val="44BE9B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644441" y="1854214"/>
              <a:ext cx="44515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椭圆 27"/>
          <p:cNvSpPr/>
          <p:nvPr/>
        </p:nvSpPr>
        <p:spPr>
          <a:xfrm>
            <a:off x="2391252" y="213404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743578" y="214413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811852" y="230734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262154" y="270979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46313" y="312753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31784" y="358336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647028" y="401634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485028" y="4462449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148591" y="492909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201952" y="513995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732559" y="4644923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469897" y="4138046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414350" y="3642875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537687" y="3137211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893076" y="2637752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52" y="2910827"/>
            <a:ext cx="1788096" cy="17880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676896" y="437339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门禁出入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7316154" y="4818793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1570C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食堂消费</a:t>
            </a:r>
          </a:p>
        </p:txBody>
      </p:sp>
      <p:cxnSp>
        <p:nvCxnSpPr>
          <p:cNvPr id="54" name="直接连接符 53"/>
          <p:cNvCxnSpPr>
            <a:endCxn id="21" idx="1"/>
          </p:cNvCxnSpPr>
          <p:nvPr/>
        </p:nvCxnSpPr>
        <p:spPr>
          <a:xfrm>
            <a:off x="6096000" y="5421709"/>
            <a:ext cx="3853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20" idx="1"/>
            <a:endCxn id="22" idx="1"/>
          </p:cNvCxnSpPr>
          <p:nvPr/>
        </p:nvCxnSpPr>
        <p:spPr>
          <a:xfrm rot="10800000" flipV="1">
            <a:off x="9949484" y="5006193"/>
            <a:ext cx="12700" cy="831032"/>
          </a:xfrm>
          <a:prstGeom prst="bentConnector3">
            <a:avLst>
              <a:gd name="adj1" fmla="val 8025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9493241" y="4952192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9493241" y="5367708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493241" y="5783224"/>
            <a:ext cx="108000" cy="108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http://img0.imgtn.bdimg.com/it/u=1539183962,375652690&amp;fm=21&amp;gp=0.jpg"/>
          <p:cNvSpPr>
            <a:spLocks noChangeAspect="1" noChangeArrowheads="1"/>
          </p:cNvSpPr>
          <p:nvPr/>
        </p:nvSpPr>
        <p:spPr bwMode="auto">
          <a:xfrm>
            <a:off x="155514" y="-143067"/>
            <a:ext cx="304681" cy="304682"/>
          </a:xfrm>
          <a:prstGeom prst="rect">
            <a:avLst/>
          </a:prstGeom>
          <a:noFill/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/>
          </a:p>
        </p:txBody>
      </p:sp>
      <p:sp>
        <p:nvSpPr>
          <p:cNvPr id="2052" name="AutoShape 4" descr="http://img0.imgtn.bdimg.com/it/u=1539183962,375652690&amp;fm=21&amp;gp=0.jpg"/>
          <p:cNvSpPr>
            <a:spLocks noChangeAspect="1" noChangeArrowheads="1"/>
          </p:cNvSpPr>
          <p:nvPr/>
        </p:nvSpPr>
        <p:spPr bwMode="auto">
          <a:xfrm>
            <a:off x="155514" y="-143067"/>
            <a:ext cx="304681" cy="304682"/>
          </a:xfrm>
          <a:prstGeom prst="rect">
            <a:avLst/>
          </a:prstGeom>
          <a:noFill/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/>
          </a:p>
        </p:txBody>
      </p:sp>
      <p:grpSp>
        <p:nvGrpSpPr>
          <p:cNvPr id="111" name="组合 110"/>
          <p:cNvGrpSpPr/>
          <p:nvPr/>
        </p:nvGrpSpPr>
        <p:grpSpPr>
          <a:xfrm>
            <a:off x="751472" y="1182263"/>
            <a:ext cx="10628876" cy="5103142"/>
            <a:chOff x="751765" y="1181385"/>
            <a:chExt cx="10633028" cy="5105135"/>
          </a:xfrm>
        </p:grpSpPr>
        <p:pic>
          <p:nvPicPr>
            <p:cNvPr id="142" name="图片 141" descr="图片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597919" y="1831883"/>
              <a:ext cx="2926812" cy="2534885"/>
            </a:xfrm>
            <a:prstGeom prst="rect">
              <a:avLst/>
            </a:prstGeom>
          </p:spPr>
        </p:pic>
        <p:grpSp>
          <p:nvGrpSpPr>
            <p:cNvPr id="41" name="组合 125"/>
            <p:cNvGrpSpPr/>
            <p:nvPr/>
          </p:nvGrpSpPr>
          <p:grpSpPr bwMode="auto">
            <a:xfrm>
              <a:off x="10376730" y="4276738"/>
              <a:ext cx="1008063" cy="1009650"/>
              <a:chOff x="2009775" y="4113213"/>
              <a:chExt cx="525463" cy="527050"/>
            </a:xfrm>
          </p:grpSpPr>
          <p:sp>
            <p:nvSpPr>
              <p:cNvPr id="42" name="Oval 21"/>
              <p:cNvSpPr>
                <a:spLocks noChangeArrowheads="1"/>
              </p:cNvSpPr>
              <p:nvPr/>
            </p:nvSpPr>
            <p:spPr bwMode="auto">
              <a:xfrm>
                <a:off x="2009775" y="4113213"/>
                <a:ext cx="525463" cy="527050"/>
              </a:xfrm>
              <a:prstGeom prst="ellipse">
                <a:avLst/>
              </a:prstGeom>
              <a:solidFill>
                <a:srgbClr val="90CC3D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43" name="Freeform 68"/>
              <p:cNvSpPr/>
              <p:nvPr/>
            </p:nvSpPr>
            <p:spPr bwMode="auto">
              <a:xfrm>
                <a:off x="2324100" y="4308475"/>
                <a:ext cx="65088" cy="166688"/>
              </a:xfrm>
              <a:custGeom>
                <a:avLst/>
                <a:gdLst>
                  <a:gd name="T0" fmla="*/ 47960 w 19"/>
                  <a:gd name="T1" fmla="*/ 0 h 49"/>
                  <a:gd name="T2" fmla="*/ 65088 w 19"/>
                  <a:gd name="T3" fmla="*/ 17009 h 49"/>
                  <a:gd name="T4" fmla="*/ 61662 w 19"/>
                  <a:gd name="T5" fmla="*/ 74840 h 49"/>
                  <a:gd name="T6" fmla="*/ 54811 w 19"/>
                  <a:gd name="T7" fmla="*/ 74840 h 49"/>
                  <a:gd name="T8" fmla="*/ 54811 w 19"/>
                  <a:gd name="T9" fmla="*/ 34018 h 49"/>
                  <a:gd name="T10" fmla="*/ 54811 w 19"/>
                  <a:gd name="T11" fmla="*/ 34018 h 49"/>
                  <a:gd name="T12" fmla="*/ 44534 w 19"/>
                  <a:gd name="T13" fmla="*/ 166688 h 49"/>
                  <a:gd name="T14" fmla="*/ 37683 w 19"/>
                  <a:gd name="T15" fmla="*/ 166688 h 49"/>
                  <a:gd name="T16" fmla="*/ 30831 w 19"/>
                  <a:gd name="T17" fmla="*/ 81643 h 49"/>
                  <a:gd name="T18" fmla="*/ 27405 w 19"/>
                  <a:gd name="T19" fmla="*/ 81643 h 49"/>
                  <a:gd name="T20" fmla="*/ 23980 w 19"/>
                  <a:gd name="T21" fmla="*/ 81643 h 49"/>
                  <a:gd name="T22" fmla="*/ 20554 w 19"/>
                  <a:gd name="T23" fmla="*/ 81643 h 49"/>
                  <a:gd name="T24" fmla="*/ 17128 w 19"/>
                  <a:gd name="T25" fmla="*/ 166688 h 49"/>
                  <a:gd name="T26" fmla="*/ 6851 w 19"/>
                  <a:gd name="T27" fmla="*/ 166688 h 49"/>
                  <a:gd name="T28" fmla="*/ 0 w 19"/>
                  <a:gd name="T29" fmla="*/ 34018 h 49"/>
                  <a:gd name="T30" fmla="*/ 0 w 19"/>
                  <a:gd name="T31" fmla="*/ 0 h 49"/>
                  <a:gd name="T32" fmla="*/ 3426 w 19"/>
                  <a:gd name="T33" fmla="*/ 0 h 49"/>
                  <a:gd name="T34" fmla="*/ 20554 w 19"/>
                  <a:gd name="T35" fmla="*/ 34018 h 49"/>
                  <a:gd name="T36" fmla="*/ 20554 w 19"/>
                  <a:gd name="T37" fmla="*/ 34018 h 49"/>
                  <a:gd name="T38" fmla="*/ 27405 w 19"/>
                  <a:gd name="T39" fmla="*/ 47625 h 49"/>
                  <a:gd name="T40" fmla="*/ 34257 w 19"/>
                  <a:gd name="T41" fmla="*/ 34018 h 49"/>
                  <a:gd name="T42" fmla="*/ 34257 w 19"/>
                  <a:gd name="T43" fmla="*/ 34018 h 49"/>
                  <a:gd name="T44" fmla="*/ 47960 w 19"/>
                  <a:gd name="T45" fmla="*/ 0 h 4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9"/>
                  <a:gd name="T70" fmla="*/ 0 h 49"/>
                  <a:gd name="T71" fmla="*/ 19 w 19"/>
                  <a:gd name="T72" fmla="*/ 49 h 4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9" h="49">
                    <a:moveTo>
                      <a:pt x="14" y="0"/>
                    </a:moveTo>
                    <a:cubicBezTo>
                      <a:pt x="17" y="1"/>
                      <a:pt x="19" y="3"/>
                      <a:pt x="19" y="5"/>
                    </a:cubicBezTo>
                    <a:cubicBezTo>
                      <a:pt x="19" y="12"/>
                      <a:pt x="18" y="22"/>
                      <a:pt x="18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44" name="Freeform 69"/>
              <p:cNvSpPr/>
              <p:nvPr/>
            </p:nvSpPr>
            <p:spPr bwMode="auto">
              <a:xfrm>
                <a:off x="2344738" y="4314825"/>
                <a:ext cx="14288" cy="41275"/>
              </a:xfrm>
              <a:custGeom>
                <a:avLst/>
                <a:gdLst>
                  <a:gd name="T0" fmla="*/ 6350 w 9"/>
                  <a:gd name="T1" fmla="*/ 0 h 26"/>
                  <a:gd name="T2" fmla="*/ 14288 w 9"/>
                  <a:gd name="T3" fmla="*/ 26988 h 26"/>
                  <a:gd name="T4" fmla="*/ 14288 w 9"/>
                  <a:gd name="T5" fmla="*/ 26988 h 26"/>
                  <a:gd name="T6" fmla="*/ 6350 w 9"/>
                  <a:gd name="T7" fmla="*/ 41275 h 26"/>
                  <a:gd name="T8" fmla="*/ 0 w 9"/>
                  <a:gd name="T9" fmla="*/ 26988 h 26"/>
                  <a:gd name="T10" fmla="*/ 0 w 9"/>
                  <a:gd name="T11" fmla="*/ 26988 h 26"/>
                  <a:gd name="T12" fmla="*/ 6350 w 9"/>
                  <a:gd name="T13" fmla="*/ 0 h 2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"/>
                  <a:gd name="T22" fmla="*/ 0 h 26"/>
                  <a:gd name="T23" fmla="*/ 9 w 9"/>
                  <a:gd name="T24" fmla="*/ 26 h 2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" h="26">
                    <a:moveTo>
                      <a:pt x="4" y="0"/>
                    </a:moveTo>
                    <a:lnTo>
                      <a:pt x="9" y="17"/>
                    </a:lnTo>
                    <a:lnTo>
                      <a:pt x="4" y="26"/>
                    </a:lnTo>
                    <a:lnTo>
                      <a:pt x="0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45" name="Freeform 70"/>
              <p:cNvSpPr/>
              <p:nvPr/>
            </p:nvSpPr>
            <p:spPr bwMode="auto">
              <a:xfrm>
                <a:off x="2338388" y="4305300"/>
                <a:ext cx="23813" cy="9525"/>
              </a:xfrm>
              <a:custGeom>
                <a:avLst/>
                <a:gdLst>
                  <a:gd name="T0" fmla="*/ 12700 w 15"/>
                  <a:gd name="T1" fmla="*/ 9525 h 6"/>
                  <a:gd name="T2" fmla="*/ 0 w 15"/>
                  <a:gd name="T3" fmla="*/ 0 h 6"/>
                  <a:gd name="T4" fmla="*/ 3175 w 15"/>
                  <a:gd name="T5" fmla="*/ 0 h 6"/>
                  <a:gd name="T6" fmla="*/ 12700 w 15"/>
                  <a:gd name="T7" fmla="*/ 6350 h 6"/>
                  <a:gd name="T8" fmla="*/ 20638 w 15"/>
                  <a:gd name="T9" fmla="*/ 0 h 6"/>
                  <a:gd name="T10" fmla="*/ 23813 w 15"/>
                  <a:gd name="T11" fmla="*/ 0 h 6"/>
                  <a:gd name="T12" fmla="*/ 12700 w 15"/>
                  <a:gd name="T13" fmla="*/ 952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"/>
                  <a:gd name="T22" fmla="*/ 0 h 6"/>
                  <a:gd name="T23" fmla="*/ 15 w 15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" h="6">
                    <a:moveTo>
                      <a:pt x="8" y="6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8" y="4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46" name="Freeform 71"/>
              <p:cNvSpPr/>
              <p:nvPr/>
            </p:nvSpPr>
            <p:spPr bwMode="auto">
              <a:xfrm>
                <a:off x="2338388" y="4267200"/>
                <a:ext cx="26988" cy="38100"/>
              </a:xfrm>
              <a:custGeom>
                <a:avLst/>
                <a:gdLst>
                  <a:gd name="T0" fmla="*/ 13494 w 8"/>
                  <a:gd name="T1" fmla="*/ 38100 h 11"/>
                  <a:gd name="T2" fmla="*/ 13494 w 8"/>
                  <a:gd name="T3" fmla="*/ 38100 h 11"/>
                  <a:gd name="T4" fmla="*/ 13494 w 8"/>
                  <a:gd name="T5" fmla="*/ 38100 h 11"/>
                  <a:gd name="T6" fmla="*/ 10120 w 8"/>
                  <a:gd name="T7" fmla="*/ 38100 h 11"/>
                  <a:gd name="T8" fmla="*/ 0 w 8"/>
                  <a:gd name="T9" fmla="*/ 17318 h 11"/>
                  <a:gd name="T10" fmla="*/ 13494 w 8"/>
                  <a:gd name="T11" fmla="*/ 0 h 11"/>
                  <a:gd name="T12" fmla="*/ 26988 w 8"/>
                  <a:gd name="T13" fmla="*/ 17318 h 11"/>
                  <a:gd name="T14" fmla="*/ 13494 w 8"/>
                  <a:gd name="T15" fmla="*/ 38100 h 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1"/>
                  <a:gd name="T26" fmla="*/ 8 w 8"/>
                  <a:gd name="T27" fmla="*/ 11 h 1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1">
                    <a:moveTo>
                      <a:pt x="4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3"/>
                      <a:pt x="0" y="0"/>
                      <a:pt x="4" y="0"/>
                    </a:cubicBezTo>
                    <a:cubicBezTo>
                      <a:pt x="7" y="0"/>
                      <a:pt x="8" y="3"/>
                      <a:pt x="8" y="5"/>
                    </a:cubicBezTo>
                    <a:cubicBezTo>
                      <a:pt x="8" y="8"/>
                      <a:pt x="6" y="10"/>
                      <a:pt x="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47" name="Freeform 72"/>
              <p:cNvSpPr/>
              <p:nvPr/>
            </p:nvSpPr>
            <p:spPr bwMode="auto">
              <a:xfrm>
                <a:off x="2311400" y="4311650"/>
                <a:ext cx="6350" cy="68263"/>
              </a:xfrm>
              <a:custGeom>
                <a:avLst/>
                <a:gdLst>
                  <a:gd name="T0" fmla="*/ 0 w 2"/>
                  <a:gd name="T1" fmla="*/ 13653 h 20"/>
                  <a:gd name="T2" fmla="*/ 6350 w 2"/>
                  <a:gd name="T3" fmla="*/ 0 h 20"/>
                  <a:gd name="T4" fmla="*/ 6350 w 2"/>
                  <a:gd name="T5" fmla="*/ 3413 h 20"/>
                  <a:gd name="T6" fmla="*/ 6350 w 2"/>
                  <a:gd name="T7" fmla="*/ 68263 h 20"/>
                  <a:gd name="T8" fmla="*/ 3175 w 2"/>
                  <a:gd name="T9" fmla="*/ 68263 h 20"/>
                  <a:gd name="T10" fmla="*/ 0 w 2"/>
                  <a:gd name="T11" fmla="*/ 13653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"/>
                  <a:gd name="T19" fmla="*/ 0 h 20"/>
                  <a:gd name="T20" fmla="*/ 2 w 2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" h="20">
                    <a:moveTo>
                      <a:pt x="0" y="4"/>
                    </a:moveTo>
                    <a:cubicBezTo>
                      <a:pt x="0" y="3"/>
                      <a:pt x="1" y="1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8"/>
                      <a:pt x="2" y="20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8"/>
                      <a:pt x="1" y="10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48" name="Freeform 73"/>
              <p:cNvSpPr/>
              <p:nvPr/>
            </p:nvSpPr>
            <p:spPr bwMode="auto">
              <a:xfrm>
                <a:off x="2228850" y="4291013"/>
                <a:ext cx="88900" cy="177800"/>
              </a:xfrm>
              <a:custGeom>
                <a:avLst/>
                <a:gdLst>
                  <a:gd name="T0" fmla="*/ 88900 w 26"/>
                  <a:gd name="T1" fmla="*/ 20515 h 52"/>
                  <a:gd name="T2" fmla="*/ 88900 w 26"/>
                  <a:gd name="T3" fmla="*/ 20515 h 52"/>
                  <a:gd name="T4" fmla="*/ 82062 w 26"/>
                  <a:gd name="T5" fmla="*/ 34192 h 52"/>
                  <a:gd name="T6" fmla="*/ 85481 w 26"/>
                  <a:gd name="T7" fmla="*/ 88900 h 52"/>
                  <a:gd name="T8" fmla="*/ 78642 w 26"/>
                  <a:gd name="T9" fmla="*/ 88900 h 52"/>
                  <a:gd name="T10" fmla="*/ 78642 w 26"/>
                  <a:gd name="T11" fmla="*/ 44450 h 52"/>
                  <a:gd name="T12" fmla="*/ 78642 w 26"/>
                  <a:gd name="T13" fmla="*/ 44450 h 52"/>
                  <a:gd name="T14" fmla="*/ 68385 w 26"/>
                  <a:gd name="T15" fmla="*/ 177800 h 52"/>
                  <a:gd name="T16" fmla="*/ 61546 w 26"/>
                  <a:gd name="T17" fmla="*/ 177800 h 52"/>
                  <a:gd name="T18" fmla="*/ 61546 w 26"/>
                  <a:gd name="T19" fmla="*/ 177800 h 52"/>
                  <a:gd name="T20" fmla="*/ 54708 w 26"/>
                  <a:gd name="T21" fmla="*/ 177800 h 52"/>
                  <a:gd name="T22" fmla="*/ 51288 w 26"/>
                  <a:gd name="T23" fmla="*/ 95738 h 52"/>
                  <a:gd name="T24" fmla="*/ 47869 w 26"/>
                  <a:gd name="T25" fmla="*/ 95738 h 52"/>
                  <a:gd name="T26" fmla="*/ 44450 w 26"/>
                  <a:gd name="T27" fmla="*/ 95738 h 52"/>
                  <a:gd name="T28" fmla="*/ 37612 w 26"/>
                  <a:gd name="T29" fmla="*/ 95738 h 52"/>
                  <a:gd name="T30" fmla="*/ 34192 w 26"/>
                  <a:gd name="T31" fmla="*/ 177800 h 52"/>
                  <a:gd name="T32" fmla="*/ 27354 w 26"/>
                  <a:gd name="T33" fmla="*/ 177800 h 52"/>
                  <a:gd name="T34" fmla="*/ 27354 w 26"/>
                  <a:gd name="T35" fmla="*/ 177800 h 52"/>
                  <a:gd name="T36" fmla="*/ 20515 w 26"/>
                  <a:gd name="T37" fmla="*/ 177800 h 52"/>
                  <a:gd name="T38" fmla="*/ 13677 w 26"/>
                  <a:gd name="T39" fmla="*/ 44450 h 52"/>
                  <a:gd name="T40" fmla="*/ 10258 w 26"/>
                  <a:gd name="T41" fmla="*/ 44450 h 52"/>
                  <a:gd name="T42" fmla="*/ 10258 w 26"/>
                  <a:gd name="T43" fmla="*/ 88900 h 52"/>
                  <a:gd name="T44" fmla="*/ 3419 w 26"/>
                  <a:gd name="T45" fmla="*/ 88900 h 52"/>
                  <a:gd name="T46" fmla="*/ 6838 w 26"/>
                  <a:gd name="T47" fmla="*/ 34192 h 52"/>
                  <a:gd name="T48" fmla="*/ 0 w 26"/>
                  <a:gd name="T49" fmla="*/ 20515 h 52"/>
                  <a:gd name="T50" fmla="*/ 17096 w 26"/>
                  <a:gd name="T51" fmla="*/ 0 h 52"/>
                  <a:gd name="T52" fmla="*/ 37612 w 26"/>
                  <a:gd name="T53" fmla="*/ 41031 h 52"/>
                  <a:gd name="T54" fmla="*/ 44450 w 26"/>
                  <a:gd name="T55" fmla="*/ 58127 h 52"/>
                  <a:gd name="T56" fmla="*/ 54708 w 26"/>
                  <a:gd name="T57" fmla="*/ 41031 h 52"/>
                  <a:gd name="T58" fmla="*/ 71804 w 26"/>
                  <a:gd name="T59" fmla="*/ 0 h 52"/>
                  <a:gd name="T60" fmla="*/ 88900 w 26"/>
                  <a:gd name="T61" fmla="*/ 20515 h 5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6"/>
                  <a:gd name="T94" fmla="*/ 0 h 52"/>
                  <a:gd name="T95" fmla="*/ 26 w 26"/>
                  <a:gd name="T96" fmla="*/ 52 h 5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6" h="52">
                    <a:moveTo>
                      <a:pt x="26" y="6"/>
                    </a:moveTo>
                    <a:cubicBezTo>
                      <a:pt x="26" y="6"/>
                      <a:pt x="26" y="6"/>
                      <a:pt x="26" y="6"/>
                    </a:cubicBezTo>
                    <a:cubicBezTo>
                      <a:pt x="25" y="7"/>
                      <a:pt x="24" y="9"/>
                      <a:pt x="24" y="10"/>
                    </a:cubicBezTo>
                    <a:cubicBezTo>
                      <a:pt x="25" y="16"/>
                      <a:pt x="25" y="24"/>
                      <a:pt x="25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19" y="52"/>
                      <a:pt x="18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2"/>
                      <a:pt x="17" y="52"/>
                      <a:pt x="16" y="52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8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2"/>
                      <a:pt x="7" y="52"/>
                      <a:pt x="6" y="5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4"/>
                      <a:pt x="2" y="16"/>
                      <a:pt x="2" y="10"/>
                    </a:cubicBezTo>
                    <a:cubicBezTo>
                      <a:pt x="2" y="9"/>
                      <a:pt x="1" y="7"/>
                      <a:pt x="0" y="6"/>
                    </a:cubicBezTo>
                    <a:cubicBezTo>
                      <a:pt x="0" y="3"/>
                      <a:pt x="2" y="1"/>
                      <a:pt x="5" y="0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1"/>
                      <a:pt x="26" y="3"/>
                      <a:pt x="26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49" name="Freeform 74"/>
              <p:cNvSpPr/>
              <p:nvPr/>
            </p:nvSpPr>
            <p:spPr bwMode="auto">
              <a:xfrm>
                <a:off x="2217738" y="4468813"/>
                <a:ext cx="109538" cy="41275"/>
              </a:xfrm>
              <a:custGeom>
                <a:avLst/>
                <a:gdLst>
                  <a:gd name="T0" fmla="*/ 78730 w 32"/>
                  <a:gd name="T1" fmla="*/ 0 h 12"/>
                  <a:gd name="T2" fmla="*/ 109538 w 32"/>
                  <a:gd name="T3" fmla="*/ 20638 h 12"/>
                  <a:gd name="T4" fmla="*/ 54769 w 32"/>
                  <a:gd name="T5" fmla="*/ 41275 h 12"/>
                  <a:gd name="T6" fmla="*/ 0 w 32"/>
                  <a:gd name="T7" fmla="*/ 20638 h 12"/>
                  <a:gd name="T8" fmla="*/ 30808 w 32"/>
                  <a:gd name="T9" fmla="*/ 0 h 12"/>
                  <a:gd name="T10" fmla="*/ 30808 w 32"/>
                  <a:gd name="T11" fmla="*/ 0 h 12"/>
                  <a:gd name="T12" fmla="*/ 13692 w 32"/>
                  <a:gd name="T13" fmla="*/ 13758 h 12"/>
                  <a:gd name="T14" fmla="*/ 54769 w 32"/>
                  <a:gd name="T15" fmla="*/ 30956 h 12"/>
                  <a:gd name="T16" fmla="*/ 99269 w 32"/>
                  <a:gd name="T17" fmla="*/ 13758 h 12"/>
                  <a:gd name="T18" fmla="*/ 78730 w 32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2"/>
                  <a:gd name="T31" fmla="*/ 0 h 12"/>
                  <a:gd name="T32" fmla="*/ 32 w 32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2" h="12">
                    <a:moveTo>
                      <a:pt x="23" y="0"/>
                    </a:moveTo>
                    <a:cubicBezTo>
                      <a:pt x="29" y="1"/>
                      <a:pt x="32" y="3"/>
                      <a:pt x="32" y="6"/>
                    </a:cubicBezTo>
                    <a:cubicBezTo>
                      <a:pt x="32" y="9"/>
                      <a:pt x="25" y="12"/>
                      <a:pt x="16" y="12"/>
                    </a:cubicBezTo>
                    <a:cubicBezTo>
                      <a:pt x="7" y="12"/>
                      <a:pt x="0" y="9"/>
                      <a:pt x="0" y="6"/>
                    </a:cubicBezTo>
                    <a:cubicBezTo>
                      <a:pt x="0" y="3"/>
                      <a:pt x="4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"/>
                      <a:pt x="4" y="3"/>
                      <a:pt x="4" y="4"/>
                    </a:cubicBezTo>
                    <a:cubicBezTo>
                      <a:pt x="4" y="7"/>
                      <a:pt x="9" y="9"/>
                      <a:pt x="16" y="9"/>
                    </a:cubicBezTo>
                    <a:cubicBezTo>
                      <a:pt x="23" y="9"/>
                      <a:pt x="29" y="7"/>
                      <a:pt x="29" y="4"/>
                    </a:cubicBezTo>
                    <a:cubicBezTo>
                      <a:pt x="29" y="3"/>
                      <a:pt x="26" y="1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0" name="Freeform 75"/>
              <p:cNvSpPr/>
              <p:nvPr/>
            </p:nvSpPr>
            <p:spPr bwMode="auto">
              <a:xfrm>
                <a:off x="2290763" y="4468813"/>
                <a:ext cx="6350" cy="0"/>
              </a:xfrm>
              <a:custGeom>
                <a:avLst/>
                <a:gdLst>
                  <a:gd name="T0" fmla="*/ 6350 w 2"/>
                  <a:gd name="T1" fmla="*/ 6350 w 2"/>
                  <a:gd name="T2" fmla="*/ 0 w 2"/>
                  <a:gd name="T3" fmla="*/ 6350 w 2"/>
                  <a:gd name="T4" fmla="*/ 0 60000 65536"/>
                  <a:gd name="T5" fmla="*/ 0 60000 65536"/>
                  <a:gd name="T6" fmla="*/ 0 60000 65536"/>
                  <a:gd name="T7" fmla="*/ 0 60000 65536"/>
                  <a:gd name="T8" fmla="*/ 0 w 2"/>
                  <a:gd name="T9" fmla="*/ 2 w 2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T8" t="0" r="T9" b="0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1" name="Freeform 76"/>
              <p:cNvSpPr/>
              <p:nvPr/>
            </p:nvSpPr>
            <p:spPr bwMode="auto">
              <a:xfrm>
                <a:off x="2282825" y="4468813"/>
                <a:ext cx="14288" cy="20638"/>
              </a:xfrm>
              <a:custGeom>
                <a:avLst/>
                <a:gdLst>
                  <a:gd name="T0" fmla="*/ 14288 w 4"/>
                  <a:gd name="T1" fmla="*/ 0 h 6"/>
                  <a:gd name="T2" fmla="*/ 14288 w 4"/>
                  <a:gd name="T3" fmla="*/ 20638 h 6"/>
                  <a:gd name="T4" fmla="*/ 3572 w 4"/>
                  <a:gd name="T5" fmla="*/ 20638 h 6"/>
                  <a:gd name="T6" fmla="*/ 0 w 4"/>
                  <a:gd name="T7" fmla="*/ 0 h 6"/>
                  <a:gd name="T8" fmla="*/ 7144 w 4"/>
                  <a:gd name="T9" fmla="*/ 0 h 6"/>
                  <a:gd name="T10" fmla="*/ 7144 w 4"/>
                  <a:gd name="T11" fmla="*/ 0 h 6"/>
                  <a:gd name="T12" fmla="*/ 14288 w 4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6"/>
                  <a:gd name="T23" fmla="*/ 4 w 4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6">
                    <a:moveTo>
                      <a:pt x="4" y="0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2" name="Freeform 77"/>
              <p:cNvSpPr/>
              <p:nvPr/>
            </p:nvSpPr>
            <p:spPr bwMode="auto">
              <a:xfrm>
                <a:off x="2282825" y="4468813"/>
                <a:ext cx="7938" cy="0"/>
              </a:xfrm>
              <a:custGeom>
                <a:avLst/>
                <a:gdLst>
                  <a:gd name="T0" fmla="*/ 0 w 2"/>
                  <a:gd name="T1" fmla="*/ 7938 w 2"/>
                  <a:gd name="T2" fmla="*/ 0 w 2"/>
                  <a:gd name="T3" fmla="*/ 0 60000 65536"/>
                  <a:gd name="T4" fmla="*/ 0 60000 65536"/>
                  <a:gd name="T5" fmla="*/ 0 60000 65536"/>
                  <a:gd name="T6" fmla="*/ 0 w 2"/>
                  <a:gd name="T7" fmla="*/ 2 w 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3" name="Freeform 78"/>
              <p:cNvSpPr/>
              <p:nvPr/>
            </p:nvSpPr>
            <p:spPr bwMode="auto">
              <a:xfrm>
                <a:off x="2266950" y="4297363"/>
                <a:ext cx="15875" cy="52388"/>
              </a:xfrm>
              <a:custGeom>
                <a:avLst/>
                <a:gdLst>
                  <a:gd name="T0" fmla="*/ 6350 w 10"/>
                  <a:gd name="T1" fmla="*/ 0 h 33"/>
                  <a:gd name="T2" fmla="*/ 15875 w 10"/>
                  <a:gd name="T3" fmla="*/ 34925 h 33"/>
                  <a:gd name="T4" fmla="*/ 6350 w 10"/>
                  <a:gd name="T5" fmla="*/ 52388 h 33"/>
                  <a:gd name="T6" fmla="*/ 0 w 10"/>
                  <a:gd name="T7" fmla="*/ 34925 h 33"/>
                  <a:gd name="T8" fmla="*/ 6350 w 10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33"/>
                  <a:gd name="T17" fmla="*/ 10 w 10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33">
                    <a:moveTo>
                      <a:pt x="4" y="0"/>
                    </a:moveTo>
                    <a:lnTo>
                      <a:pt x="10" y="22"/>
                    </a:lnTo>
                    <a:lnTo>
                      <a:pt x="4" y="33"/>
                    </a:lnTo>
                    <a:lnTo>
                      <a:pt x="0" y="2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4" name="Freeform 79"/>
              <p:cNvSpPr/>
              <p:nvPr/>
            </p:nvSpPr>
            <p:spPr bwMode="auto">
              <a:xfrm>
                <a:off x="2259013" y="4287838"/>
                <a:ext cx="26988" cy="9525"/>
              </a:xfrm>
              <a:custGeom>
                <a:avLst/>
                <a:gdLst>
                  <a:gd name="T0" fmla="*/ 14288 w 17"/>
                  <a:gd name="T1" fmla="*/ 9525 h 6"/>
                  <a:gd name="T2" fmla="*/ 0 w 17"/>
                  <a:gd name="T3" fmla="*/ 0 h 6"/>
                  <a:gd name="T4" fmla="*/ 3175 w 17"/>
                  <a:gd name="T5" fmla="*/ 0 h 6"/>
                  <a:gd name="T6" fmla="*/ 14288 w 17"/>
                  <a:gd name="T7" fmla="*/ 9525 h 6"/>
                  <a:gd name="T8" fmla="*/ 23813 w 17"/>
                  <a:gd name="T9" fmla="*/ 0 h 6"/>
                  <a:gd name="T10" fmla="*/ 26988 w 17"/>
                  <a:gd name="T11" fmla="*/ 0 h 6"/>
                  <a:gd name="T12" fmla="*/ 14288 w 17"/>
                  <a:gd name="T13" fmla="*/ 952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6"/>
                  <a:gd name="T23" fmla="*/ 17 w 17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6">
                    <a:moveTo>
                      <a:pt x="9" y="6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9" y="6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7" name="Freeform 80"/>
              <p:cNvSpPr/>
              <p:nvPr/>
            </p:nvSpPr>
            <p:spPr bwMode="auto">
              <a:xfrm>
                <a:off x="2255838" y="4468813"/>
                <a:ext cx="6350" cy="0"/>
              </a:xfrm>
              <a:custGeom>
                <a:avLst/>
                <a:gdLst>
                  <a:gd name="T0" fmla="*/ 6350 w 2"/>
                  <a:gd name="T1" fmla="*/ 6350 w 2"/>
                  <a:gd name="T2" fmla="*/ 0 w 2"/>
                  <a:gd name="T3" fmla="*/ 6350 w 2"/>
                  <a:gd name="T4" fmla="*/ 0 60000 65536"/>
                  <a:gd name="T5" fmla="*/ 0 60000 65536"/>
                  <a:gd name="T6" fmla="*/ 0 60000 65536"/>
                  <a:gd name="T7" fmla="*/ 0 60000 65536"/>
                  <a:gd name="T8" fmla="*/ 0 w 2"/>
                  <a:gd name="T9" fmla="*/ 2 w 2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T8" t="0" r="T9" b="0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8" name="Freeform 81"/>
              <p:cNvSpPr/>
              <p:nvPr/>
            </p:nvSpPr>
            <p:spPr bwMode="auto">
              <a:xfrm>
                <a:off x="2249488" y="4468813"/>
                <a:ext cx="12700" cy="20638"/>
              </a:xfrm>
              <a:custGeom>
                <a:avLst/>
                <a:gdLst>
                  <a:gd name="T0" fmla="*/ 12700 w 4"/>
                  <a:gd name="T1" fmla="*/ 0 h 6"/>
                  <a:gd name="T2" fmla="*/ 12700 w 4"/>
                  <a:gd name="T3" fmla="*/ 20638 h 6"/>
                  <a:gd name="T4" fmla="*/ 0 w 4"/>
                  <a:gd name="T5" fmla="*/ 20638 h 6"/>
                  <a:gd name="T6" fmla="*/ 0 w 4"/>
                  <a:gd name="T7" fmla="*/ 0 h 6"/>
                  <a:gd name="T8" fmla="*/ 6350 w 4"/>
                  <a:gd name="T9" fmla="*/ 0 h 6"/>
                  <a:gd name="T10" fmla="*/ 6350 w 4"/>
                  <a:gd name="T11" fmla="*/ 0 h 6"/>
                  <a:gd name="T12" fmla="*/ 12700 w 4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6"/>
                  <a:gd name="T23" fmla="*/ 4 w 4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6">
                    <a:moveTo>
                      <a:pt x="4" y="0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9" name="Freeform 82"/>
              <p:cNvSpPr/>
              <p:nvPr/>
            </p:nvSpPr>
            <p:spPr bwMode="auto">
              <a:xfrm>
                <a:off x="2255838" y="4246563"/>
                <a:ext cx="34925" cy="41275"/>
              </a:xfrm>
              <a:custGeom>
                <a:avLst/>
                <a:gdLst>
                  <a:gd name="T0" fmla="*/ 20955 w 10"/>
                  <a:gd name="T1" fmla="*/ 41275 h 12"/>
                  <a:gd name="T2" fmla="*/ 20955 w 10"/>
                  <a:gd name="T3" fmla="*/ 41275 h 12"/>
                  <a:gd name="T4" fmla="*/ 17463 w 10"/>
                  <a:gd name="T5" fmla="*/ 41275 h 12"/>
                  <a:gd name="T6" fmla="*/ 17463 w 10"/>
                  <a:gd name="T7" fmla="*/ 41275 h 12"/>
                  <a:gd name="T8" fmla="*/ 0 w 10"/>
                  <a:gd name="T9" fmla="*/ 20638 h 12"/>
                  <a:gd name="T10" fmla="*/ 17463 w 10"/>
                  <a:gd name="T11" fmla="*/ 0 h 12"/>
                  <a:gd name="T12" fmla="*/ 34925 w 10"/>
                  <a:gd name="T13" fmla="*/ 20638 h 12"/>
                  <a:gd name="T14" fmla="*/ 20955 w 10"/>
                  <a:gd name="T15" fmla="*/ 41275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2"/>
                  <a:gd name="T26" fmla="*/ 10 w 10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2">
                    <a:moveTo>
                      <a:pt x="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2"/>
                      <a:pt x="1" y="0"/>
                      <a:pt x="5" y="0"/>
                    </a:cubicBezTo>
                    <a:cubicBezTo>
                      <a:pt x="9" y="0"/>
                      <a:pt x="10" y="2"/>
                      <a:pt x="10" y="6"/>
                    </a:cubicBezTo>
                    <a:cubicBezTo>
                      <a:pt x="10" y="9"/>
                      <a:pt x="8" y="11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60" name="Freeform 83"/>
              <p:cNvSpPr/>
              <p:nvPr/>
            </p:nvSpPr>
            <p:spPr bwMode="auto">
              <a:xfrm>
                <a:off x="2249488" y="4468813"/>
                <a:ext cx="6350" cy="0"/>
              </a:xfrm>
              <a:custGeom>
                <a:avLst/>
                <a:gdLst>
                  <a:gd name="T0" fmla="*/ 6350 w 2"/>
                  <a:gd name="T1" fmla="*/ 0 w 2"/>
                  <a:gd name="T2" fmla="*/ 0 w 2"/>
                  <a:gd name="T3" fmla="*/ 6350 w 2"/>
                  <a:gd name="T4" fmla="*/ 0 60000 65536"/>
                  <a:gd name="T5" fmla="*/ 0 60000 65536"/>
                  <a:gd name="T6" fmla="*/ 0 60000 65536"/>
                  <a:gd name="T7" fmla="*/ 0 60000 65536"/>
                  <a:gd name="T8" fmla="*/ 0 w 2"/>
                  <a:gd name="T9" fmla="*/ 2 w 2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T8" t="0" r="T9" b="0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61" name="Freeform 84"/>
              <p:cNvSpPr/>
              <p:nvPr/>
            </p:nvSpPr>
            <p:spPr bwMode="auto">
              <a:xfrm>
                <a:off x="2228850" y="4311650"/>
                <a:ext cx="6350" cy="68263"/>
              </a:xfrm>
              <a:custGeom>
                <a:avLst/>
                <a:gdLst>
                  <a:gd name="T0" fmla="*/ 0 w 2"/>
                  <a:gd name="T1" fmla="*/ 0 h 20"/>
                  <a:gd name="T2" fmla="*/ 6350 w 2"/>
                  <a:gd name="T3" fmla="*/ 13653 h 20"/>
                  <a:gd name="T4" fmla="*/ 3175 w 2"/>
                  <a:gd name="T5" fmla="*/ 68263 h 20"/>
                  <a:gd name="T6" fmla="*/ 3175 w 2"/>
                  <a:gd name="T7" fmla="*/ 68263 h 20"/>
                  <a:gd name="T8" fmla="*/ 0 w 2"/>
                  <a:gd name="T9" fmla="*/ 3413 h 20"/>
                  <a:gd name="T10" fmla="*/ 0 w 2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"/>
                  <a:gd name="T19" fmla="*/ 0 h 20"/>
                  <a:gd name="T20" fmla="*/ 2 w 2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" h="20">
                    <a:moveTo>
                      <a:pt x="0" y="0"/>
                    </a:moveTo>
                    <a:cubicBezTo>
                      <a:pt x="1" y="1"/>
                      <a:pt x="2" y="3"/>
                      <a:pt x="2" y="4"/>
                    </a:cubicBezTo>
                    <a:cubicBezTo>
                      <a:pt x="2" y="10"/>
                      <a:pt x="2" y="18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62" name="Freeform 85"/>
              <p:cNvSpPr/>
              <p:nvPr/>
            </p:nvSpPr>
            <p:spPr bwMode="auto">
              <a:xfrm>
                <a:off x="2160588" y="4308475"/>
                <a:ext cx="65088" cy="166688"/>
              </a:xfrm>
              <a:custGeom>
                <a:avLst/>
                <a:gdLst>
                  <a:gd name="T0" fmla="*/ 65088 w 19"/>
                  <a:gd name="T1" fmla="*/ 0 h 49"/>
                  <a:gd name="T2" fmla="*/ 65088 w 19"/>
                  <a:gd name="T3" fmla="*/ 34018 h 49"/>
                  <a:gd name="T4" fmla="*/ 58237 w 19"/>
                  <a:gd name="T5" fmla="*/ 166688 h 49"/>
                  <a:gd name="T6" fmla="*/ 47960 w 19"/>
                  <a:gd name="T7" fmla="*/ 166688 h 49"/>
                  <a:gd name="T8" fmla="*/ 41108 w 19"/>
                  <a:gd name="T9" fmla="*/ 81643 h 49"/>
                  <a:gd name="T10" fmla="*/ 37683 w 19"/>
                  <a:gd name="T11" fmla="*/ 81643 h 49"/>
                  <a:gd name="T12" fmla="*/ 34257 w 19"/>
                  <a:gd name="T13" fmla="*/ 81643 h 49"/>
                  <a:gd name="T14" fmla="*/ 30831 w 19"/>
                  <a:gd name="T15" fmla="*/ 81643 h 49"/>
                  <a:gd name="T16" fmla="*/ 27405 w 19"/>
                  <a:gd name="T17" fmla="*/ 166688 h 49"/>
                  <a:gd name="T18" fmla="*/ 17128 w 19"/>
                  <a:gd name="T19" fmla="*/ 166688 h 49"/>
                  <a:gd name="T20" fmla="*/ 10277 w 19"/>
                  <a:gd name="T21" fmla="*/ 34018 h 49"/>
                  <a:gd name="T22" fmla="*/ 6851 w 19"/>
                  <a:gd name="T23" fmla="*/ 34018 h 49"/>
                  <a:gd name="T24" fmla="*/ 6851 w 19"/>
                  <a:gd name="T25" fmla="*/ 74840 h 49"/>
                  <a:gd name="T26" fmla="*/ 0 w 19"/>
                  <a:gd name="T27" fmla="*/ 74840 h 49"/>
                  <a:gd name="T28" fmla="*/ 0 w 19"/>
                  <a:gd name="T29" fmla="*/ 17009 h 49"/>
                  <a:gd name="T30" fmla="*/ 13703 w 19"/>
                  <a:gd name="T31" fmla="*/ 0 h 49"/>
                  <a:gd name="T32" fmla="*/ 30831 w 19"/>
                  <a:gd name="T33" fmla="*/ 34018 h 49"/>
                  <a:gd name="T34" fmla="*/ 37683 w 19"/>
                  <a:gd name="T35" fmla="*/ 47625 h 49"/>
                  <a:gd name="T36" fmla="*/ 44534 w 19"/>
                  <a:gd name="T37" fmla="*/ 34018 h 49"/>
                  <a:gd name="T38" fmla="*/ 61662 w 19"/>
                  <a:gd name="T39" fmla="*/ 0 h 49"/>
                  <a:gd name="T40" fmla="*/ 65088 w 19"/>
                  <a:gd name="T41" fmla="*/ 0 h 4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49"/>
                  <a:gd name="T65" fmla="*/ 19 w 19"/>
                  <a:gd name="T66" fmla="*/ 49 h 4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49">
                    <a:moveTo>
                      <a:pt x="19" y="0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12"/>
                      <a:pt x="0" y="5"/>
                    </a:cubicBezTo>
                    <a:cubicBezTo>
                      <a:pt x="0" y="3"/>
                      <a:pt x="2" y="1"/>
                      <a:pt x="4" y="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63" name="Freeform 86"/>
              <p:cNvSpPr/>
              <p:nvPr/>
            </p:nvSpPr>
            <p:spPr bwMode="auto">
              <a:xfrm>
                <a:off x="2190750" y="4314825"/>
                <a:ext cx="14288" cy="41275"/>
              </a:xfrm>
              <a:custGeom>
                <a:avLst/>
                <a:gdLst>
                  <a:gd name="T0" fmla="*/ 7938 w 9"/>
                  <a:gd name="T1" fmla="*/ 0 h 26"/>
                  <a:gd name="T2" fmla="*/ 14288 w 9"/>
                  <a:gd name="T3" fmla="*/ 26988 h 26"/>
                  <a:gd name="T4" fmla="*/ 7938 w 9"/>
                  <a:gd name="T5" fmla="*/ 41275 h 26"/>
                  <a:gd name="T6" fmla="*/ 0 w 9"/>
                  <a:gd name="T7" fmla="*/ 26988 h 26"/>
                  <a:gd name="T8" fmla="*/ 7938 w 9"/>
                  <a:gd name="T9" fmla="*/ 0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26"/>
                  <a:gd name="T17" fmla="*/ 9 w 9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26">
                    <a:moveTo>
                      <a:pt x="5" y="0"/>
                    </a:moveTo>
                    <a:lnTo>
                      <a:pt x="9" y="17"/>
                    </a:lnTo>
                    <a:lnTo>
                      <a:pt x="5" y="26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64" name="Freeform 87"/>
              <p:cNvSpPr/>
              <p:nvPr/>
            </p:nvSpPr>
            <p:spPr bwMode="auto">
              <a:xfrm>
                <a:off x="2184400" y="4305300"/>
                <a:ext cx="23813" cy="9525"/>
              </a:xfrm>
              <a:custGeom>
                <a:avLst/>
                <a:gdLst>
                  <a:gd name="T0" fmla="*/ 23813 w 15"/>
                  <a:gd name="T1" fmla="*/ 0 h 6"/>
                  <a:gd name="T2" fmla="*/ 14288 w 15"/>
                  <a:gd name="T3" fmla="*/ 9525 h 6"/>
                  <a:gd name="T4" fmla="*/ 0 w 15"/>
                  <a:gd name="T5" fmla="*/ 0 h 6"/>
                  <a:gd name="T6" fmla="*/ 3175 w 15"/>
                  <a:gd name="T7" fmla="*/ 0 h 6"/>
                  <a:gd name="T8" fmla="*/ 14288 w 15"/>
                  <a:gd name="T9" fmla="*/ 6350 h 6"/>
                  <a:gd name="T10" fmla="*/ 20638 w 15"/>
                  <a:gd name="T11" fmla="*/ 0 h 6"/>
                  <a:gd name="T12" fmla="*/ 23813 w 15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"/>
                  <a:gd name="T22" fmla="*/ 0 h 6"/>
                  <a:gd name="T23" fmla="*/ 15 w 15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" h="6">
                    <a:moveTo>
                      <a:pt x="15" y="0"/>
                    </a:moveTo>
                    <a:lnTo>
                      <a:pt x="9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9" y="4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65" name="Freeform 88"/>
              <p:cNvSpPr/>
              <p:nvPr/>
            </p:nvSpPr>
            <p:spPr bwMode="auto">
              <a:xfrm>
                <a:off x="2184400" y="4267200"/>
                <a:ext cx="26988" cy="38100"/>
              </a:xfrm>
              <a:custGeom>
                <a:avLst/>
                <a:gdLst>
                  <a:gd name="T0" fmla="*/ 13494 w 8"/>
                  <a:gd name="T1" fmla="*/ 38100 h 11"/>
                  <a:gd name="T2" fmla="*/ 13494 w 8"/>
                  <a:gd name="T3" fmla="*/ 38100 h 11"/>
                  <a:gd name="T4" fmla="*/ 10120 w 8"/>
                  <a:gd name="T5" fmla="*/ 38100 h 11"/>
                  <a:gd name="T6" fmla="*/ 0 w 8"/>
                  <a:gd name="T7" fmla="*/ 17318 h 11"/>
                  <a:gd name="T8" fmla="*/ 13494 w 8"/>
                  <a:gd name="T9" fmla="*/ 0 h 11"/>
                  <a:gd name="T10" fmla="*/ 26988 w 8"/>
                  <a:gd name="T11" fmla="*/ 17318 h 11"/>
                  <a:gd name="T12" fmla="*/ 13494 w 8"/>
                  <a:gd name="T13" fmla="*/ 3810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11"/>
                  <a:gd name="T23" fmla="*/ 8 w 8"/>
                  <a:gd name="T24" fmla="*/ 11 h 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11">
                    <a:moveTo>
                      <a:pt x="4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3"/>
                      <a:pt x="0" y="0"/>
                      <a:pt x="4" y="0"/>
                    </a:cubicBezTo>
                    <a:cubicBezTo>
                      <a:pt x="7" y="0"/>
                      <a:pt x="8" y="3"/>
                      <a:pt x="8" y="5"/>
                    </a:cubicBezTo>
                    <a:cubicBezTo>
                      <a:pt x="8" y="8"/>
                      <a:pt x="6" y="10"/>
                      <a:pt x="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66" name="组 67"/>
            <p:cNvGrpSpPr/>
            <p:nvPr/>
          </p:nvGrpSpPr>
          <p:grpSpPr bwMode="auto">
            <a:xfrm>
              <a:off x="10376730" y="1975279"/>
              <a:ext cx="960438" cy="957263"/>
              <a:chOff x="4608909" y="2809627"/>
              <a:chExt cx="960106" cy="958037"/>
            </a:xfrm>
          </p:grpSpPr>
          <p:sp>
            <p:nvSpPr>
              <p:cNvPr id="67" name="Oval 78"/>
              <p:cNvSpPr>
                <a:spLocks noChangeArrowheads="1"/>
              </p:cNvSpPr>
              <p:nvPr/>
            </p:nvSpPr>
            <p:spPr bwMode="auto">
              <a:xfrm>
                <a:off x="4608909" y="2809627"/>
                <a:ext cx="960106" cy="958037"/>
              </a:xfrm>
              <a:prstGeom prst="ellipse">
                <a:avLst/>
              </a:prstGeom>
              <a:solidFill>
                <a:srgbClr val="90CC3D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68" name="Freeform 81"/>
              <p:cNvSpPr/>
              <p:nvPr/>
            </p:nvSpPr>
            <p:spPr bwMode="auto">
              <a:xfrm>
                <a:off x="4813760" y="3246227"/>
                <a:ext cx="550405" cy="324864"/>
              </a:xfrm>
              <a:custGeom>
                <a:avLst/>
                <a:gdLst>
                  <a:gd name="T0" fmla="*/ 501579 w 124"/>
                  <a:gd name="T1" fmla="*/ 0 h 73"/>
                  <a:gd name="T2" fmla="*/ 541528 w 124"/>
                  <a:gd name="T3" fmla="*/ 84554 h 73"/>
                  <a:gd name="T4" fmla="*/ 474946 w 124"/>
                  <a:gd name="T5" fmla="*/ 151307 h 73"/>
                  <a:gd name="T6" fmla="*/ 470508 w 124"/>
                  <a:gd name="T7" fmla="*/ 146856 h 73"/>
                  <a:gd name="T8" fmla="*/ 275203 w 124"/>
                  <a:gd name="T9" fmla="*/ 324864 h 73"/>
                  <a:gd name="T10" fmla="*/ 79898 w 124"/>
                  <a:gd name="T11" fmla="*/ 146856 h 73"/>
                  <a:gd name="T12" fmla="*/ 75459 w 124"/>
                  <a:gd name="T13" fmla="*/ 151307 h 73"/>
                  <a:gd name="T14" fmla="*/ 8878 w 124"/>
                  <a:gd name="T15" fmla="*/ 84554 h 73"/>
                  <a:gd name="T16" fmla="*/ 44388 w 124"/>
                  <a:gd name="T17" fmla="*/ 4450 h 73"/>
                  <a:gd name="T18" fmla="*/ 106530 w 124"/>
                  <a:gd name="T19" fmla="*/ 93454 h 73"/>
                  <a:gd name="T20" fmla="*/ 110969 w 124"/>
                  <a:gd name="T21" fmla="*/ 97904 h 73"/>
                  <a:gd name="T22" fmla="*/ 186428 w 124"/>
                  <a:gd name="T23" fmla="*/ 155757 h 73"/>
                  <a:gd name="T24" fmla="*/ 261886 w 124"/>
                  <a:gd name="T25" fmla="*/ 89004 h 73"/>
                  <a:gd name="T26" fmla="*/ 279641 w 124"/>
                  <a:gd name="T27" fmla="*/ 89004 h 73"/>
                  <a:gd name="T28" fmla="*/ 359539 w 124"/>
                  <a:gd name="T29" fmla="*/ 155757 h 73"/>
                  <a:gd name="T30" fmla="*/ 430559 w 124"/>
                  <a:gd name="T31" fmla="*/ 97904 h 73"/>
                  <a:gd name="T32" fmla="*/ 439436 w 124"/>
                  <a:gd name="T33" fmla="*/ 93454 h 73"/>
                  <a:gd name="T34" fmla="*/ 501579 w 124"/>
                  <a:gd name="T35" fmla="*/ 0 h 7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4"/>
                  <a:gd name="T55" fmla="*/ 0 h 73"/>
                  <a:gd name="T56" fmla="*/ 124 w 124"/>
                  <a:gd name="T57" fmla="*/ 73 h 7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4" h="73">
                    <a:moveTo>
                      <a:pt x="113" y="0"/>
                    </a:moveTo>
                    <a:cubicBezTo>
                      <a:pt x="120" y="2"/>
                      <a:pt x="124" y="10"/>
                      <a:pt x="122" y="19"/>
                    </a:cubicBezTo>
                    <a:cubicBezTo>
                      <a:pt x="121" y="28"/>
                      <a:pt x="114" y="35"/>
                      <a:pt x="107" y="34"/>
                    </a:cubicBezTo>
                    <a:cubicBezTo>
                      <a:pt x="107" y="33"/>
                      <a:pt x="106" y="33"/>
                      <a:pt x="106" y="33"/>
                    </a:cubicBezTo>
                    <a:cubicBezTo>
                      <a:pt x="97" y="57"/>
                      <a:pt x="78" y="73"/>
                      <a:pt x="62" y="73"/>
                    </a:cubicBezTo>
                    <a:cubicBezTo>
                      <a:pt x="46" y="73"/>
                      <a:pt x="26" y="57"/>
                      <a:pt x="18" y="33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0" y="35"/>
                      <a:pt x="4" y="28"/>
                      <a:pt x="2" y="19"/>
                    </a:cubicBezTo>
                    <a:cubicBezTo>
                      <a:pt x="0" y="10"/>
                      <a:pt x="4" y="3"/>
                      <a:pt x="10" y="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2"/>
                      <a:pt x="25" y="22"/>
                      <a:pt x="25" y="22"/>
                    </a:cubicBezTo>
                    <a:cubicBezTo>
                      <a:pt x="27" y="29"/>
                      <a:pt x="34" y="35"/>
                      <a:pt x="42" y="35"/>
                    </a:cubicBezTo>
                    <a:cubicBezTo>
                      <a:pt x="51" y="35"/>
                      <a:pt x="58" y="28"/>
                      <a:pt x="59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5" y="28"/>
                      <a:pt x="72" y="35"/>
                      <a:pt x="81" y="35"/>
                    </a:cubicBezTo>
                    <a:cubicBezTo>
                      <a:pt x="88" y="35"/>
                      <a:pt x="95" y="30"/>
                      <a:pt x="97" y="22"/>
                    </a:cubicBezTo>
                    <a:cubicBezTo>
                      <a:pt x="98" y="22"/>
                      <a:pt x="99" y="22"/>
                      <a:pt x="99" y="21"/>
                    </a:cubicBez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69" name="Freeform 82"/>
              <p:cNvSpPr/>
              <p:nvPr/>
            </p:nvSpPr>
            <p:spPr bwMode="auto">
              <a:xfrm>
                <a:off x="4875836" y="3006201"/>
                <a:ext cx="422115" cy="306241"/>
              </a:xfrm>
              <a:custGeom>
                <a:avLst/>
                <a:gdLst>
                  <a:gd name="T0" fmla="*/ 422115 w 95"/>
                  <a:gd name="T1" fmla="*/ 208599 h 69"/>
                  <a:gd name="T2" fmla="*/ 368795 w 95"/>
                  <a:gd name="T3" fmla="*/ 288488 h 69"/>
                  <a:gd name="T4" fmla="*/ 297702 w 95"/>
                  <a:gd name="T5" fmla="*/ 239667 h 69"/>
                  <a:gd name="T6" fmla="*/ 217722 w 95"/>
                  <a:gd name="T7" fmla="*/ 306241 h 69"/>
                  <a:gd name="T8" fmla="*/ 199949 w 95"/>
                  <a:gd name="T9" fmla="*/ 306241 h 69"/>
                  <a:gd name="T10" fmla="*/ 124413 w 95"/>
                  <a:gd name="T11" fmla="*/ 239667 h 69"/>
                  <a:gd name="T12" fmla="*/ 53320 w 95"/>
                  <a:gd name="T13" fmla="*/ 288488 h 69"/>
                  <a:gd name="T14" fmla="*/ 0 w 95"/>
                  <a:gd name="T15" fmla="*/ 213037 h 69"/>
                  <a:gd name="T16" fmla="*/ 213279 w 95"/>
                  <a:gd name="T17" fmla="*/ 0 h 69"/>
                  <a:gd name="T18" fmla="*/ 422115 w 95"/>
                  <a:gd name="T19" fmla="*/ 208599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5"/>
                  <a:gd name="T31" fmla="*/ 0 h 69"/>
                  <a:gd name="T32" fmla="*/ 95 w 95"/>
                  <a:gd name="T33" fmla="*/ 69 h 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5" h="69">
                    <a:moveTo>
                      <a:pt x="95" y="47"/>
                    </a:moveTo>
                    <a:cubicBezTo>
                      <a:pt x="83" y="65"/>
                      <a:pt x="83" y="65"/>
                      <a:pt x="83" y="65"/>
                    </a:cubicBezTo>
                    <a:cubicBezTo>
                      <a:pt x="80" y="59"/>
                      <a:pt x="74" y="54"/>
                      <a:pt x="67" y="54"/>
                    </a:cubicBezTo>
                    <a:cubicBezTo>
                      <a:pt x="58" y="54"/>
                      <a:pt x="51" y="61"/>
                      <a:pt x="49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4" y="61"/>
                      <a:pt x="37" y="54"/>
                      <a:pt x="28" y="54"/>
                    </a:cubicBezTo>
                    <a:cubicBezTo>
                      <a:pt x="21" y="54"/>
                      <a:pt x="14" y="59"/>
                      <a:pt x="12" y="6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4" y="20"/>
                      <a:pt x="18" y="0"/>
                      <a:pt x="48" y="0"/>
                    </a:cubicBezTo>
                    <a:cubicBezTo>
                      <a:pt x="77" y="0"/>
                      <a:pt x="91" y="20"/>
                      <a:pt x="95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70" name="Rectangle 83"/>
              <p:cNvSpPr>
                <a:spLocks noChangeArrowheads="1"/>
              </p:cNvSpPr>
              <p:nvPr/>
            </p:nvSpPr>
            <p:spPr bwMode="auto">
              <a:xfrm>
                <a:off x="5208975" y="3295888"/>
                <a:ext cx="8277" cy="620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71" name="Freeform 84"/>
              <p:cNvSpPr>
                <a:spLocks noEditPoints="1"/>
              </p:cNvSpPr>
              <p:nvPr/>
            </p:nvSpPr>
            <p:spPr bwMode="auto">
              <a:xfrm>
                <a:off x="5155176" y="3295888"/>
                <a:ext cx="39315" cy="62076"/>
              </a:xfrm>
              <a:custGeom>
                <a:avLst/>
                <a:gdLst>
                  <a:gd name="T0" fmla="*/ 39315 w 9"/>
                  <a:gd name="T1" fmla="*/ 8868 h 14"/>
                  <a:gd name="T2" fmla="*/ 39315 w 9"/>
                  <a:gd name="T3" fmla="*/ 57642 h 14"/>
                  <a:gd name="T4" fmla="*/ 34947 w 9"/>
                  <a:gd name="T5" fmla="*/ 62076 h 14"/>
                  <a:gd name="T6" fmla="*/ 4368 w 9"/>
                  <a:gd name="T7" fmla="*/ 62076 h 14"/>
                  <a:gd name="T8" fmla="*/ 0 w 9"/>
                  <a:gd name="T9" fmla="*/ 57642 h 14"/>
                  <a:gd name="T10" fmla="*/ 0 w 9"/>
                  <a:gd name="T11" fmla="*/ 8868 h 14"/>
                  <a:gd name="T12" fmla="*/ 4368 w 9"/>
                  <a:gd name="T13" fmla="*/ 0 h 14"/>
                  <a:gd name="T14" fmla="*/ 34947 w 9"/>
                  <a:gd name="T15" fmla="*/ 0 h 14"/>
                  <a:gd name="T16" fmla="*/ 39315 w 9"/>
                  <a:gd name="T17" fmla="*/ 8868 h 14"/>
                  <a:gd name="T18" fmla="*/ 30578 w 9"/>
                  <a:gd name="T19" fmla="*/ 48774 h 14"/>
                  <a:gd name="T20" fmla="*/ 30578 w 9"/>
                  <a:gd name="T21" fmla="*/ 17736 h 14"/>
                  <a:gd name="T22" fmla="*/ 26210 w 9"/>
                  <a:gd name="T23" fmla="*/ 13302 h 14"/>
                  <a:gd name="T24" fmla="*/ 13105 w 9"/>
                  <a:gd name="T25" fmla="*/ 13302 h 14"/>
                  <a:gd name="T26" fmla="*/ 8737 w 9"/>
                  <a:gd name="T27" fmla="*/ 17736 h 14"/>
                  <a:gd name="T28" fmla="*/ 8737 w 9"/>
                  <a:gd name="T29" fmla="*/ 48774 h 14"/>
                  <a:gd name="T30" fmla="*/ 13105 w 9"/>
                  <a:gd name="T31" fmla="*/ 53208 h 14"/>
                  <a:gd name="T32" fmla="*/ 26210 w 9"/>
                  <a:gd name="T33" fmla="*/ 53208 h 14"/>
                  <a:gd name="T34" fmla="*/ 30578 w 9"/>
                  <a:gd name="T35" fmla="*/ 48774 h 1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14"/>
                  <a:gd name="T56" fmla="*/ 9 w 9"/>
                  <a:gd name="T57" fmla="*/ 14 h 1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14">
                    <a:moveTo>
                      <a:pt x="9" y="2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2"/>
                    </a:cubicBezTo>
                    <a:close/>
                    <a:moveTo>
                      <a:pt x="7" y="11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7" y="12"/>
                      <a:pt x="7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72" name="Rectangle 85"/>
              <p:cNvSpPr>
                <a:spLocks noChangeArrowheads="1"/>
              </p:cNvSpPr>
              <p:nvPr/>
            </p:nvSpPr>
            <p:spPr bwMode="auto">
              <a:xfrm>
                <a:off x="5132415" y="3295888"/>
                <a:ext cx="10347" cy="620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73" name="Freeform 86"/>
              <p:cNvSpPr>
                <a:spLocks noEditPoints="1"/>
              </p:cNvSpPr>
              <p:nvPr/>
            </p:nvSpPr>
            <p:spPr bwMode="auto">
              <a:xfrm>
                <a:off x="5012402" y="3295888"/>
                <a:ext cx="41384" cy="62076"/>
              </a:xfrm>
              <a:custGeom>
                <a:avLst/>
                <a:gdLst>
                  <a:gd name="T0" fmla="*/ 41384 w 9"/>
                  <a:gd name="T1" fmla="*/ 8868 h 14"/>
                  <a:gd name="T2" fmla="*/ 41384 w 9"/>
                  <a:gd name="T3" fmla="*/ 57642 h 14"/>
                  <a:gd name="T4" fmla="*/ 36786 w 9"/>
                  <a:gd name="T5" fmla="*/ 62076 h 14"/>
                  <a:gd name="T6" fmla="*/ 9196 w 9"/>
                  <a:gd name="T7" fmla="*/ 62076 h 14"/>
                  <a:gd name="T8" fmla="*/ 0 w 9"/>
                  <a:gd name="T9" fmla="*/ 57642 h 14"/>
                  <a:gd name="T10" fmla="*/ 0 w 9"/>
                  <a:gd name="T11" fmla="*/ 8868 h 14"/>
                  <a:gd name="T12" fmla="*/ 9196 w 9"/>
                  <a:gd name="T13" fmla="*/ 0 h 14"/>
                  <a:gd name="T14" fmla="*/ 36786 w 9"/>
                  <a:gd name="T15" fmla="*/ 0 h 14"/>
                  <a:gd name="T16" fmla="*/ 41384 w 9"/>
                  <a:gd name="T17" fmla="*/ 8868 h 14"/>
                  <a:gd name="T18" fmla="*/ 32188 w 9"/>
                  <a:gd name="T19" fmla="*/ 48774 h 14"/>
                  <a:gd name="T20" fmla="*/ 32188 w 9"/>
                  <a:gd name="T21" fmla="*/ 17736 h 14"/>
                  <a:gd name="T22" fmla="*/ 27589 w 9"/>
                  <a:gd name="T23" fmla="*/ 13302 h 14"/>
                  <a:gd name="T24" fmla="*/ 13795 w 9"/>
                  <a:gd name="T25" fmla="*/ 13302 h 14"/>
                  <a:gd name="T26" fmla="*/ 13795 w 9"/>
                  <a:gd name="T27" fmla="*/ 17736 h 14"/>
                  <a:gd name="T28" fmla="*/ 13795 w 9"/>
                  <a:gd name="T29" fmla="*/ 48774 h 14"/>
                  <a:gd name="T30" fmla="*/ 13795 w 9"/>
                  <a:gd name="T31" fmla="*/ 53208 h 14"/>
                  <a:gd name="T32" fmla="*/ 27589 w 9"/>
                  <a:gd name="T33" fmla="*/ 53208 h 14"/>
                  <a:gd name="T34" fmla="*/ 32188 w 9"/>
                  <a:gd name="T35" fmla="*/ 48774 h 1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14"/>
                  <a:gd name="T56" fmla="*/ 9 w 9"/>
                  <a:gd name="T57" fmla="*/ 14 h 1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14">
                    <a:moveTo>
                      <a:pt x="9" y="2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9" y="2"/>
                    </a:cubicBezTo>
                    <a:close/>
                    <a:moveTo>
                      <a:pt x="7" y="11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74" name="Rectangle 87"/>
              <p:cNvSpPr>
                <a:spLocks noChangeArrowheads="1"/>
              </p:cNvSpPr>
              <p:nvPr/>
            </p:nvSpPr>
            <p:spPr bwMode="auto">
              <a:xfrm>
                <a:off x="4995849" y="3295888"/>
                <a:ext cx="8277" cy="620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75" name="Freeform 88"/>
              <p:cNvSpPr>
                <a:spLocks noEditPoints="1"/>
              </p:cNvSpPr>
              <p:nvPr/>
            </p:nvSpPr>
            <p:spPr bwMode="auto">
              <a:xfrm>
                <a:off x="4946188" y="3295888"/>
                <a:ext cx="39315" cy="62076"/>
              </a:xfrm>
              <a:custGeom>
                <a:avLst/>
                <a:gdLst>
                  <a:gd name="T0" fmla="*/ 39315 w 9"/>
                  <a:gd name="T1" fmla="*/ 8868 h 14"/>
                  <a:gd name="T2" fmla="*/ 39315 w 9"/>
                  <a:gd name="T3" fmla="*/ 57642 h 14"/>
                  <a:gd name="T4" fmla="*/ 34947 w 9"/>
                  <a:gd name="T5" fmla="*/ 62076 h 14"/>
                  <a:gd name="T6" fmla="*/ 4368 w 9"/>
                  <a:gd name="T7" fmla="*/ 62076 h 14"/>
                  <a:gd name="T8" fmla="*/ 0 w 9"/>
                  <a:gd name="T9" fmla="*/ 57642 h 14"/>
                  <a:gd name="T10" fmla="*/ 0 w 9"/>
                  <a:gd name="T11" fmla="*/ 8868 h 14"/>
                  <a:gd name="T12" fmla="*/ 4368 w 9"/>
                  <a:gd name="T13" fmla="*/ 0 h 14"/>
                  <a:gd name="T14" fmla="*/ 34947 w 9"/>
                  <a:gd name="T15" fmla="*/ 0 h 14"/>
                  <a:gd name="T16" fmla="*/ 39315 w 9"/>
                  <a:gd name="T17" fmla="*/ 8868 h 14"/>
                  <a:gd name="T18" fmla="*/ 30578 w 9"/>
                  <a:gd name="T19" fmla="*/ 48774 h 14"/>
                  <a:gd name="T20" fmla="*/ 30578 w 9"/>
                  <a:gd name="T21" fmla="*/ 13302 h 14"/>
                  <a:gd name="T22" fmla="*/ 26210 w 9"/>
                  <a:gd name="T23" fmla="*/ 13302 h 14"/>
                  <a:gd name="T24" fmla="*/ 13105 w 9"/>
                  <a:gd name="T25" fmla="*/ 13302 h 14"/>
                  <a:gd name="T26" fmla="*/ 8737 w 9"/>
                  <a:gd name="T27" fmla="*/ 13302 h 14"/>
                  <a:gd name="T28" fmla="*/ 8737 w 9"/>
                  <a:gd name="T29" fmla="*/ 48774 h 14"/>
                  <a:gd name="T30" fmla="*/ 13105 w 9"/>
                  <a:gd name="T31" fmla="*/ 53208 h 14"/>
                  <a:gd name="T32" fmla="*/ 26210 w 9"/>
                  <a:gd name="T33" fmla="*/ 53208 h 14"/>
                  <a:gd name="T34" fmla="*/ 30578 w 9"/>
                  <a:gd name="T35" fmla="*/ 48774 h 1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14"/>
                  <a:gd name="T56" fmla="*/ 9 w 9"/>
                  <a:gd name="T57" fmla="*/ 14 h 1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14">
                    <a:moveTo>
                      <a:pt x="9" y="2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9" y="2"/>
                    </a:cubicBezTo>
                    <a:close/>
                    <a:moveTo>
                      <a:pt x="7" y="11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82" name="组 103"/>
            <p:cNvGrpSpPr/>
            <p:nvPr/>
          </p:nvGrpSpPr>
          <p:grpSpPr bwMode="auto">
            <a:xfrm>
              <a:off x="6019012" y="3995745"/>
              <a:ext cx="1008063" cy="576263"/>
              <a:chOff x="4320877" y="5113883"/>
              <a:chExt cx="1609725" cy="827088"/>
            </a:xfrm>
          </p:grpSpPr>
          <p:sp>
            <p:nvSpPr>
              <p:cNvPr id="83" name="Oval 24"/>
              <p:cNvSpPr>
                <a:spLocks noChangeArrowheads="1"/>
              </p:cNvSpPr>
              <p:nvPr/>
            </p:nvSpPr>
            <p:spPr bwMode="auto">
              <a:xfrm>
                <a:off x="4327227" y="5564733"/>
                <a:ext cx="1597025" cy="368300"/>
              </a:xfrm>
              <a:prstGeom prst="ellipse">
                <a:avLst/>
              </a:prstGeom>
              <a:solidFill>
                <a:srgbClr val="18A2E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4" name="Freeform 25"/>
              <p:cNvSpPr/>
              <p:nvPr/>
            </p:nvSpPr>
            <p:spPr bwMode="auto">
              <a:xfrm>
                <a:off x="4320877" y="5558383"/>
                <a:ext cx="1609725" cy="382588"/>
              </a:xfrm>
              <a:custGeom>
                <a:avLst/>
                <a:gdLst>
                  <a:gd name="T0" fmla="*/ 6821 w 472"/>
                  <a:gd name="T1" fmla="*/ 191294 h 112"/>
                  <a:gd name="T2" fmla="*/ 13642 w 472"/>
                  <a:gd name="T3" fmla="*/ 191294 h 112"/>
                  <a:gd name="T4" fmla="*/ 27283 w 472"/>
                  <a:gd name="T5" fmla="*/ 157134 h 112"/>
                  <a:gd name="T6" fmla="*/ 122776 w 472"/>
                  <a:gd name="T7" fmla="*/ 102479 h 112"/>
                  <a:gd name="T8" fmla="*/ 804863 w 472"/>
                  <a:gd name="T9" fmla="*/ 13664 h 112"/>
                  <a:gd name="T10" fmla="*/ 1367584 w 472"/>
                  <a:gd name="T11" fmla="*/ 68319 h 112"/>
                  <a:gd name="T12" fmla="*/ 1538106 w 472"/>
                  <a:gd name="T13" fmla="*/ 126391 h 112"/>
                  <a:gd name="T14" fmla="*/ 1582442 w 472"/>
                  <a:gd name="T15" fmla="*/ 157134 h 112"/>
                  <a:gd name="T16" fmla="*/ 1596083 w 472"/>
                  <a:gd name="T17" fmla="*/ 191294 h 112"/>
                  <a:gd name="T18" fmla="*/ 1582442 w 472"/>
                  <a:gd name="T19" fmla="*/ 222038 h 112"/>
                  <a:gd name="T20" fmla="*/ 1486949 w 472"/>
                  <a:gd name="T21" fmla="*/ 280109 h 112"/>
                  <a:gd name="T22" fmla="*/ 804863 w 472"/>
                  <a:gd name="T23" fmla="*/ 368924 h 112"/>
                  <a:gd name="T24" fmla="*/ 242141 w 472"/>
                  <a:gd name="T25" fmla="*/ 314269 h 112"/>
                  <a:gd name="T26" fmla="*/ 71619 w 472"/>
                  <a:gd name="T27" fmla="*/ 256197 h 112"/>
                  <a:gd name="T28" fmla="*/ 27283 w 472"/>
                  <a:gd name="T29" fmla="*/ 222038 h 112"/>
                  <a:gd name="T30" fmla="*/ 13642 w 472"/>
                  <a:gd name="T31" fmla="*/ 191294 h 112"/>
                  <a:gd name="T32" fmla="*/ 6821 w 472"/>
                  <a:gd name="T33" fmla="*/ 191294 h 112"/>
                  <a:gd name="T34" fmla="*/ 0 w 472"/>
                  <a:gd name="T35" fmla="*/ 191294 h 112"/>
                  <a:gd name="T36" fmla="*/ 17052 w 472"/>
                  <a:gd name="T37" fmla="*/ 232286 h 112"/>
                  <a:gd name="T38" fmla="*/ 119365 w 472"/>
                  <a:gd name="T39" fmla="*/ 293773 h 112"/>
                  <a:gd name="T40" fmla="*/ 804863 w 472"/>
                  <a:gd name="T41" fmla="*/ 382588 h 112"/>
                  <a:gd name="T42" fmla="*/ 1370995 w 472"/>
                  <a:gd name="T43" fmla="*/ 327933 h 112"/>
                  <a:gd name="T44" fmla="*/ 1544927 w 472"/>
                  <a:gd name="T45" fmla="*/ 269861 h 112"/>
                  <a:gd name="T46" fmla="*/ 1592673 w 472"/>
                  <a:gd name="T47" fmla="*/ 232286 h 112"/>
                  <a:gd name="T48" fmla="*/ 1609725 w 472"/>
                  <a:gd name="T49" fmla="*/ 191294 h 112"/>
                  <a:gd name="T50" fmla="*/ 1592673 w 472"/>
                  <a:gd name="T51" fmla="*/ 150302 h 112"/>
                  <a:gd name="T52" fmla="*/ 1490360 w 472"/>
                  <a:gd name="T53" fmla="*/ 88815 h 112"/>
                  <a:gd name="T54" fmla="*/ 804863 w 472"/>
                  <a:gd name="T55" fmla="*/ 0 h 112"/>
                  <a:gd name="T56" fmla="*/ 238730 w 472"/>
                  <a:gd name="T57" fmla="*/ 54655 h 112"/>
                  <a:gd name="T58" fmla="*/ 64798 w 472"/>
                  <a:gd name="T59" fmla="*/ 112727 h 112"/>
                  <a:gd name="T60" fmla="*/ 17052 w 472"/>
                  <a:gd name="T61" fmla="*/ 150302 h 112"/>
                  <a:gd name="T62" fmla="*/ 0 w 472"/>
                  <a:gd name="T63" fmla="*/ 191294 h 112"/>
                  <a:gd name="T64" fmla="*/ 6821 w 472"/>
                  <a:gd name="T65" fmla="*/ 191294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72"/>
                  <a:gd name="T100" fmla="*/ 0 h 112"/>
                  <a:gd name="T101" fmla="*/ 472 w 472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72" h="112">
                    <a:moveTo>
                      <a:pt x="2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4" y="53"/>
                      <a:pt x="5" y="50"/>
                      <a:pt x="8" y="46"/>
                    </a:cubicBezTo>
                    <a:cubicBezTo>
                      <a:pt x="13" y="41"/>
                      <a:pt x="23" y="35"/>
                      <a:pt x="36" y="30"/>
                    </a:cubicBezTo>
                    <a:cubicBezTo>
                      <a:pt x="77" y="15"/>
                      <a:pt x="151" y="4"/>
                      <a:pt x="236" y="4"/>
                    </a:cubicBezTo>
                    <a:cubicBezTo>
                      <a:pt x="301" y="4"/>
                      <a:pt x="359" y="10"/>
                      <a:pt x="401" y="20"/>
                    </a:cubicBezTo>
                    <a:cubicBezTo>
                      <a:pt x="422" y="25"/>
                      <a:pt x="439" y="30"/>
                      <a:pt x="451" y="37"/>
                    </a:cubicBezTo>
                    <a:cubicBezTo>
                      <a:pt x="457" y="40"/>
                      <a:pt x="461" y="43"/>
                      <a:pt x="464" y="46"/>
                    </a:cubicBezTo>
                    <a:cubicBezTo>
                      <a:pt x="467" y="50"/>
                      <a:pt x="468" y="53"/>
                      <a:pt x="468" y="56"/>
                    </a:cubicBezTo>
                    <a:cubicBezTo>
                      <a:pt x="468" y="59"/>
                      <a:pt x="467" y="62"/>
                      <a:pt x="464" y="65"/>
                    </a:cubicBezTo>
                    <a:cubicBezTo>
                      <a:pt x="459" y="71"/>
                      <a:pt x="449" y="77"/>
                      <a:pt x="436" y="82"/>
                    </a:cubicBezTo>
                    <a:cubicBezTo>
                      <a:pt x="395" y="97"/>
                      <a:pt x="321" y="108"/>
                      <a:pt x="236" y="108"/>
                    </a:cubicBezTo>
                    <a:cubicBezTo>
                      <a:pt x="171" y="108"/>
                      <a:pt x="113" y="102"/>
                      <a:pt x="71" y="92"/>
                    </a:cubicBezTo>
                    <a:cubicBezTo>
                      <a:pt x="50" y="87"/>
                      <a:pt x="33" y="81"/>
                      <a:pt x="21" y="75"/>
                    </a:cubicBezTo>
                    <a:cubicBezTo>
                      <a:pt x="15" y="72"/>
                      <a:pt x="11" y="69"/>
                      <a:pt x="8" y="65"/>
                    </a:cubicBezTo>
                    <a:cubicBezTo>
                      <a:pt x="5" y="62"/>
                      <a:pt x="4" y="59"/>
                      <a:pt x="4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2" y="64"/>
                      <a:pt x="5" y="68"/>
                    </a:cubicBezTo>
                    <a:cubicBezTo>
                      <a:pt x="11" y="75"/>
                      <a:pt x="21" y="80"/>
                      <a:pt x="35" y="86"/>
                    </a:cubicBezTo>
                    <a:cubicBezTo>
                      <a:pt x="76" y="101"/>
                      <a:pt x="151" y="112"/>
                      <a:pt x="236" y="112"/>
                    </a:cubicBezTo>
                    <a:cubicBezTo>
                      <a:pt x="301" y="112"/>
                      <a:pt x="359" y="106"/>
                      <a:pt x="402" y="96"/>
                    </a:cubicBezTo>
                    <a:cubicBezTo>
                      <a:pt x="423" y="91"/>
                      <a:pt x="441" y="85"/>
                      <a:pt x="453" y="79"/>
                    </a:cubicBezTo>
                    <a:cubicBezTo>
                      <a:pt x="459" y="75"/>
                      <a:pt x="464" y="72"/>
                      <a:pt x="467" y="68"/>
                    </a:cubicBezTo>
                    <a:cubicBezTo>
                      <a:pt x="470" y="64"/>
                      <a:pt x="472" y="60"/>
                      <a:pt x="472" y="56"/>
                    </a:cubicBezTo>
                    <a:cubicBezTo>
                      <a:pt x="472" y="52"/>
                      <a:pt x="470" y="48"/>
                      <a:pt x="467" y="44"/>
                    </a:cubicBezTo>
                    <a:cubicBezTo>
                      <a:pt x="461" y="37"/>
                      <a:pt x="451" y="31"/>
                      <a:pt x="437" y="26"/>
                    </a:cubicBezTo>
                    <a:cubicBezTo>
                      <a:pt x="396" y="11"/>
                      <a:pt x="321" y="0"/>
                      <a:pt x="236" y="0"/>
                    </a:cubicBezTo>
                    <a:cubicBezTo>
                      <a:pt x="171" y="0"/>
                      <a:pt x="112" y="6"/>
                      <a:pt x="70" y="16"/>
                    </a:cubicBezTo>
                    <a:cubicBezTo>
                      <a:pt x="49" y="21"/>
                      <a:pt x="31" y="27"/>
                      <a:pt x="19" y="33"/>
                    </a:cubicBezTo>
                    <a:cubicBezTo>
                      <a:pt x="13" y="37"/>
                      <a:pt x="8" y="40"/>
                      <a:pt x="5" y="44"/>
                    </a:cubicBezTo>
                    <a:cubicBezTo>
                      <a:pt x="2" y="48"/>
                      <a:pt x="0" y="52"/>
                      <a:pt x="0" y="56"/>
                    </a:cubicBez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5" name="Rectangle 26"/>
              <p:cNvSpPr>
                <a:spLocks noChangeArrowheads="1"/>
              </p:cNvSpPr>
              <p:nvPr/>
            </p:nvSpPr>
            <p:spPr bwMode="auto">
              <a:xfrm>
                <a:off x="4327227" y="5304383"/>
                <a:ext cx="1597025" cy="444500"/>
              </a:xfrm>
              <a:prstGeom prst="rect">
                <a:avLst/>
              </a:prstGeom>
              <a:solidFill>
                <a:srgbClr val="18A2E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6" name="Freeform 27"/>
              <p:cNvSpPr/>
              <p:nvPr/>
            </p:nvSpPr>
            <p:spPr bwMode="auto">
              <a:xfrm>
                <a:off x="4327227" y="5304383"/>
                <a:ext cx="1597025" cy="444500"/>
              </a:xfrm>
              <a:custGeom>
                <a:avLst/>
                <a:gdLst>
                  <a:gd name="T0" fmla="*/ 0 w 1006"/>
                  <a:gd name="T1" fmla="*/ 444500 h 280"/>
                  <a:gd name="T2" fmla="*/ 0 w 1006"/>
                  <a:gd name="T3" fmla="*/ 0 h 280"/>
                  <a:gd name="T4" fmla="*/ 1597025 w 1006"/>
                  <a:gd name="T5" fmla="*/ 0 h 280"/>
                  <a:gd name="T6" fmla="*/ 1597025 w 1006"/>
                  <a:gd name="T7" fmla="*/ 444500 h 2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06"/>
                  <a:gd name="T13" fmla="*/ 0 h 280"/>
                  <a:gd name="T14" fmla="*/ 1006 w 1006"/>
                  <a:gd name="T15" fmla="*/ 280 h 2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06" h="280">
                    <a:moveTo>
                      <a:pt x="0" y="280"/>
                    </a:moveTo>
                    <a:lnTo>
                      <a:pt x="0" y="0"/>
                    </a:lnTo>
                    <a:lnTo>
                      <a:pt x="1006" y="0"/>
                    </a:lnTo>
                    <a:lnTo>
                      <a:pt x="1006" y="280"/>
                    </a:lnTo>
                  </a:path>
                </a:pathLst>
              </a:cu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7" name="Freeform 28"/>
              <p:cNvSpPr/>
              <p:nvPr/>
            </p:nvSpPr>
            <p:spPr bwMode="auto">
              <a:xfrm>
                <a:off x="4320877" y="5298033"/>
                <a:ext cx="1609725" cy="450850"/>
              </a:xfrm>
              <a:custGeom>
                <a:avLst/>
                <a:gdLst>
                  <a:gd name="T0" fmla="*/ 14288 w 1014"/>
                  <a:gd name="T1" fmla="*/ 450850 h 284"/>
                  <a:gd name="T2" fmla="*/ 14288 w 1014"/>
                  <a:gd name="T3" fmla="*/ 14287 h 284"/>
                  <a:gd name="T4" fmla="*/ 1597025 w 1014"/>
                  <a:gd name="T5" fmla="*/ 14287 h 284"/>
                  <a:gd name="T6" fmla="*/ 1597025 w 1014"/>
                  <a:gd name="T7" fmla="*/ 450850 h 284"/>
                  <a:gd name="T8" fmla="*/ 1609725 w 1014"/>
                  <a:gd name="T9" fmla="*/ 450850 h 284"/>
                  <a:gd name="T10" fmla="*/ 1609725 w 1014"/>
                  <a:gd name="T11" fmla="*/ 0 h 284"/>
                  <a:gd name="T12" fmla="*/ 0 w 1014"/>
                  <a:gd name="T13" fmla="*/ 0 h 284"/>
                  <a:gd name="T14" fmla="*/ 0 w 1014"/>
                  <a:gd name="T15" fmla="*/ 450850 h 284"/>
                  <a:gd name="T16" fmla="*/ 14288 w 1014"/>
                  <a:gd name="T17" fmla="*/ 450850 h 28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14"/>
                  <a:gd name="T28" fmla="*/ 0 h 284"/>
                  <a:gd name="T29" fmla="*/ 1014 w 1014"/>
                  <a:gd name="T30" fmla="*/ 284 h 28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14" h="284">
                    <a:moveTo>
                      <a:pt x="9" y="284"/>
                    </a:moveTo>
                    <a:lnTo>
                      <a:pt x="9" y="9"/>
                    </a:lnTo>
                    <a:lnTo>
                      <a:pt x="1006" y="9"/>
                    </a:lnTo>
                    <a:lnTo>
                      <a:pt x="1006" y="284"/>
                    </a:lnTo>
                    <a:lnTo>
                      <a:pt x="1014" y="284"/>
                    </a:lnTo>
                    <a:lnTo>
                      <a:pt x="1014" y="0"/>
                    </a:lnTo>
                    <a:lnTo>
                      <a:pt x="0" y="0"/>
                    </a:lnTo>
                    <a:lnTo>
                      <a:pt x="0" y="284"/>
                    </a:lnTo>
                    <a:lnTo>
                      <a:pt x="9" y="28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8" name="Oval 29"/>
              <p:cNvSpPr>
                <a:spLocks noChangeArrowheads="1"/>
              </p:cNvSpPr>
              <p:nvPr/>
            </p:nvSpPr>
            <p:spPr bwMode="auto">
              <a:xfrm>
                <a:off x="4327227" y="5120233"/>
                <a:ext cx="1597025" cy="369888"/>
              </a:xfrm>
              <a:prstGeom prst="ellipse">
                <a:avLst/>
              </a:prstGeom>
              <a:solidFill>
                <a:srgbClr val="18A2E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9" name="Freeform 30"/>
              <p:cNvSpPr/>
              <p:nvPr/>
            </p:nvSpPr>
            <p:spPr bwMode="auto">
              <a:xfrm>
                <a:off x="4320877" y="5113883"/>
                <a:ext cx="1609725" cy="382588"/>
              </a:xfrm>
              <a:custGeom>
                <a:avLst/>
                <a:gdLst>
                  <a:gd name="T0" fmla="*/ 6821 w 472"/>
                  <a:gd name="T1" fmla="*/ 191294 h 112"/>
                  <a:gd name="T2" fmla="*/ 13642 w 472"/>
                  <a:gd name="T3" fmla="*/ 191294 h 112"/>
                  <a:gd name="T4" fmla="*/ 27283 w 472"/>
                  <a:gd name="T5" fmla="*/ 160550 h 112"/>
                  <a:gd name="T6" fmla="*/ 122776 w 472"/>
                  <a:gd name="T7" fmla="*/ 102479 h 112"/>
                  <a:gd name="T8" fmla="*/ 804863 w 472"/>
                  <a:gd name="T9" fmla="*/ 13664 h 112"/>
                  <a:gd name="T10" fmla="*/ 1367584 w 472"/>
                  <a:gd name="T11" fmla="*/ 68319 h 112"/>
                  <a:gd name="T12" fmla="*/ 1538106 w 472"/>
                  <a:gd name="T13" fmla="*/ 126391 h 112"/>
                  <a:gd name="T14" fmla="*/ 1582442 w 472"/>
                  <a:gd name="T15" fmla="*/ 160550 h 112"/>
                  <a:gd name="T16" fmla="*/ 1596083 w 472"/>
                  <a:gd name="T17" fmla="*/ 191294 h 112"/>
                  <a:gd name="T18" fmla="*/ 1582442 w 472"/>
                  <a:gd name="T19" fmla="*/ 225454 h 112"/>
                  <a:gd name="T20" fmla="*/ 1486949 w 472"/>
                  <a:gd name="T21" fmla="*/ 280109 h 112"/>
                  <a:gd name="T22" fmla="*/ 804863 w 472"/>
                  <a:gd name="T23" fmla="*/ 368924 h 112"/>
                  <a:gd name="T24" fmla="*/ 242141 w 472"/>
                  <a:gd name="T25" fmla="*/ 314269 h 112"/>
                  <a:gd name="T26" fmla="*/ 71619 w 472"/>
                  <a:gd name="T27" fmla="*/ 256197 h 112"/>
                  <a:gd name="T28" fmla="*/ 27283 w 472"/>
                  <a:gd name="T29" fmla="*/ 225454 h 112"/>
                  <a:gd name="T30" fmla="*/ 13642 w 472"/>
                  <a:gd name="T31" fmla="*/ 191294 h 112"/>
                  <a:gd name="T32" fmla="*/ 6821 w 472"/>
                  <a:gd name="T33" fmla="*/ 191294 h 112"/>
                  <a:gd name="T34" fmla="*/ 0 w 472"/>
                  <a:gd name="T35" fmla="*/ 191294 h 112"/>
                  <a:gd name="T36" fmla="*/ 17052 w 472"/>
                  <a:gd name="T37" fmla="*/ 232286 h 112"/>
                  <a:gd name="T38" fmla="*/ 119365 w 472"/>
                  <a:gd name="T39" fmla="*/ 293773 h 112"/>
                  <a:gd name="T40" fmla="*/ 804863 w 472"/>
                  <a:gd name="T41" fmla="*/ 382588 h 112"/>
                  <a:gd name="T42" fmla="*/ 1370995 w 472"/>
                  <a:gd name="T43" fmla="*/ 327933 h 112"/>
                  <a:gd name="T44" fmla="*/ 1544927 w 472"/>
                  <a:gd name="T45" fmla="*/ 269861 h 112"/>
                  <a:gd name="T46" fmla="*/ 1592673 w 472"/>
                  <a:gd name="T47" fmla="*/ 232286 h 112"/>
                  <a:gd name="T48" fmla="*/ 1609725 w 472"/>
                  <a:gd name="T49" fmla="*/ 191294 h 112"/>
                  <a:gd name="T50" fmla="*/ 1592673 w 472"/>
                  <a:gd name="T51" fmla="*/ 150302 h 112"/>
                  <a:gd name="T52" fmla="*/ 1490360 w 472"/>
                  <a:gd name="T53" fmla="*/ 88815 h 112"/>
                  <a:gd name="T54" fmla="*/ 804863 w 472"/>
                  <a:gd name="T55" fmla="*/ 0 h 112"/>
                  <a:gd name="T56" fmla="*/ 238730 w 472"/>
                  <a:gd name="T57" fmla="*/ 54655 h 112"/>
                  <a:gd name="T58" fmla="*/ 64798 w 472"/>
                  <a:gd name="T59" fmla="*/ 116143 h 112"/>
                  <a:gd name="T60" fmla="*/ 17052 w 472"/>
                  <a:gd name="T61" fmla="*/ 150302 h 112"/>
                  <a:gd name="T62" fmla="*/ 0 w 472"/>
                  <a:gd name="T63" fmla="*/ 191294 h 112"/>
                  <a:gd name="T64" fmla="*/ 6821 w 472"/>
                  <a:gd name="T65" fmla="*/ 191294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72"/>
                  <a:gd name="T100" fmla="*/ 0 h 112"/>
                  <a:gd name="T101" fmla="*/ 472 w 472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72" h="112">
                    <a:moveTo>
                      <a:pt x="2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4" y="53"/>
                      <a:pt x="5" y="50"/>
                      <a:pt x="8" y="47"/>
                    </a:cubicBezTo>
                    <a:cubicBezTo>
                      <a:pt x="13" y="41"/>
                      <a:pt x="23" y="35"/>
                      <a:pt x="36" y="30"/>
                    </a:cubicBezTo>
                    <a:cubicBezTo>
                      <a:pt x="77" y="15"/>
                      <a:pt x="151" y="4"/>
                      <a:pt x="236" y="4"/>
                    </a:cubicBezTo>
                    <a:cubicBezTo>
                      <a:pt x="301" y="4"/>
                      <a:pt x="359" y="10"/>
                      <a:pt x="401" y="20"/>
                    </a:cubicBezTo>
                    <a:cubicBezTo>
                      <a:pt x="422" y="25"/>
                      <a:pt x="439" y="31"/>
                      <a:pt x="451" y="37"/>
                    </a:cubicBezTo>
                    <a:cubicBezTo>
                      <a:pt x="457" y="40"/>
                      <a:pt x="461" y="43"/>
                      <a:pt x="464" y="47"/>
                    </a:cubicBezTo>
                    <a:cubicBezTo>
                      <a:pt x="467" y="50"/>
                      <a:pt x="468" y="53"/>
                      <a:pt x="468" y="56"/>
                    </a:cubicBezTo>
                    <a:cubicBezTo>
                      <a:pt x="468" y="59"/>
                      <a:pt x="467" y="63"/>
                      <a:pt x="464" y="66"/>
                    </a:cubicBezTo>
                    <a:cubicBezTo>
                      <a:pt x="459" y="71"/>
                      <a:pt x="449" y="77"/>
                      <a:pt x="436" y="82"/>
                    </a:cubicBezTo>
                    <a:cubicBezTo>
                      <a:pt x="395" y="98"/>
                      <a:pt x="321" y="108"/>
                      <a:pt x="236" y="108"/>
                    </a:cubicBezTo>
                    <a:cubicBezTo>
                      <a:pt x="171" y="108"/>
                      <a:pt x="113" y="102"/>
                      <a:pt x="71" y="92"/>
                    </a:cubicBezTo>
                    <a:cubicBezTo>
                      <a:pt x="50" y="88"/>
                      <a:pt x="33" y="82"/>
                      <a:pt x="21" y="75"/>
                    </a:cubicBezTo>
                    <a:cubicBezTo>
                      <a:pt x="15" y="72"/>
                      <a:pt x="11" y="69"/>
                      <a:pt x="8" y="66"/>
                    </a:cubicBezTo>
                    <a:cubicBezTo>
                      <a:pt x="5" y="63"/>
                      <a:pt x="4" y="59"/>
                      <a:pt x="4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2" y="65"/>
                      <a:pt x="5" y="68"/>
                    </a:cubicBezTo>
                    <a:cubicBezTo>
                      <a:pt x="11" y="75"/>
                      <a:pt x="21" y="81"/>
                      <a:pt x="35" y="86"/>
                    </a:cubicBezTo>
                    <a:cubicBezTo>
                      <a:pt x="76" y="102"/>
                      <a:pt x="151" y="112"/>
                      <a:pt x="236" y="112"/>
                    </a:cubicBezTo>
                    <a:cubicBezTo>
                      <a:pt x="301" y="112"/>
                      <a:pt x="359" y="106"/>
                      <a:pt x="402" y="96"/>
                    </a:cubicBezTo>
                    <a:cubicBezTo>
                      <a:pt x="423" y="91"/>
                      <a:pt x="441" y="86"/>
                      <a:pt x="453" y="79"/>
                    </a:cubicBezTo>
                    <a:cubicBezTo>
                      <a:pt x="459" y="76"/>
                      <a:pt x="464" y="72"/>
                      <a:pt x="467" y="68"/>
                    </a:cubicBezTo>
                    <a:cubicBezTo>
                      <a:pt x="470" y="65"/>
                      <a:pt x="472" y="61"/>
                      <a:pt x="472" y="56"/>
                    </a:cubicBezTo>
                    <a:cubicBezTo>
                      <a:pt x="472" y="52"/>
                      <a:pt x="470" y="48"/>
                      <a:pt x="467" y="44"/>
                    </a:cubicBezTo>
                    <a:cubicBezTo>
                      <a:pt x="461" y="38"/>
                      <a:pt x="451" y="32"/>
                      <a:pt x="437" y="26"/>
                    </a:cubicBezTo>
                    <a:cubicBezTo>
                      <a:pt x="396" y="11"/>
                      <a:pt x="321" y="0"/>
                      <a:pt x="236" y="0"/>
                    </a:cubicBezTo>
                    <a:cubicBezTo>
                      <a:pt x="171" y="0"/>
                      <a:pt x="112" y="6"/>
                      <a:pt x="70" y="16"/>
                    </a:cubicBezTo>
                    <a:cubicBezTo>
                      <a:pt x="49" y="21"/>
                      <a:pt x="31" y="27"/>
                      <a:pt x="19" y="34"/>
                    </a:cubicBezTo>
                    <a:cubicBezTo>
                      <a:pt x="13" y="37"/>
                      <a:pt x="8" y="40"/>
                      <a:pt x="5" y="44"/>
                    </a:cubicBezTo>
                    <a:cubicBezTo>
                      <a:pt x="2" y="48"/>
                      <a:pt x="0" y="52"/>
                      <a:pt x="0" y="56"/>
                    </a:cubicBez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" name="Rectangle 31"/>
              <p:cNvSpPr>
                <a:spLocks noChangeArrowheads="1"/>
              </p:cNvSpPr>
              <p:nvPr/>
            </p:nvSpPr>
            <p:spPr bwMode="auto">
              <a:xfrm>
                <a:off x="4776556" y="5515522"/>
                <a:ext cx="819082" cy="24304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034"/>
                <a:r>
                  <a:rPr lang="en-US" altLang="zh-CN" sz="11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NOSQL</a:t>
                </a:r>
                <a:endParaRPr lang="zh-CN" altLang="zh-CN" sz="1100" dirty="0"/>
              </a:p>
            </p:txBody>
          </p:sp>
        </p:grpSp>
        <p:grpSp>
          <p:nvGrpSpPr>
            <p:cNvPr id="93" name="组 117"/>
            <p:cNvGrpSpPr/>
            <p:nvPr/>
          </p:nvGrpSpPr>
          <p:grpSpPr bwMode="auto">
            <a:xfrm>
              <a:off x="7527141" y="3007868"/>
              <a:ext cx="1223963" cy="719137"/>
              <a:chOff x="4320877" y="5113883"/>
              <a:chExt cx="1609725" cy="827088"/>
            </a:xfrm>
          </p:grpSpPr>
          <p:sp>
            <p:nvSpPr>
              <p:cNvPr id="94" name="Oval 24"/>
              <p:cNvSpPr>
                <a:spLocks noChangeArrowheads="1"/>
              </p:cNvSpPr>
              <p:nvPr/>
            </p:nvSpPr>
            <p:spPr bwMode="auto">
              <a:xfrm>
                <a:off x="4327227" y="5564733"/>
                <a:ext cx="1597025" cy="368300"/>
              </a:xfrm>
              <a:prstGeom prst="ellipse">
                <a:avLst/>
              </a:prstGeom>
              <a:solidFill>
                <a:srgbClr val="18A2E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5" name="Freeform 25"/>
              <p:cNvSpPr/>
              <p:nvPr/>
            </p:nvSpPr>
            <p:spPr bwMode="auto">
              <a:xfrm>
                <a:off x="4320877" y="5558383"/>
                <a:ext cx="1609725" cy="382588"/>
              </a:xfrm>
              <a:custGeom>
                <a:avLst/>
                <a:gdLst>
                  <a:gd name="T0" fmla="*/ 6821 w 472"/>
                  <a:gd name="T1" fmla="*/ 191294 h 112"/>
                  <a:gd name="T2" fmla="*/ 13642 w 472"/>
                  <a:gd name="T3" fmla="*/ 191294 h 112"/>
                  <a:gd name="T4" fmla="*/ 27283 w 472"/>
                  <a:gd name="T5" fmla="*/ 157134 h 112"/>
                  <a:gd name="T6" fmla="*/ 122776 w 472"/>
                  <a:gd name="T7" fmla="*/ 102479 h 112"/>
                  <a:gd name="T8" fmla="*/ 804863 w 472"/>
                  <a:gd name="T9" fmla="*/ 13664 h 112"/>
                  <a:gd name="T10" fmla="*/ 1367584 w 472"/>
                  <a:gd name="T11" fmla="*/ 68319 h 112"/>
                  <a:gd name="T12" fmla="*/ 1538106 w 472"/>
                  <a:gd name="T13" fmla="*/ 126391 h 112"/>
                  <a:gd name="T14" fmla="*/ 1582442 w 472"/>
                  <a:gd name="T15" fmla="*/ 157134 h 112"/>
                  <a:gd name="T16" fmla="*/ 1596083 w 472"/>
                  <a:gd name="T17" fmla="*/ 191294 h 112"/>
                  <a:gd name="T18" fmla="*/ 1582442 w 472"/>
                  <a:gd name="T19" fmla="*/ 222038 h 112"/>
                  <a:gd name="T20" fmla="*/ 1486949 w 472"/>
                  <a:gd name="T21" fmla="*/ 280109 h 112"/>
                  <a:gd name="T22" fmla="*/ 804863 w 472"/>
                  <a:gd name="T23" fmla="*/ 368924 h 112"/>
                  <a:gd name="T24" fmla="*/ 242141 w 472"/>
                  <a:gd name="T25" fmla="*/ 314269 h 112"/>
                  <a:gd name="T26" fmla="*/ 71619 w 472"/>
                  <a:gd name="T27" fmla="*/ 256197 h 112"/>
                  <a:gd name="T28" fmla="*/ 27283 w 472"/>
                  <a:gd name="T29" fmla="*/ 222038 h 112"/>
                  <a:gd name="T30" fmla="*/ 13642 w 472"/>
                  <a:gd name="T31" fmla="*/ 191294 h 112"/>
                  <a:gd name="T32" fmla="*/ 6821 w 472"/>
                  <a:gd name="T33" fmla="*/ 191294 h 112"/>
                  <a:gd name="T34" fmla="*/ 0 w 472"/>
                  <a:gd name="T35" fmla="*/ 191294 h 112"/>
                  <a:gd name="T36" fmla="*/ 17052 w 472"/>
                  <a:gd name="T37" fmla="*/ 232286 h 112"/>
                  <a:gd name="T38" fmla="*/ 119365 w 472"/>
                  <a:gd name="T39" fmla="*/ 293773 h 112"/>
                  <a:gd name="T40" fmla="*/ 804863 w 472"/>
                  <a:gd name="T41" fmla="*/ 382588 h 112"/>
                  <a:gd name="T42" fmla="*/ 1370995 w 472"/>
                  <a:gd name="T43" fmla="*/ 327933 h 112"/>
                  <a:gd name="T44" fmla="*/ 1544927 w 472"/>
                  <a:gd name="T45" fmla="*/ 269861 h 112"/>
                  <a:gd name="T46" fmla="*/ 1592673 w 472"/>
                  <a:gd name="T47" fmla="*/ 232286 h 112"/>
                  <a:gd name="T48" fmla="*/ 1609725 w 472"/>
                  <a:gd name="T49" fmla="*/ 191294 h 112"/>
                  <a:gd name="T50" fmla="*/ 1592673 w 472"/>
                  <a:gd name="T51" fmla="*/ 150302 h 112"/>
                  <a:gd name="T52" fmla="*/ 1490360 w 472"/>
                  <a:gd name="T53" fmla="*/ 88815 h 112"/>
                  <a:gd name="T54" fmla="*/ 804863 w 472"/>
                  <a:gd name="T55" fmla="*/ 0 h 112"/>
                  <a:gd name="T56" fmla="*/ 238730 w 472"/>
                  <a:gd name="T57" fmla="*/ 54655 h 112"/>
                  <a:gd name="T58" fmla="*/ 64798 w 472"/>
                  <a:gd name="T59" fmla="*/ 112727 h 112"/>
                  <a:gd name="T60" fmla="*/ 17052 w 472"/>
                  <a:gd name="T61" fmla="*/ 150302 h 112"/>
                  <a:gd name="T62" fmla="*/ 0 w 472"/>
                  <a:gd name="T63" fmla="*/ 191294 h 112"/>
                  <a:gd name="T64" fmla="*/ 6821 w 472"/>
                  <a:gd name="T65" fmla="*/ 191294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72"/>
                  <a:gd name="T100" fmla="*/ 0 h 112"/>
                  <a:gd name="T101" fmla="*/ 472 w 472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72" h="112">
                    <a:moveTo>
                      <a:pt x="2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4" y="53"/>
                      <a:pt x="5" y="50"/>
                      <a:pt x="8" y="46"/>
                    </a:cubicBezTo>
                    <a:cubicBezTo>
                      <a:pt x="13" y="41"/>
                      <a:pt x="23" y="35"/>
                      <a:pt x="36" y="30"/>
                    </a:cubicBezTo>
                    <a:cubicBezTo>
                      <a:pt x="77" y="15"/>
                      <a:pt x="151" y="4"/>
                      <a:pt x="236" y="4"/>
                    </a:cubicBezTo>
                    <a:cubicBezTo>
                      <a:pt x="301" y="4"/>
                      <a:pt x="359" y="10"/>
                      <a:pt x="401" y="20"/>
                    </a:cubicBezTo>
                    <a:cubicBezTo>
                      <a:pt x="422" y="25"/>
                      <a:pt x="439" y="30"/>
                      <a:pt x="451" y="37"/>
                    </a:cubicBezTo>
                    <a:cubicBezTo>
                      <a:pt x="457" y="40"/>
                      <a:pt x="461" y="43"/>
                      <a:pt x="464" y="46"/>
                    </a:cubicBezTo>
                    <a:cubicBezTo>
                      <a:pt x="467" y="50"/>
                      <a:pt x="468" y="53"/>
                      <a:pt x="468" y="56"/>
                    </a:cubicBezTo>
                    <a:cubicBezTo>
                      <a:pt x="468" y="59"/>
                      <a:pt x="467" y="62"/>
                      <a:pt x="464" y="65"/>
                    </a:cubicBezTo>
                    <a:cubicBezTo>
                      <a:pt x="459" y="71"/>
                      <a:pt x="449" y="77"/>
                      <a:pt x="436" y="82"/>
                    </a:cubicBezTo>
                    <a:cubicBezTo>
                      <a:pt x="395" y="97"/>
                      <a:pt x="321" y="108"/>
                      <a:pt x="236" y="108"/>
                    </a:cubicBezTo>
                    <a:cubicBezTo>
                      <a:pt x="171" y="108"/>
                      <a:pt x="113" y="102"/>
                      <a:pt x="71" y="92"/>
                    </a:cubicBezTo>
                    <a:cubicBezTo>
                      <a:pt x="50" y="87"/>
                      <a:pt x="33" y="81"/>
                      <a:pt x="21" y="75"/>
                    </a:cubicBezTo>
                    <a:cubicBezTo>
                      <a:pt x="15" y="72"/>
                      <a:pt x="11" y="69"/>
                      <a:pt x="8" y="65"/>
                    </a:cubicBezTo>
                    <a:cubicBezTo>
                      <a:pt x="5" y="62"/>
                      <a:pt x="4" y="59"/>
                      <a:pt x="4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2" y="64"/>
                      <a:pt x="5" y="68"/>
                    </a:cubicBezTo>
                    <a:cubicBezTo>
                      <a:pt x="11" y="75"/>
                      <a:pt x="21" y="80"/>
                      <a:pt x="35" y="86"/>
                    </a:cubicBezTo>
                    <a:cubicBezTo>
                      <a:pt x="76" y="101"/>
                      <a:pt x="151" y="112"/>
                      <a:pt x="236" y="112"/>
                    </a:cubicBezTo>
                    <a:cubicBezTo>
                      <a:pt x="301" y="112"/>
                      <a:pt x="359" y="106"/>
                      <a:pt x="402" y="96"/>
                    </a:cubicBezTo>
                    <a:cubicBezTo>
                      <a:pt x="423" y="91"/>
                      <a:pt x="441" y="85"/>
                      <a:pt x="453" y="79"/>
                    </a:cubicBezTo>
                    <a:cubicBezTo>
                      <a:pt x="459" y="75"/>
                      <a:pt x="464" y="72"/>
                      <a:pt x="467" y="68"/>
                    </a:cubicBezTo>
                    <a:cubicBezTo>
                      <a:pt x="470" y="64"/>
                      <a:pt x="472" y="60"/>
                      <a:pt x="472" y="56"/>
                    </a:cubicBezTo>
                    <a:cubicBezTo>
                      <a:pt x="472" y="52"/>
                      <a:pt x="470" y="48"/>
                      <a:pt x="467" y="44"/>
                    </a:cubicBezTo>
                    <a:cubicBezTo>
                      <a:pt x="461" y="37"/>
                      <a:pt x="451" y="31"/>
                      <a:pt x="437" y="26"/>
                    </a:cubicBezTo>
                    <a:cubicBezTo>
                      <a:pt x="396" y="11"/>
                      <a:pt x="321" y="0"/>
                      <a:pt x="236" y="0"/>
                    </a:cubicBezTo>
                    <a:cubicBezTo>
                      <a:pt x="171" y="0"/>
                      <a:pt x="112" y="6"/>
                      <a:pt x="70" y="16"/>
                    </a:cubicBezTo>
                    <a:cubicBezTo>
                      <a:pt x="49" y="21"/>
                      <a:pt x="31" y="27"/>
                      <a:pt x="19" y="33"/>
                    </a:cubicBezTo>
                    <a:cubicBezTo>
                      <a:pt x="13" y="37"/>
                      <a:pt x="8" y="40"/>
                      <a:pt x="5" y="44"/>
                    </a:cubicBezTo>
                    <a:cubicBezTo>
                      <a:pt x="2" y="48"/>
                      <a:pt x="0" y="52"/>
                      <a:pt x="0" y="56"/>
                    </a:cubicBez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6" name="Rectangle 26"/>
              <p:cNvSpPr>
                <a:spLocks noChangeArrowheads="1"/>
              </p:cNvSpPr>
              <p:nvPr/>
            </p:nvSpPr>
            <p:spPr bwMode="auto">
              <a:xfrm>
                <a:off x="4327227" y="5304383"/>
                <a:ext cx="1597025" cy="444500"/>
              </a:xfrm>
              <a:prstGeom prst="rect">
                <a:avLst/>
              </a:prstGeom>
              <a:solidFill>
                <a:srgbClr val="18A2E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599"/>
              </a:p>
            </p:txBody>
          </p:sp>
          <p:sp>
            <p:nvSpPr>
              <p:cNvPr id="97" name="Freeform 27"/>
              <p:cNvSpPr/>
              <p:nvPr/>
            </p:nvSpPr>
            <p:spPr bwMode="auto">
              <a:xfrm>
                <a:off x="4327227" y="5304383"/>
                <a:ext cx="1597025" cy="444500"/>
              </a:xfrm>
              <a:custGeom>
                <a:avLst/>
                <a:gdLst>
                  <a:gd name="T0" fmla="*/ 0 w 1006"/>
                  <a:gd name="T1" fmla="*/ 444500 h 280"/>
                  <a:gd name="T2" fmla="*/ 0 w 1006"/>
                  <a:gd name="T3" fmla="*/ 0 h 280"/>
                  <a:gd name="T4" fmla="*/ 1597025 w 1006"/>
                  <a:gd name="T5" fmla="*/ 0 h 280"/>
                  <a:gd name="T6" fmla="*/ 1597025 w 1006"/>
                  <a:gd name="T7" fmla="*/ 444500 h 2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06"/>
                  <a:gd name="T13" fmla="*/ 0 h 280"/>
                  <a:gd name="T14" fmla="*/ 1006 w 1006"/>
                  <a:gd name="T15" fmla="*/ 280 h 2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06" h="280">
                    <a:moveTo>
                      <a:pt x="0" y="280"/>
                    </a:moveTo>
                    <a:lnTo>
                      <a:pt x="0" y="0"/>
                    </a:lnTo>
                    <a:lnTo>
                      <a:pt x="1006" y="0"/>
                    </a:lnTo>
                    <a:lnTo>
                      <a:pt x="1006" y="280"/>
                    </a:lnTo>
                  </a:path>
                </a:pathLst>
              </a:cu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8" name="Freeform 28"/>
              <p:cNvSpPr/>
              <p:nvPr/>
            </p:nvSpPr>
            <p:spPr bwMode="auto">
              <a:xfrm>
                <a:off x="4320877" y="5298033"/>
                <a:ext cx="1609725" cy="450850"/>
              </a:xfrm>
              <a:custGeom>
                <a:avLst/>
                <a:gdLst>
                  <a:gd name="T0" fmla="*/ 14288 w 1014"/>
                  <a:gd name="T1" fmla="*/ 450850 h 284"/>
                  <a:gd name="T2" fmla="*/ 14288 w 1014"/>
                  <a:gd name="T3" fmla="*/ 14287 h 284"/>
                  <a:gd name="T4" fmla="*/ 1597025 w 1014"/>
                  <a:gd name="T5" fmla="*/ 14287 h 284"/>
                  <a:gd name="T6" fmla="*/ 1597025 w 1014"/>
                  <a:gd name="T7" fmla="*/ 450850 h 284"/>
                  <a:gd name="T8" fmla="*/ 1609725 w 1014"/>
                  <a:gd name="T9" fmla="*/ 450850 h 284"/>
                  <a:gd name="T10" fmla="*/ 1609725 w 1014"/>
                  <a:gd name="T11" fmla="*/ 0 h 284"/>
                  <a:gd name="T12" fmla="*/ 0 w 1014"/>
                  <a:gd name="T13" fmla="*/ 0 h 284"/>
                  <a:gd name="T14" fmla="*/ 0 w 1014"/>
                  <a:gd name="T15" fmla="*/ 450850 h 284"/>
                  <a:gd name="T16" fmla="*/ 14288 w 1014"/>
                  <a:gd name="T17" fmla="*/ 450850 h 28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14"/>
                  <a:gd name="T28" fmla="*/ 0 h 284"/>
                  <a:gd name="T29" fmla="*/ 1014 w 1014"/>
                  <a:gd name="T30" fmla="*/ 284 h 28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14" h="284">
                    <a:moveTo>
                      <a:pt x="9" y="284"/>
                    </a:moveTo>
                    <a:lnTo>
                      <a:pt x="9" y="9"/>
                    </a:lnTo>
                    <a:lnTo>
                      <a:pt x="1006" y="9"/>
                    </a:lnTo>
                    <a:lnTo>
                      <a:pt x="1006" y="284"/>
                    </a:lnTo>
                    <a:lnTo>
                      <a:pt x="1014" y="284"/>
                    </a:lnTo>
                    <a:lnTo>
                      <a:pt x="1014" y="0"/>
                    </a:lnTo>
                    <a:lnTo>
                      <a:pt x="0" y="0"/>
                    </a:lnTo>
                    <a:lnTo>
                      <a:pt x="0" y="284"/>
                    </a:lnTo>
                    <a:lnTo>
                      <a:pt x="9" y="28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9" name="Oval 29"/>
              <p:cNvSpPr>
                <a:spLocks noChangeArrowheads="1"/>
              </p:cNvSpPr>
              <p:nvPr/>
            </p:nvSpPr>
            <p:spPr bwMode="auto">
              <a:xfrm>
                <a:off x="4327227" y="5120233"/>
                <a:ext cx="1597025" cy="369888"/>
              </a:xfrm>
              <a:prstGeom prst="ellipse">
                <a:avLst/>
              </a:prstGeom>
              <a:solidFill>
                <a:srgbClr val="18A2E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0" name="Freeform 30"/>
              <p:cNvSpPr/>
              <p:nvPr/>
            </p:nvSpPr>
            <p:spPr bwMode="auto">
              <a:xfrm>
                <a:off x="4320877" y="5113883"/>
                <a:ext cx="1609725" cy="382588"/>
              </a:xfrm>
              <a:custGeom>
                <a:avLst/>
                <a:gdLst>
                  <a:gd name="T0" fmla="*/ 6821 w 472"/>
                  <a:gd name="T1" fmla="*/ 191294 h 112"/>
                  <a:gd name="T2" fmla="*/ 13642 w 472"/>
                  <a:gd name="T3" fmla="*/ 191294 h 112"/>
                  <a:gd name="T4" fmla="*/ 27283 w 472"/>
                  <a:gd name="T5" fmla="*/ 160550 h 112"/>
                  <a:gd name="T6" fmla="*/ 122776 w 472"/>
                  <a:gd name="T7" fmla="*/ 102479 h 112"/>
                  <a:gd name="T8" fmla="*/ 804863 w 472"/>
                  <a:gd name="T9" fmla="*/ 13664 h 112"/>
                  <a:gd name="T10" fmla="*/ 1367584 w 472"/>
                  <a:gd name="T11" fmla="*/ 68319 h 112"/>
                  <a:gd name="T12" fmla="*/ 1538106 w 472"/>
                  <a:gd name="T13" fmla="*/ 126391 h 112"/>
                  <a:gd name="T14" fmla="*/ 1582442 w 472"/>
                  <a:gd name="T15" fmla="*/ 160550 h 112"/>
                  <a:gd name="T16" fmla="*/ 1596083 w 472"/>
                  <a:gd name="T17" fmla="*/ 191294 h 112"/>
                  <a:gd name="T18" fmla="*/ 1582442 w 472"/>
                  <a:gd name="T19" fmla="*/ 225454 h 112"/>
                  <a:gd name="T20" fmla="*/ 1486949 w 472"/>
                  <a:gd name="T21" fmla="*/ 280109 h 112"/>
                  <a:gd name="T22" fmla="*/ 804863 w 472"/>
                  <a:gd name="T23" fmla="*/ 368924 h 112"/>
                  <a:gd name="T24" fmla="*/ 242141 w 472"/>
                  <a:gd name="T25" fmla="*/ 314269 h 112"/>
                  <a:gd name="T26" fmla="*/ 71619 w 472"/>
                  <a:gd name="T27" fmla="*/ 256197 h 112"/>
                  <a:gd name="T28" fmla="*/ 27283 w 472"/>
                  <a:gd name="T29" fmla="*/ 225454 h 112"/>
                  <a:gd name="T30" fmla="*/ 13642 w 472"/>
                  <a:gd name="T31" fmla="*/ 191294 h 112"/>
                  <a:gd name="T32" fmla="*/ 6821 w 472"/>
                  <a:gd name="T33" fmla="*/ 191294 h 112"/>
                  <a:gd name="T34" fmla="*/ 0 w 472"/>
                  <a:gd name="T35" fmla="*/ 191294 h 112"/>
                  <a:gd name="T36" fmla="*/ 17052 w 472"/>
                  <a:gd name="T37" fmla="*/ 232286 h 112"/>
                  <a:gd name="T38" fmla="*/ 119365 w 472"/>
                  <a:gd name="T39" fmla="*/ 293773 h 112"/>
                  <a:gd name="T40" fmla="*/ 804863 w 472"/>
                  <a:gd name="T41" fmla="*/ 382588 h 112"/>
                  <a:gd name="T42" fmla="*/ 1370995 w 472"/>
                  <a:gd name="T43" fmla="*/ 327933 h 112"/>
                  <a:gd name="T44" fmla="*/ 1544927 w 472"/>
                  <a:gd name="T45" fmla="*/ 269861 h 112"/>
                  <a:gd name="T46" fmla="*/ 1592673 w 472"/>
                  <a:gd name="T47" fmla="*/ 232286 h 112"/>
                  <a:gd name="T48" fmla="*/ 1609725 w 472"/>
                  <a:gd name="T49" fmla="*/ 191294 h 112"/>
                  <a:gd name="T50" fmla="*/ 1592673 w 472"/>
                  <a:gd name="T51" fmla="*/ 150302 h 112"/>
                  <a:gd name="T52" fmla="*/ 1490360 w 472"/>
                  <a:gd name="T53" fmla="*/ 88815 h 112"/>
                  <a:gd name="T54" fmla="*/ 804863 w 472"/>
                  <a:gd name="T55" fmla="*/ 0 h 112"/>
                  <a:gd name="T56" fmla="*/ 238730 w 472"/>
                  <a:gd name="T57" fmla="*/ 54655 h 112"/>
                  <a:gd name="T58" fmla="*/ 64798 w 472"/>
                  <a:gd name="T59" fmla="*/ 116143 h 112"/>
                  <a:gd name="T60" fmla="*/ 17052 w 472"/>
                  <a:gd name="T61" fmla="*/ 150302 h 112"/>
                  <a:gd name="T62" fmla="*/ 0 w 472"/>
                  <a:gd name="T63" fmla="*/ 191294 h 112"/>
                  <a:gd name="T64" fmla="*/ 6821 w 472"/>
                  <a:gd name="T65" fmla="*/ 191294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72"/>
                  <a:gd name="T100" fmla="*/ 0 h 112"/>
                  <a:gd name="T101" fmla="*/ 472 w 472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72" h="112">
                    <a:moveTo>
                      <a:pt x="2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4" y="53"/>
                      <a:pt x="5" y="50"/>
                      <a:pt x="8" y="47"/>
                    </a:cubicBezTo>
                    <a:cubicBezTo>
                      <a:pt x="13" y="41"/>
                      <a:pt x="23" y="35"/>
                      <a:pt x="36" y="30"/>
                    </a:cubicBezTo>
                    <a:cubicBezTo>
                      <a:pt x="77" y="15"/>
                      <a:pt x="151" y="4"/>
                      <a:pt x="236" y="4"/>
                    </a:cubicBezTo>
                    <a:cubicBezTo>
                      <a:pt x="301" y="4"/>
                      <a:pt x="359" y="10"/>
                      <a:pt x="401" y="20"/>
                    </a:cubicBezTo>
                    <a:cubicBezTo>
                      <a:pt x="422" y="25"/>
                      <a:pt x="439" y="31"/>
                      <a:pt x="451" y="37"/>
                    </a:cubicBezTo>
                    <a:cubicBezTo>
                      <a:pt x="457" y="40"/>
                      <a:pt x="461" y="43"/>
                      <a:pt x="464" y="47"/>
                    </a:cubicBezTo>
                    <a:cubicBezTo>
                      <a:pt x="467" y="50"/>
                      <a:pt x="468" y="53"/>
                      <a:pt x="468" y="56"/>
                    </a:cubicBezTo>
                    <a:cubicBezTo>
                      <a:pt x="468" y="59"/>
                      <a:pt x="467" y="63"/>
                      <a:pt x="464" y="66"/>
                    </a:cubicBezTo>
                    <a:cubicBezTo>
                      <a:pt x="459" y="71"/>
                      <a:pt x="449" y="77"/>
                      <a:pt x="436" y="82"/>
                    </a:cubicBezTo>
                    <a:cubicBezTo>
                      <a:pt x="395" y="98"/>
                      <a:pt x="321" y="108"/>
                      <a:pt x="236" y="108"/>
                    </a:cubicBezTo>
                    <a:cubicBezTo>
                      <a:pt x="171" y="108"/>
                      <a:pt x="113" y="102"/>
                      <a:pt x="71" y="92"/>
                    </a:cubicBezTo>
                    <a:cubicBezTo>
                      <a:pt x="50" y="88"/>
                      <a:pt x="33" y="82"/>
                      <a:pt x="21" y="75"/>
                    </a:cubicBezTo>
                    <a:cubicBezTo>
                      <a:pt x="15" y="72"/>
                      <a:pt x="11" y="69"/>
                      <a:pt x="8" y="66"/>
                    </a:cubicBezTo>
                    <a:cubicBezTo>
                      <a:pt x="5" y="63"/>
                      <a:pt x="4" y="59"/>
                      <a:pt x="4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2" y="65"/>
                      <a:pt x="5" y="68"/>
                    </a:cubicBezTo>
                    <a:cubicBezTo>
                      <a:pt x="11" y="75"/>
                      <a:pt x="21" y="81"/>
                      <a:pt x="35" y="86"/>
                    </a:cubicBezTo>
                    <a:cubicBezTo>
                      <a:pt x="76" y="102"/>
                      <a:pt x="151" y="112"/>
                      <a:pt x="236" y="112"/>
                    </a:cubicBezTo>
                    <a:cubicBezTo>
                      <a:pt x="301" y="112"/>
                      <a:pt x="359" y="106"/>
                      <a:pt x="402" y="96"/>
                    </a:cubicBezTo>
                    <a:cubicBezTo>
                      <a:pt x="423" y="91"/>
                      <a:pt x="441" y="86"/>
                      <a:pt x="453" y="79"/>
                    </a:cubicBezTo>
                    <a:cubicBezTo>
                      <a:pt x="459" y="76"/>
                      <a:pt x="464" y="72"/>
                      <a:pt x="467" y="68"/>
                    </a:cubicBezTo>
                    <a:cubicBezTo>
                      <a:pt x="470" y="65"/>
                      <a:pt x="472" y="61"/>
                      <a:pt x="472" y="56"/>
                    </a:cubicBezTo>
                    <a:cubicBezTo>
                      <a:pt x="472" y="52"/>
                      <a:pt x="470" y="48"/>
                      <a:pt x="467" y="44"/>
                    </a:cubicBezTo>
                    <a:cubicBezTo>
                      <a:pt x="461" y="38"/>
                      <a:pt x="451" y="32"/>
                      <a:pt x="437" y="26"/>
                    </a:cubicBezTo>
                    <a:cubicBezTo>
                      <a:pt x="396" y="11"/>
                      <a:pt x="321" y="0"/>
                      <a:pt x="236" y="0"/>
                    </a:cubicBezTo>
                    <a:cubicBezTo>
                      <a:pt x="171" y="0"/>
                      <a:pt x="112" y="6"/>
                      <a:pt x="70" y="16"/>
                    </a:cubicBezTo>
                    <a:cubicBezTo>
                      <a:pt x="49" y="21"/>
                      <a:pt x="31" y="27"/>
                      <a:pt x="19" y="34"/>
                    </a:cubicBezTo>
                    <a:cubicBezTo>
                      <a:pt x="13" y="37"/>
                      <a:pt x="8" y="40"/>
                      <a:pt x="5" y="44"/>
                    </a:cubicBezTo>
                    <a:cubicBezTo>
                      <a:pt x="2" y="48"/>
                      <a:pt x="0" y="52"/>
                      <a:pt x="0" y="56"/>
                    </a:cubicBez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1" name="Rectangle 31"/>
              <p:cNvSpPr>
                <a:spLocks noChangeArrowheads="1"/>
              </p:cNvSpPr>
              <p:nvPr/>
            </p:nvSpPr>
            <p:spPr bwMode="auto">
              <a:xfrm>
                <a:off x="4579640" y="5515521"/>
                <a:ext cx="1028670" cy="2121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034"/>
                <a:r>
                  <a:rPr lang="zh-CN" altLang="en-US" sz="12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大数据分析</a:t>
                </a:r>
                <a:endParaRPr lang="zh-CN" altLang="en-US" sz="1200" dirty="0"/>
              </a:p>
            </p:txBody>
          </p:sp>
        </p:grpSp>
        <p:grpSp>
          <p:nvGrpSpPr>
            <p:cNvPr id="102" name="组 126"/>
            <p:cNvGrpSpPr/>
            <p:nvPr/>
          </p:nvGrpSpPr>
          <p:grpSpPr bwMode="auto">
            <a:xfrm>
              <a:off x="7539583" y="5190369"/>
              <a:ext cx="1455976" cy="832314"/>
              <a:chOff x="4320877" y="5113882"/>
              <a:chExt cx="1609726" cy="827089"/>
            </a:xfrm>
          </p:grpSpPr>
          <p:sp>
            <p:nvSpPr>
              <p:cNvPr id="103" name="Oval 24"/>
              <p:cNvSpPr>
                <a:spLocks noChangeArrowheads="1"/>
              </p:cNvSpPr>
              <p:nvPr/>
            </p:nvSpPr>
            <p:spPr bwMode="auto">
              <a:xfrm>
                <a:off x="4327227" y="5564733"/>
                <a:ext cx="1597025" cy="368300"/>
              </a:xfrm>
              <a:prstGeom prst="ellipse">
                <a:avLst/>
              </a:prstGeom>
              <a:solidFill>
                <a:srgbClr val="18A2E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4" name="Freeform 25"/>
              <p:cNvSpPr/>
              <p:nvPr/>
            </p:nvSpPr>
            <p:spPr bwMode="auto">
              <a:xfrm>
                <a:off x="4320877" y="5558383"/>
                <a:ext cx="1609725" cy="382588"/>
              </a:xfrm>
              <a:custGeom>
                <a:avLst/>
                <a:gdLst>
                  <a:gd name="T0" fmla="*/ 6821 w 472"/>
                  <a:gd name="T1" fmla="*/ 191294 h 112"/>
                  <a:gd name="T2" fmla="*/ 13642 w 472"/>
                  <a:gd name="T3" fmla="*/ 191294 h 112"/>
                  <a:gd name="T4" fmla="*/ 27283 w 472"/>
                  <a:gd name="T5" fmla="*/ 157134 h 112"/>
                  <a:gd name="T6" fmla="*/ 122776 w 472"/>
                  <a:gd name="T7" fmla="*/ 102479 h 112"/>
                  <a:gd name="T8" fmla="*/ 804863 w 472"/>
                  <a:gd name="T9" fmla="*/ 13664 h 112"/>
                  <a:gd name="T10" fmla="*/ 1367584 w 472"/>
                  <a:gd name="T11" fmla="*/ 68319 h 112"/>
                  <a:gd name="T12" fmla="*/ 1538106 w 472"/>
                  <a:gd name="T13" fmla="*/ 126391 h 112"/>
                  <a:gd name="T14" fmla="*/ 1582442 w 472"/>
                  <a:gd name="T15" fmla="*/ 157134 h 112"/>
                  <a:gd name="T16" fmla="*/ 1596083 w 472"/>
                  <a:gd name="T17" fmla="*/ 191294 h 112"/>
                  <a:gd name="T18" fmla="*/ 1582442 w 472"/>
                  <a:gd name="T19" fmla="*/ 222038 h 112"/>
                  <a:gd name="T20" fmla="*/ 1486949 w 472"/>
                  <a:gd name="T21" fmla="*/ 280109 h 112"/>
                  <a:gd name="T22" fmla="*/ 804863 w 472"/>
                  <a:gd name="T23" fmla="*/ 368924 h 112"/>
                  <a:gd name="T24" fmla="*/ 242141 w 472"/>
                  <a:gd name="T25" fmla="*/ 314269 h 112"/>
                  <a:gd name="T26" fmla="*/ 71619 w 472"/>
                  <a:gd name="T27" fmla="*/ 256197 h 112"/>
                  <a:gd name="T28" fmla="*/ 27283 w 472"/>
                  <a:gd name="T29" fmla="*/ 222038 h 112"/>
                  <a:gd name="T30" fmla="*/ 13642 w 472"/>
                  <a:gd name="T31" fmla="*/ 191294 h 112"/>
                  <a:gd name="T32" fmla="*/ 6821 w 472"/>
                  <a:gd name="T33" fmla="*/ 191294 h 112"/>
                  <a:gd name="T34" fmla="*/ 0 w 472"/>
                  <a:gd name="T35" fmla="*/ 191294 h 112"/>
                  <a:gd name="T36" fmla="*/ 17052 w 472"/>
                  <a:gd name="T37" fmla="*/ 232286 h 112"/>
                  <a:gd name="T38" fmla="*/ 119365 w 472"/>
                  <a:gd name="T39" fmla="*/ 293773 h 112"/>
                  <a:gd name="T40" fmla="*/ 804863 w 472"/>
                  <a:gd name="T41" fmla="*/ 382588 h 112"/>
                  <a:gd name="T42" fmla="*/ 1370995 w 472"/>
                  <a:gd name="T43" fmla="*/ 327933 h 112"/>
                  <a:gd name="T44" fmla="*/ 1544927 w 472"/>
                  <a:gd name="T45" fmla="*/ 269861 h 112"/>
                  <a:gd name="T46" fmla="*/ 1592673 w 472"/>
                  <a:gd name="T47" fmla="*/ 232286 h 112"/>
                  <a:gd name="T48" fmla="*/ 1609725 w 472"/>
                  <a:gd name="T49" fmla="*/ 191294 h 112"/>
                  <a:gd name="T50" fmla="*/ 1592673 w 472"/>
                  <a:gd name="T51" fmla="*/ 150302 h 112"/>
                  <a:gd name="T52" fmla="*/ 1490360 w 472"/>
                  <a:gd name="T53" fmla="*/ 88815 h 112"/>
                  <a:gd name="T54" fmla="*/ 804863 w 472"/>
                  <a:gd name="T55" fmla="*/ 0 h 112"/>
                  <a:gd name="T56" fmla="*/ 238730 w 472"/>
                  <a:gd name="T57" fmla="*/ 54655 h 112"/>
                  <a:gd name="T58" fmla="*/ 64798 w 472"/>
                  <a:gd name="T59" fmla="*/ 112727 h 112"/>
                  <a:gd name="T60" fmla="*/ 17052 w 472"/>
                  <a:gd name="T61" fmla="*/ 150302 h 112"/>
                  <a:gd name="T62" fmla="*/ 0 w 472"/>
                  <a:gd name="T63" fmla="*/ 191294 h 112"/>
                  <a:gd name="T64" fmla="*/ 6821 w 472"/>
                  <a:gd name="T65" fmla="*/ 191294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72"/>
                  <a:gd name="T100" fmla="*/ 0 h 112"/>
                  <a:gd name="T101" fmla="*/ 472 w 472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72" h="112">
                    <a:moveTo>
                      <a:pt x="2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4" y="53"/>
                      <a:pt x="5" y="50"/>
                      <a:pt x="8" y="46"/>
                    </a:cubicBezTo>
                    <a:cubicBezTo>
                      <a:pt x="13" y="41"/>
                      <a:pt x="23" y="35"/>
                      <a:pt x="36" y="30"/>
                    </a:cubicBezTo>
                    <a:cubicBezTo>
                      <a:pt x="77" y="15"/>
                      <a:pt x="151" y="4"/>
                      <a:pt x="236" y="4"/>
                    </a:cubicBezTo>
                    <a:cubicBezTo>
                      <a:pt x="301" y="4"/>
                      <a:pt x="359" y="10"/>
                      <a:pt x="401" y="20"/>
                    </a:cubicBezTo>
                    <a:cubicBezTo>
                      <a:pt x="422" y="25"/>
                      <a:pt x="439" y="30"/>
                      <a:pt x="451" y="37"/>
                    </a:cubicBezTo>
                    <a:cubicBezTo>
                      <a:pt x="457" y="40"/>
                      <a:pt x="461" y="43"/>
                      <a:pt x="464" y="46"/>
                    </a:cubicBezTo>
                    <a:cubicBezTo>
                      <a:pt x="467" y="50"/>
                      <a:pt x="468" y="53"/>
                      <a:pt x="468" y="56"/>
                    </a:cubicBezTo>
                    <a:cubicBezTo>
                      <a:pt x="468" y="59"/>
                      <a:pt x="467" y="62"/>
                      <a:pt x="464" y="65"/>
                    </a:cubicBezTo>
                    <a:cubicBezTo>
                      <a:pt x="459" y="71"/>
                      <a:pt x="449" y="77"/>
                      <a:pt x="436" y="82"/>
                    </a:cubicBezTo>
                    <a:cubicBezTo>
                      <a:pt x="395" y="97"/>
                      <a:pt x="321" y="108"/>
                      <a:pt x="236" y="108"/>
                    </a:cubicBezTo>
                    <a:cubicBezTo>
                      <a:pt x="171" y="108"/>
                      <a:pt x="113" y="102"/>
                      <a:pt x="71" y="92"/>
                    </a:cubicBezTo>
                    <a:cubicBezTo>
                      <a:pt x="50" y="87"/>
                      <a:pt x="33" y="81"/>
                      <a:pt x="21" y="75"/>
                    </a:cubicBezTo>
                    <a:cubicBezTo>
                      <a:pt x="15" y="72"/>
                      <a:pt x="11" y="69"/>
                      <a:pt x="8" y="65"/>
                    </a:cubicBezTo>
                    <a:cubicBezTo>
                      <a:pt x="5" y="62"/>
                      <a:pt x="4" y="59"/>
                      <a:pt x="4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2" y="64"/>
                      <a:pt x="5" y="68"/>
                    </a:cubicBezTo>
                    <a:cubicBezTo>
                      <a:pt x="11" y="75"/>
                      <a:pt x="21" y="80"/>
                      <a:pt x="35" y="86"/>
                    </a:cubicBezTo>
                    <a:cubicBezTo>
                      <a:pt x="76" y="101"/>
                      <a:pt x="151" y="112"/>
                      <a:pt x="236" y="112"/>
                    </a:cubicBezTo>
                    <a:cubicBezTo>
                      <a:pt x="301" y="112"/>
                      <a:pt x="359" y="106"/>
                      <a:pt x="402" y="96"/>
                    </a:cubicBezTo>
                    <a:cubicBezTo>
                      <a:pt x="423" y="91"/>
                      <a:pt x="441" y="85"/>
                      <a:pt x="453" y="79"/>
                    </a:cubicBezTo>
                    <a:cubicBezTo>
                      <a:pt x="459" y="75"/>
                      <a:pt x="464" y="72"/>
                      <a:pt x="467" y="68"/>
                    </a:cubicBezTo>
                    <a:cubicBezTo>
                      <a:pt x="470" y="64"/>
                      <a:pt x="472" y="60"/>
                      <a:pt x="472" y="56"/>
                    </a:cubicBezTo>
                    <a:cubicBezTo>
                      <a:pt x="472" y="52"/>
                      <a:pt x="470" y="48"/>
                      <a:pt x="467" y="44"/>
                    </a:cubicBezTo>
                    <a:cubicBezTo>
                      <a:pt x="461" y="37"/>
                      <a:pt x="451" y="31"/>
                      <a:pt x="437" y="26"/>
                    </a:cubicBezTo>
                    <a:cubicBezTo>
                      <a:pt x="396" y="11"/>
                      <a:pt x="321" y="0"/>
                      <a:pt x="236" y="0"/>
                    </a:cubicBezTo>
                    <a:cubicBezTo>
                      <a:pt x="171" y="0"/>
                      <a:pt x="112" y="6"/>
                      <a:pt x="70" y="16"/>
                    </a:cubicBezTo>
                    <a:cubicBezTo>
                      <a:pt x="49" y="21"/>
                      <a:pt x="31" y="27"/>
                      <a:pt x="19" y="33"/>
                    </a:cubicBezTo>
                    <a:cubicBezTo>
                      <a:pt x="13" y="37"/>
                      <a:pt x="8" y="40"/>
                      <a:pt x="5" y="44"/>
                    </a:cubicBezTo>
                    <a:cubicBezTo>
                      <a:pt x="2" y="48"/>
                      <a:pt x="0" y="52"/>
                      <a:pt x="0" y="56"/>
                    </a:cubicBez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5" name="Rectangle 26"/>
              <p:cNvSpPr>
                <a:spLocks noChangeArrowheads="1"/>
              </p:cNvSpPr>
              <p:nvPr/>
            </p:nvSpPr>
            <p:spPr bwMode="auto">
              <a:xfrm>
                <a:off x="4327227" y="5304383"/>
                <a:ext cx="1597025" cy="444500"/>
              </a:xfrm>
              <a:prstGeom prst="rect">
                <a:avLst/>
              </a:prstGeom>
              <a:solidFill>
                <a:srgbClr val="18A2E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6" name="Freeform 27"/>
              <p:cNvSpPr/>
              <p:nvPr/>
            </p:nvSpPr>
            <p:spPr bwMode="auto">
              <a:xfrm>
                <a:off x="4327227" y="5304383"/>
                <a:ext cx="1597025" cy="444500"/>
              </a:xfrm>
              <a:custGeom>
                <a:avLst/>
                <a:gdLst>
                  <a:gd name="T0" fmla="*/ 0 w 1006"/>
                  <a:gd name="T1" fmla="*/ 444500 h 280"/>
                  <a:gd name="T2" fmla="*/ 0 w 1006"/>
                  <a:gd name="T3" fmla="*/ 0 h 280"/>
                  <a:gd name="T4" fmla="*/ 1597025 w 1006"/>
                  <a:gd name="T5" fmla="*/ 0 h 280"/>
                  <a:gd name="T6" fmla="*/ 1597025 w 1006"/>
                  <a:gd name="T7" fmla="*/ 444500 h 2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06"/>
                  <a:gd name="T13" fmla="*/ 0 h 280"/>
                  <a:gd name="T14" fmla="*/ 1006 w 1006"/>
                  <a:gd name="T15" fmla="*/ 280 h 2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06" h="280">
                    <a:moveTo>
                      <a:pt x="0" y="280"/>
                    </a:moveTo>
                    <a:lnTo>
                      <a:pt x="0" y="0"/>
                    </a:lnTo>
                    <a:lnTo>
                      <a:pt x="1006" y="0"/>
                    </a:lnTo>
                    <a:lnTo>
                      <a:pt x="1006" y="280"/>
                    </a:lnTo>
                  </a:path>
                </a:pathLst>
              </a:cu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7" name="Freeform 28"/>
              <p:cNvSpPr/>
              <p:nvPr/>
            </p:nvSpPr>
            <p:spPr bwMode="auto">
              <a:xfrm>
                <a:off x="4320877" y="5298033"/>
                <a:ext cx="1609725" cy="450850"/>
              </a:xfrm>
              <a:custGeom>
                <a:avLst/>
                <a:gdLst>
                  <a:gd name="T0" fmla="*/ 14288 w 1014"/>
                  <a:gd name="T1" fmla="*/ 450850 h 284"/>
                  <a:gd name="T2" fmla="*/ 14288 w 1014"/>
                  <a:gd name="T3" fmla="*/ 14287 h 284"/>
                  <a:gd name="T4" fmla="*/ 1597025 w 1014"/>
                  <a:gd name="T5" fmla="*/ 14287 h 284"/>
                  <a:gd name="T6" fmla="*/ 1597025 w 1014"/>
                  <a:gd name="T7" fmla="*/ 450850 h 284"/>
                  <a:gd name="T8" fmla="*/ 1609725 w 1014"/>
                  <a:gd name="T9" fmla="*/ 450850 h 284"/>
                  <a:gd name="T10" fmla="*/ 1609725 w 1014"/>
                  <a:gd name="T11" fmla="*/ 0 h 284"/>
                  <a:gd name="T12" fmla="*/ 0 w 1014"/>
                  <a:gd name="T13" fmla="*/ 0 h 284"/>
                  <a:gd name="T14" fmla="*/ 0 w 1014"/>
                  <a:gd name="T15" fmla="*/ 450850 h 284"/>
                  <a:gd name="T16" fmla="*/ 14288 w 1014"/>
                  <a:gd name="T17" fmla="*/ 450850 h 28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14"/>
                  <a:gd name="T28" fmla="*/ 0 h 284"/>
                  <a:gd name="T29" fmla="*/ 1014 w 1014"/>
                  <a:gd name="T30" fmla="*/ 284 h 28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14" h="284">
                    <a:moveTo>
                      <a:pt x="9" y="284"/>
                    </a:moveTo>
                    <a:lnTo>
                      <a:pt x="9" y="9"/>
                    </a:lnTo>
                    <a:lnTo>
                      <a:pt x="1006" y="9"/>
                    </a:lnTo>
                    <a:lnTo>
                      <a:pt x="1006" y="284"/>
                    </a:lnTo>
                    <a:lnTo>
                      <a:pt x="1014" y="284"/>
                    </a:lnTo>
                    <a:lnTo>
                      <a:pt x="1014" y="0"/>
                    </a:lnTo>
                    <a:lnTo>
                      <a:pt x="0" y="0"/>
                    </a:lnTo>
                    <a:lnTo>
                      <a:pt x="0" y="284"/>
                    </a:lnTo>
                    <a:lnTo>
                      <a:pt x="9" y="28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8" name="Oval 29"/>
              <p:cNvSpPr>
                <a:spLocks noChangeArrowheads="1"/>
              </p:cNvSpPr>
              <p:nvPr/>
            </p:nvSpPr>
            <p:spPr bwMode="auto">
              <a:xfrm>
                <a:off x="4327227" y="5120233"/>
                <a:ext cx="1597025" cy="369888"/>
              </a:xfrm>
              <a:prstGeom prst="ellipse">
                <a:avLst/>
              </a:prstGeom>
              <a:solidFill>
                <a:srgbClr val="18A2E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9" name="Freeform 30"/>
              <p:cNvSpPr/>
              <p:nvPr/>
            </p:nvSpPr>
            <p:spPr bwMode="auto">
              <a:xfrm>
                <a:off x="4320878" y="5113882"/>
                <a:ext cx="1609725" cy="382588"/>
              </a:xfrm>
              <a:custGeom>
                <a:avLst/>
                <a:gdLst>
                  <a:gd name="T0" fmla="*/ 6821 w 472"/>
                  <a:gd name="T1" fmla="*/ 191294 h 112"/>
                  <a:gd name="T2" fmla="*/ 13642 w 472"/>
                  <a:gd name="T3" fmla="*/ 191294 h 112"/>
                  <a:gd name="T4" fmla="*/ 27283 w 472"/>
                  <a:gd name="T5" fmla="*/ 160550 h 112"/>
                  <a:gd name="T6" fmla="*/ 122776 w 472"/>
                  <a:gd name="T7" fmla="*/ 102479 h 112"/>
                  <a:gd name="T8" fmla="*/ 804863 w 472"/>
                  <a:gd name="T9" fmla="*/ 13664 h 112"/>
                  <a:gd name="T10" fmla="*/ 1367584 w 472"/>
                  <a:gd name="T11" fmla="*/ 68319 h 112"/>
                  <a:gd name="T12" fmla="*/ 1538106 w 472"/>
                  <a:gd name="T13" fmla="*/ 126391 h 112"/>
                  <a:gd name="T14" fmla="*/ 1582442 w 472"/>
                  <a:gd name="T15" fmla="*/ 160550 h 112"/>
                  <a:gd name="T16" fmla="*/ 1596083 w 472"/>
                  <a:gd name="T17" fmla="*/ 191294 h 112"/>
                  <a:gd name="T18" fmla="*/ 1582442 w 472"/>
                  <a:gd name="T19" fmla="*/ 225454 h 112"/>
                  <a:gd name="T20" fmla="*/ 1486949 w 472"/>
                  <a:gd name="T21" fmla="*/ 280109 h 112"/>
                  <a:gd name="T22" fmla="*/ 804863 w 472"/>
                  <a:gd name="T23" fmla="*/ 368924 h 112"/>
                  <a:gd name="T24" fmla="*/ 242141 w 472"/>
                  <a:gd name="T25" fmla="*/ 314269 h 112"/>
                  <a:gd name="T26" fmla="*/ 71619 w 472"/>
                  <a:gd name="T27" fmla="*/ 256197 h 112"/>
                  <a:gd name="T28" fmla="*/ 27283 w 472"/>
                  <a:gd name="T29" fmla="*/ 225454 h 112"/>
                  <a:gd name="T30" fmla="*/ 13642 w 472"/>
                  <a:gd name="T31" fmla="*/ 191294 h 112"/>
                  <a:gd name="T32" fmla="*/ 6821 w 472"/>
                  <a:gd name="T33" fmla="*/ 191294 h 112"/>
                  <a:gd name="T34" fmla="*/ 0 w 472"/>
                  <a:gd name="T35" fmla="*/ 191294 h 112"/>
                  <a:gd name="T36" fmla="*/ 17052 w 472"/>
                  <a:gd name="T37" fmla="*/ 232286 h 112"/>
                  <a:gd name="T38" fmla="*/ 119365 w 472"/>
                  <a:gd name="T39" fmla="*/ 293773 h 112"/>
                  <a:gd name="T40" fmla="*/ 804863 w 472"/>
                  <a:gd name="T41" fmla="*/ 382588 h 112"/>
                  <a:gd name="T42" fmla="*/ 1370995 w 472"/>
                  <a:gd name="T43" fmla="*/ 327933 h 112"/>
                  <a:gd name="T44" fmla="*/ 1544927 w 472"/>
                  <a:gd name="T45" fmla="*/ 269861 h 112"/>
                  <a:gd name="T46" fmla="*/ 1592673 w 472"/>
                  <a:gd name="T47" fmla="*/ 232286 h 112"/>
                  <a:gd name="T48" fmla="*/ 1609725 w 472"/>
                  <a:gd name="T49" fmla="*/ 191294 h 112"/>
                  <a:gd name="T50" fmla="*/ 1592673 w 472"/>
                  <a:gd name="T51" fmla="*/ 150302 h 112"/>
                  <a:gd name="T52" fmla="*/ 1490360 w 472"/>
                  <a:gd name="T53" fmla="*/ 88815 h 112"/>
                  <a:gd name="T54" fmla="*/ 804863 w 472"/>
                  <a:gd name="T55" fmla="*/ 0 h 112"/>
                  <a:gd name="T56" fmla="*/ 238730 w 472"/>
                  <a:gd name="T57" fmla="*/ 54655 h 112"/>
                  <a:gd name="T58" fmla="*/ 64798 w 472"/>
                  <a:gd name="T59" fmla="*/ 116143 h 112"/>
                  <a:gd name="T60" fmla="*/ 17052 w 472"/>
                  <a:gd name="T61" fmla="*/ 150302 h 112"/>
                  <a:gd name="T62" fmla="*/ 0 w 472"/>
                  <a:gd name="T63" fmla="*/ 191294 h 112"/>
                  <a:gd name="T64" fmla="*/ 6821 w 472"/>
                  <a:gd name="T65" fmla="*/ 191294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72"/>
                  <a:gd name="T100" fmla="*/ 0 h 112"/>
                  <a:gd name="T101" fmla="*/ 472 w 472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72" h="112">
                    <a:moveTo>
                      <a:pt x="2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4" y="53"/>
                      <a:pt x="5" y="50"/>
                      <a:pt x="8" y="47"/>
                    </a:cubicBezTo>
                    <a:cubicBezTo>
                      <a:pt x="13" y="41"/>
                      <a:pt x="23" y="35"/>
                      <a:pt x="36" y="30"/>
                    </a:cubicBezTo>
                    <a:cubicBezTo>
                      <a:pt x="77" y="15"/>
                      <a:pt x="151" y="4"/>
                      <a:pt x="236" y="4"/>
                    </a:cubicBezTo>
                    <a:cubicBezTo>
                      <a:pt x="301" y="4"/>
                      <a:pt x="359" y="10"/>
                      <a:pt x="401" y="20"/>
                    </a:cubicBezTo>
                    <a:cubicBezTo>
                      <a:pt x="422" y="25"/>
                      <a:pt x="439" y="31"/>
                      <a:pt x="451" y="37"/>
                    </a:cubicBezTo>
                    <a:cubicBezTo>
                      <a:pt x="457" y="40"/>
                      <a:pt x="461" y="43"/>
                      <a:pt x="464" y="47"/>
                    </a:cubicBezTo>
                    <a:cubicBezTo>
                      <a:pt x="467" y="50"/>
                      <a:pt x="468" y="53"/>
                      <a:pt x="468" y="56"/>
                    </a:cubicBezTo>
                    <a:cubicBezTo>
                      <a:pt x="468" y="59"/>
                      <a:pt x="467" y="63"/>
                      <a:pt x="464" y="66"/>
                    </a:cubicBezTo>
                    <a:cubicBezTo>
                      <a:pt x="459" y="71"/>
                      <a:pt x="449" y="77"/>
                      <a:pt x="436" y="82"/>
                    </a:cubicBezTo>
                    <a:cubicBezTo>
                      <a:pt x="395" y="98"/>
                      <a:pt x="321" y="108"/>
                      <a:pt x="236" y="108"/>
                    </a:cubicBezTo>
                    <a:cubicBezTo>
                      <a:pt x="171" y="108"/>
                      <a:pt x="113" y="102"/>
                      <a:pt x="71" y="92"/>
                    </a:cubicBezTo>
                    <a:cubicBezTo>
                      <a:pt x="50" y="88"/>
                      <a:pt x="33" y="82"/>
                      <a:pt x="21" y="75"/>
                    </a:cubicBezTo>
                    <a:cubicBezTo>
                      <a:pt x="15" y="72"/>
                      <a:pt x="11" y="69"/>
                      <a:pt x="8" y="66"/>
                    </a:cubicBezTo>
                    <a:cubicBezTo>
                      <a:pt x="5" y="63"/>
                      <a:pt x="4" y="59"/>
                      <a:pt x="4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2" y="65"/>
                      <a:pt x="5" y="68"/>
                    </a:cubicBezTo>
                    <a:cubicBezTo>
                      <a:pt x="11" y="75"/>
                      <a:pt x="21" y="81"/>
                      <a:pt x="35" y="86"/>
                    </a:cubicBezTo>
                    <a:cubicBezTo>
                      <a:pt x="76" y="102"/>
                      <a:pt x="151" y="112"/>
                      <a:pt x="236" y="112"/>
                    </a:cubicBezTo>
                    <a:cubicBezTo>
                      <a:pt x="301" y="112"/>
                      <a:pt x="359" y="106"/>
                      <a:pt x="402" y="96"/>
                    </a:cubicBezTo>
                    <a:cubicBezTo>
                      <a:pt x="423" y="91"/>
                      <a:pt x="441" y="86"/>
                      <a:pt x="453" y="79"/>
                    </a:cubicBezTo>
                    <a:cubicBezTo>
                      <a:pt x="459" y="76"/>
                      <a:pt x="464" y="72"/>
                      <a:pt x="467" y="68"/>
                    </a:cubicBezTo>
                    <a:cubicBezTo>
                      <a:pt x="470" y="65"/>
                      <a:pt x="472" y="61"/>
                      <a:pt x="472" y="56"/>
                    </a:cubicBezTo>
                    <a:cubicBezTo>
                      <a:pt x="472" y="52"/>
                      <a:pt x="470" y="48"/>
                      <a:pt x="467" y="44"/>
                    </a:cubicBezTo>
                    <a:cubicBezTo>
                      <a:pt x="461" y="38"/>
                      <a:pt x="451" y="32"/>
                      <a:pt x="437" y="26"/>
                    </a:cubicBezTo>
                    <a:cubicBezTo>
                      <a:pt x="396" y="11"/>
                      <a:pt x="321" y="0"/>
                      <a:pt x="236" y="0"/>
                    </a:cubicBezTo>
                    <a:cubicBezTo>
                      <a:pt x="171" y="0"/>
                      <a:pt x="112" y="6"/>
                      <a:pt x="70" y="16"/>
                    </a:cubicBezTo>
                    <a:cubicBezTo>
                      <a:pt x="49" y="21"/>
                      <a:pt x="31" y="27"/>
                      <a:pt x="19" y="34"/>
                    </a:cubicBezTo>
                    <a:cubicBezTo>
                      <a:pt x="13" y="37"/>
                      <a:pt x="8" y="40"/>
                      <a:pt x="5" y="44"/>
                    </a:cubicBezTo>
                    <a:cubicBezTo>
                      <a:pt x="2" y="48"/>
                      <a:pt x="0" y="52"/>
                      <a:pt x="0" y="56"/>
                    </a:cubicBez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10" name="Rectangle 31"/>
              <p:cNvSpPr>
                <a:spLocks noChangeArrowheads="1"/>
              </p:cNvSpPr>
              <p:nvPr/>
            </p:nvSpPr>
            <p:spPr bwMode="auto">
              <a:xfrm>
                <a:off x="4876847" y="5515522"/>
                <a:ext cx="382813" cy="2752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034"/>
                <a:r>
                  <a:rPr lang="zh-CN" altLang="en-US" sz="9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关系型</a:t>
                </a:r>
                <a:endParaRPr lang="en-US" altLang="zh-CN" sz="9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defTabSz="914034"/>
                <a:r>
                  <a:rPr lang="zh-CN" altLang="en-US" sz="9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数据库</a:t>
                </a:r>
                <a:endParaRPr lang="zh-CN" altLang="en-US" sz="900" dirty="0"/>
              </a:p>
            </p:txBody>
          </p:sp>
        </p:grpSp>
        <p:sp>
          <p:nvSpPr>
            <p:cNvPr id="118" name="云形 117"/>
            <p:cNvSpPr/>
            <p:nvPr/>
          </p:nvSpPr>
          <p:spPr>
            <a:xfrm>
              <a:off x="6079194" y="1500174"/>
              <a:ext cx="1655762" cy="792162"/>
            </a:xfrm>
            <a:prstGeom prst="cloud">
              <a:avLst/>
            </a:prstGeom>
            <a:noFill/>
            <a:ln>
              <a:solidFill>
                <a:srgbClr val="90CC3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399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dirty="0">
                <a:solidFill>
                  <a:srgbClr val="90CC3D"/>
                </a:solidFill>
              </a:endParaRPr>
            </a:p>
          </p:txBody>
        </p:sp>
        <p:sp>
          <p:nvSpPr>
            <p:cNvPr id="127" name="文本框 165"/>
            <p:cNvSpPr txBox="1">
              <a:spLocks noChangeArrowheads="1"/>
            </p:cNvSpPr>
            <p:nvPr/>
          </p:nvSpPr>
          <p:spPr bwMode="auto">
            <a:xfrm>
              <a:off x="6058190" y="1561948"/>
              <a:ext cx="1826141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互联网</a:t>
              </a:r>
              <a:endParaRPr lang="en-US" altLang="zh-CN" sz="1599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（银联、腾讯等）</a:t>
              </a:r>
            </a:p>
          </p:txBody>
        </p:sp>
        <p:sp>
          <p:nvSpPr>
            <p:cNvPr id="129" name="文本框 173"/>
            <p:cNvSpPr txBox="1">
              <a:spLocks noChangeArrowheads="1"/>
            </p:cNvSpPr>
            <p:nvPr/>
          </p:nvSpPr>
          <p:spPr bwMode="auto">
            <a:xfrm>
              <a:off x="2812233" y="1181385"/>
              <a:ext cx="2954655" cy="4615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23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智慧校园互联网平台</a:t>
              </a:r>
            </a:p>
          </p:txBody>
        </p:sp>
        <p:sp>
          <p:nvSpPr>
            <p:cNvPr id="130" name="文本框 174"/>
            <p:cNvSpPr txBox="1">
              <a:spLocks noChangeArrowheads="1"/>
            </p:cNvSpPr>
            <p:nvPr/>
          </p:nvSpPr>
          <p:spPr bwMode="auto">
            <a:xfrm>
              <a:off x="10484680" y="1571612"/>
              <a:ext cx="800219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管理者</a:t>
              </a:r>
            </a:p>
          </p:txBody>
        </p:sp>
        <p:sp>
          <p:nvSpPr>
            <p:cNvPr id="131" name="文本框 175"/>
            <p:cNvSpPr txBox="1">
              <a:spLocks noChangeArrowheads="1"/>
            </p:cNvSpPr>
            <p:nvPr/>
          </p:nvSpPr>
          <p:spPr bwMode="auto">
            <a:xfrm>
              <a:off x="10611680" y="3796857"/>
              <a:ext cx="595035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教师</a:t>
              </a:r>
            </a:p>
          </p:txBody>
        </p:sp>
        <p:sp>
          <p:nvSpPr>
            <p:cNvPr id="132" name="文本框 176"/>
            <p:cNvSpPr txBox="1"/>
            <p:nvPr/>
          </p:nvSpPr>
          <p:spPr>
            <a:xfrm rot="1594871">
              <a:off x="1918892" y="2416316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网络入口</a:t>
              </a:r>
            </a:p>
          </p:txBody>
        </p:sp>
        <p:sp>
          <p:nvSpPr>
            <p:cNvPr id="133" name="文本框 177"/>
            <p:cNvSpPr txBox="1"/>
            <p:nvPr/>
          </p:nvSpPr>
          <p:spPr>
            <a:xfrm rot="19993378">
              <a:off x="2134618" y="3884236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信息来源</a:t>
              </a:r>
            </a:p>
          </p:txBody>
        </p:sp>
        <p:sp>
          <p:nvSpPr>
            <p:cNvPr id="134" name="文本框 178"/>
            <p:cNvSpPr txBox="1"/>
            <p:nvPr/>
          </p:nvSpPr>
          <p:spPr>
            <a:xfrm>
              <a:off x="2677716" y="4513637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数据交互</a:t>
              </a:r>
            </a:p>
          </p:txBody>
        </p:sp>
        <p:sp>
          <p:nvSpPr>
            <p:cNvPr id="135" name="文本框 179"/>
            <p:cNvSpPr txBox="1"/>
            <p:nvPr/>
          </p:nvSpPr>
          <p:spPr>
            <a:xfrm rot="1636371">
              <a:off x="5142731" y="3664729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数据沉淀</a:t>
              </a:r>
            </a:p>
          </p:txBody>
        </p:sp>
        <p:sp>
          <p:nvSpPr>
            <p:cNvPr id="136" name="文本框 180"/>
            <p:cNvSpPr txBox="1"/>
            <p:nvPr/>
          </p:nvSpPr>
          <p:spPr>
            <a:xfrm rot="19998016">
              <a:off x="5070520" y="1993748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数据交互</a:t>
              </a:r>
            </a:p>
          </p:txBody>
        </p:sp>
        <p:sp>
          <p:nvSpPr>
            <p:cNvPr id="137" name="文本框 181"/>
            <p:cNvSpPr txBox="1"/>
            <p:nvPr/>
          </p:nvSpPr>
          <p:spPr>
            <a:xfrm rot="19998016">
              <a:off x="6322617" y="3405328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提供数据</a:t>
              </a:r>
            </a:p>
          </p:txBody>
        </p:sp>
        <p:sp>
          <p:nvSpPr>
            <p:cNvPr id="138" name="文本框 182"/>
            <p:cNvSpPr txBox="1"/>
            <p:nvPr/>
          </p:nvSpPr>
          <p:spPr>
            <a:xfrm>
              <a:off x="8464302" y="4481240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提供数据</a:t>
              </a:r>
            </a:p>
          </p:txBody>
        </p:sp>
        <p:sp>
          <p:nvSpPr>
            <p:cNvPr id="139" name="文本框 183"/>
            <p:cNvSpPr txBox="1"/>
            <p:nvPr/>
          </p:nvSpPr>
          <p:spPr>
            <a:xfrm>
              <a:off x="6299340" y="5029643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数据沉淀</a:t>
              </a:r>
            </a:p>
          </p:txBody>
        </p:sp>
        <p:sp>
          <p:nvSpPr>
            <p:cNvPr id="140" name="文本框 184"/>
            <p:cNvSpPr txBox="1"/>
            <p:nvPr/>
          </p:nvSpPr>
          <p:spPr>
            <a:xfrm>
              <a:off x="9098777" y="2787473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提供决策</a:t>
              </a:r>
            </a:p>
          </p:txBody>
        </p:sp>
        <p:sp>
          <p:nvSpPr>
            <p:cNvPr id="141" name="文本框 185"/>
            <p:cNvSpPr txBox="1"/>
            <p:nvPr/>
          </p:nvSpPr>
          <p:spPr>
            <a:xfrm>
              <a:off x="7672831" y="2590380"/>
              <a:ext cx="10054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3399">
                <a:defRPr/>
              </a:pPr>
              <a:r>
                <a:rPr lang="zh-CN" altLang="en-US" sz="1599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分析挖掘</a:t>
              </a:r>
            </a:p>
          </p:txBody>
        </p:sp>
        <p:sp>
          <p:nvSpPr>
            <p:cNvPr id="144" name="圆角矩形 143"/>
            <p:cNvSpPr/>
            <p:nvPr/>
          </p:nvSpPr>
          <p:spPr bwMode="auto">
            <a:xfrm>
              <a:off x="1551749" y="5038492"/>
              <a:ext cx="1398193" cy="593571"/>
            </a:xfrm>
            <a:prstGeom prst="roundRect">
              <a:avLst>
                <a:gd name="adj" fmla="val 10568"/>
              </a:avLst>
            </a:prstGeom>
            <a:solidFill>
              <a:schemeClr val="bg2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55" name="圆角矩形 154"/>
            <p:cNvSpPr/>
            <p:nvPr/>
          </p:nvSpPr>
          <p:spPr bwMode="auto">
            <a:xfrm>
              <a:off x="3051947" y="5042916"/>
              <a:ext cx="1398193" cy="593571"/>
            </a:xfrm>
            <a:prstGeom prst="roundRect">
              <a:avLst>
                <a:gd name="adj" fmla="val 10568"/>
              </a:avLst>
            </a:prstGeom>
            <a:solidFill>
              <a:schemeClr val="bg2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56" name="圆角矩形 155"/>
            <p:cNvSpPr/>
            <p:nvPr/>
          </p:nvSpPr>
          <p:spPr bwMode="auto">
            <a:xfrm>
              <a:off x="4552145" y="5042916"/>
              <a:ext cx="1398193" cy="593571"/>
            </a:xfrm>
            <a:prstGeom prst="roundRect">
              <a:avLst>
                <a:gd name="adj" fmla="val 10568"/>
              </a:avLst>
            </a:prstGeom>
            <a:solidFill>
              <a:schemeClr val="bg2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57" name="圆角矩形 156"/>
            <p:cNvSpPr/>
            <p:nvPr/>
          </p:nvSpPr>
          <p:spPr bwMode="auto">
            <a:xfrm>
              <a:off x="1556916" y="5688525"/>
              <a:ext cx="1398193" cy="593571"/>
            </a:xfrm>
            <a:prstGeom prst="roundRect">
              <a:avLst>
                <a:gd name="adj" fmla="val 10568"/>
              </a:avLst>
            </a:prstGeom>
            <a:solidFill>
              <a:schemeClr val="bg2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58" name="圆角矩形 157"/>
            <p:cNvSpPr/>
            <p:nvPr/>
          </p:nvSpPr>
          <p:spPr bwMode="auto">
            <a:xfrm>
              <a:off x="3057114" y="5692949"/>
              <a:ext cx="1398193" cy="593571"/>
            </a:xfrm>
            <a:prstGeom prst="roundRect">
              <a:avLst>
                <a:gd name="adj" fmla="val 10568"/>
              </a:avLst>
            </a:prstGeom>
            <a:solidFill>
              <a:schemeClr val="bg2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59" name="圆角矩形 158"/>
            <p:cNvSpPr/>
            <p:nvPr/>
          </p:nvSpPr>
          <p:spPr bwMode="auto">
            <a:xfrm>
              <a:off x="4557312" y="5692949"/>
              <a:ext cx="1398193" cy="593571"/>
            </a:xfrm>
            <a:prstGeom prst="roundRect">
              <a:avLst>
                <a:gd name="adj" fmla="val 10568"/>
              </a:avLst>
            </a:prstGeom>
            <a:solidFill>
              <a:schemeClr val="bg2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60" name="Freeform 18"/>
            <p:cNvSpPr>
              <a:spLocks noEditPoints="1"/>
            </p:cNvSpPr>
            <p:nvPr/>
          </p:nvSpPr>
          <p:spPr bwMode="auto">
            <a:xfrm flipV="1">
              <a:off x="3810965" y="4489176"/>
              <a:ext cx="317004" cy="468655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61" name="Freeform 18"/>
            <p:cNvSpPr>
              <a:spLocks noEditPoints="1"/>
            </p:cNvSpPr>
            <p:nvPr/>
          </p:nvSpPr>
          <p:spPr bwMode="auto">
            <a:xfrm rot="10800000" flipV="1">
              <a:off x="4235141" y="4481240"/>
              <a:ext cx="317004" cy="468655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62" name="Freeform 18"/>
            <p:cNvSpPr>
              <a:spLocks noEditPoints="1"/>
            </p:cNvSpPr>
            <p:nvPr/>
          </p:nvSpPr>
          <p:spPr bwMode="auto">
            <a:xfrm rot="14376310" flipV="1">
              <a:off x="2361296" y="3387592"/>
              <a:ext cx="317004" cy="468655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64" name="圆角矩形 163"/>
            <p:cNvSpPr/>
            <p:nvPr/>
          </p:nvSpPr>
          <p:spPr bwMode="auto">
            <a:xfrm>
              <a:off x="751765" y="3658545"/>
              <a:ext cx="1360496" cy="57756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166" name="圆角矩形 165"/>
            <p:cNvSpPr/>
            <p:nvPr/>
          </p:nvSpPr>
          <p:spPr bwMode="auto">
            <a:xfrm>
              <a:off x="867695" y="1660295"/>
              <a:ext cx="1360496" cy="57756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167" name="Freeform 18"/>
            <p:cNvSpPr>
              <a:spLocks noEditPoints="1"/>
            </p:cNvSpPr>
            <p:nvPr/>
          </p:nvSpPr>
          <p:spPr bwMode="auto">
            <a:xfrm rot="17808293" flipV="1">
              <a:off x="2362791" y="1961893"/>
              <a:ext cx="317004" cy="468655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68" name="Freeform 18"/>
            <p:cNvSpPr>
              <a:spLocks noEditPoints="1"/>
            </p:cNvSpPr>
            <p:nvPr/>
          </p:nvSpPr>
          <p:spPr bwMode="auto">
            <a:xfrm rot="14376310" flipV="1">
              <a:off x="5586124" y="2225015"/>
              <a:ext cx="317004" cy="468655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69" name="Freeform 18"/>
            <p:cNvSpPr>
              <a:spLocks noEditPoints="1"/>
            </p:cNvSpPr>
            <p:nvPr/>
          </p:nvSpPr>
          <p:spPr bwMode="auto">
            <a:xfrm rot="17808293" flipV="1">
              <a:off x="5302063" y="3870442"/>
              <a:ext cx="317004" cy="468655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70" name="Freeform 18"/>
            <p:cNvSpPr>
              <a:spLocks noEditPoints="1"/>
            </p:cNvSpPr>
            <p:nvPr/>
          </p:nvSpPr>
          <p:spPr bwMode="auto">
            <a:xfrm rot="14376310" flipV="1">
              <a:off x="6947803" y="3584752"/>
              <a:ext cx="317004" cy="468655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71" name="Freeform 18"/>
            <p:cNvSpPr>
              <a:spLocks noEditPoints="1"/>
            </p:cNvSpPr>
            <p:nvPr/>
          </p:nvSpPr>
          <p:spPr bwMode="auto">
            <a:xfrm rot="10800000" flipV="1">
              <a:off x="8042451" y="4105544"/>
              <a:ext cx="317004" cy="844352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72" name="Freeform 18"/>
            <p:cNvSpPr>
              <a:spLocks noEditPoints="1"/>
            </p:cNvSpPr>
            <p:nvPr/>
          </p:nvSpPr>
          <p:spPr bwMode="auto">
            <a:xfrm rot="16200000" flipV="1">
              <a:off x="6567425" y="5447992"/>
              <a:ext cx="317004" cy="468655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73" name="Freeform 18"/>
            <p:cNvSpPr>
              <a:spLocks noEditPoints="1"/>
            </p:cNvSpPr>
            <p:nvPr/>
          </p:nvSpPr>
          <p:spPr bwMode="auto">
            <a:xfrm rot="16200000" flipV="1">
              <a:off x="9484342" y="3017454"/>
              <a:ext cx="317004" cy="791840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98277" y="3648249"/>
              <a:ext cx="12995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999" dirty="0">
                  <a:solidFill>
                    <a:schemeClr val="accent2"/>
                  </a:solidFill>
                  <a:latin typeface="+mn-ea"/>
                  <a:ea typeface="+mn-ea"/>
                </a:rPr>
                <a:t>校园监控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901961" y="1672080"/>
              <a:ext cx="1299576" cy="553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999" dirty="0">
                  <a:solidFill>
                    <a:schemeClr val="accent2"/>
                  </a:solidFill>
                  <a:latin typeface="+mn-ea"/>
                  <a:ea typeface="+mn-ea"/>
                </a:rPr>
                <a:t>校园</a:t>
              </a:r>
              <a:r>
                <a:rPr lang="en-US" altLang="zh-CN" sz="1999" dirty="0">
                  <a:solidFill>
                    <a:schemeClr val="accent2"/>
                  </a:solidFill>
                  <a:latin typeface="+mn-ea"/>
                  <a:ea typeface="+mn-ea"/>
                </a:rPr>
                <a:t>WIFI</a:t>
              </a:r>
              <a:endParaRPr lang="zh-CN" altLang="en-US" sz="1999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578403" y="5081016"/>
              <a:ext cx="147354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accent2"/>
                  </a:solidFill>
                  <a:latin typeface="+mn-ea"/>
                  <a:ea typeface="+mn-ea"/>
                </a:rPr>
                <a:t>校园一卡通</a:t>
              </a:r>
              <a:endParaRPr lang="zh-CN" altLang="en-US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583570" y="5715445"/>
              <a:ext cx="1473544" cy="508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accent2"/>
                  </a:solidFill>
                  <a:latin typeface="+mn-ea"/>
                  <a:ea typeface="+mn-ea"/>
                </a:rPr>
                <a:t>图书馆管理</a:t>
              </a:r>
              <a:endParaRPr lang="zh-CN" altLang="en-US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190910" y="5072074"/>
              <a:ext cx="147354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accent2"/>
                  </a:solidFill>
                  <a:latin typeface="+mn-ea"/>
                  <a:ea typeface="+mn-ea"/>
                </a:rPr>
                <a:t>学籍管理</a:t>
              </a:r>
              <a:endParaRPr lang="zh-CN" altLang="en-US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196077" y="5706503"/>
              <a:ext cx="1473544" cy="508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schemeClr val="accent2"/>
                  </a:solidFill>
                  <a:latin typeface="+mn-ea"/>
                  <a:ea typeface="+mn-ea"/>
                </a:rPr>
                <a:t>VOD</a:t>
              </a:r>
              <a:r>
                <a:rPr lang="zh-CN" altLang="en-US" dirty="0" smtClean="0">
                  <a:solidFill>
                    <a:schemeClr val="accent2"/>
                  </a:solidFill>
                  <a:latin typeface="+mn-ea"/>
                  <a:ea typeface="+mn-ea"/>
                </a:rPr>
                <a:t>点播</a:t>
              </a:r>
              <a:endParaRPr lang="zh-CN" altLang="en-US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4697394" y="5081016"/>
              <a:ext cx="1473544" cy="508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accent2"/>
                  </a:solidFill>
                  <a:latin typeface="+mn-ea"/>
                  <a:ea typeface="+mn-ea"/>
                </a:rPr>
                <a:t>教务管理</a:t>
              </a:r>
              <a:endParaRPr lang="zh-CN" altLang="en-US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702561" y="5715445"/>
              <a:ext cx="1473544" cy="508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schemeClr val="accent2"/>
                  </a:solidFill>
                  <a:latin typeface="+mn-ea"/>
                  <a:ea typeface="+mn-ea"/>
                </a:rPr>
                <a:t>................</a:t>
              </a:r>
            </a:p>
          </p:txBody>
        </p:sp>
      </p:grpSp>
      <p:sp>
        <p:nvSpPr>
          <p:cNvPr id="11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数据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中心</a:t>
            </a:r>
            <a:r>
              <a:rPr lang="en-US" altLang="zh-CN" sz="2400" dirty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数据利用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 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880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7801">
        <p14:ferris dir="l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</a:t>
            </a:r>
            <a:endParaRPr lang="zh-CN" altLang="en-US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14339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100138"/>
            <a:ext cx="6032500" cy="448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8" y="2073275"/>
            <a:ext cx="4167187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8"/>
          <p:cNvSpPr txBox="1">
            <a:spLocks/>
          </p:cNvSpPr>
          <p:nvPr/>
        </p:nvSpPr>
        <p:spPr bwMode="auto">
          <a:xfrm>
            <a:off x="825500" y="1227138"/>
            <a:ext cx="105156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1000"/>
              </a:spcBef>
              <a:buFont typeface="Arial" pitchFamily="34" charset="0"/>
              <a:buNone/>
            </a:pPr>
            <a:r>
              <a:rPr lang="zh-CN" altLang="en-US" sz="2000">
                <a:latin typeface="Century Gothic" pitchFamily="34" charset="0"/>
                <a:ea typeface="微软雅黑 Light" pitchFamily="34" charset="-122"/>
                <a:cs typeface="宋体" pitchFamily="2" charset="-122"/>
              </a:rPr>
              <a:t>服务机构遍及全国</a:t>
            </a:r>
            <a:r>
              <a:rPr lang="en-US" altLang="zh-CN" sz="2000">
                <a:solidFill>
                  <a:srgbClr val="E44C36"/>
                </a:solidFill>
                <a:latin typeface="Century Gothic" pitchFamily="34" charset="0"/>
                <a:ea typeface="微软雅黑 Light" pitchFamily="34" charset="-122"/>
                <a:cs typeface="宋体" pitchFamily="2" charset="-122"/>
              </a:rPr>
              <a:t>28</a:t>
            </a:r>
            <a:r>
              <a:rPr lang="zh-CN" altLang="en-US" sz="2000">
                <a:latin typeface="Century Gothic" pitchFamily="34" charset="0"/>
                <a:ea typeface="微软雅黑 Light" pitchFamily="34" charset="-122"/>
                <a:cs typeface="宋体" pitchFamily="2" charset="-122"/>
              </a:rPr>
              <a:t>个省、自治区、直辖市</a:t>
            </a:r>
            <a:endParaRPr lang="en-US" altLang="zh-CN" sz="2000">
              <a:latin typeface="Century Gothic" pitchFamily="34" charset="0"/>
              <a:ea typeface="微软雅黑 Light" pitchFamily="34" charset="-122"/>
              <a:cs typeface="宋体" pitchFamily="2" charset="-122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altLang="zh-CN" sz="2000">
              <a:latin typeface="Century Gothic" pitchFamily="34" charset="0"/>
              <a:ea typeface="微软雅黑 Light" pitchFamily="34" charset="-122"/>
              <a:cs typeface="宋体" pitchFamily="2" charset="-122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en-US" altLang="zh-CN" sz="2000">
              <a:latin typeface="Century Gothic" pitchFamily="34" charset="0"/>
              <a:ea typeface="微软雅黑 Light" pitchFamily="34" charset="-122"/>
              <a:cs typeface="宋体" pitchFamily="2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buFont typeface="Arial" pitchFamily="34" charset="0"/>
              <a:buNone/>
            </a:pPr>
            <a:endParaRPr lang="en-US" altLang="zh-CN" sz="2000">
              <a:latin typeface="Century Gothic" pitchFamily="34" charset="0"/>
              <a:ea typeface="微软雅黑 Light" pitchFamily="34" charset="-122"/>
              <a:cs typeface="宋体" pitchFamily="2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3959225" y="5329238"/>
            <a:ext cx="45958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从</a:t>
            </a:r>
            <a:r>
              <a:rPr lang="en-US" altLang="zh-CN" sz="1200">
                <a:latin typeface="Century Gothic" pitchFamily="34" charset="0"/>
                <a:ea typeface="微软雅黑 Light" pitchFamily="34" charset="-122"/>
              </a:rPr>
              <a:t>1994</a:t>
            </a: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年到</a:t>
            </a:r>
            <a:r>
              <a:rPr lang="en-US" altLang="zh-CN" sz="1200">
                <a:latin typeface="Century Gothic" pitchFamily="34" charset="0"/>
                <a:ea typeface="微软雅黑 Light" pitchFamily="34" charset="-122"/>
              </a:rPr>
              <a:t>2017</a:t>
            </a: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年，正元的规模不断扩大，正元的服务不断拓展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更多的可能创造中</a:t>
            </a:r>
            <a:r>
              <a:rPr lang="en-US" altLang="zh-CN" sz="1200">
                <a:latin typeface="Century Gothic" pitchFamily="34" charset="0"/>
                <a:ea typeface="微软雅黑 Light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更多的企业加盟中</a:t>
            </a:r>
            <a:r>
              <a:rPr lang="en-US" altLang="zh-CN" sz="1200">
                <a:latin typeface="Century Gothic" pitchFamily="34" charset="0"/>
                <a:ea typeface="微软雅黑 Light" pitchFamily="34" charset="-122"/>
              </a:rPr>
              <a:t>……</a:t>
            </a:r>
          </a:p>
        </p:txBody>
      </p:sp>
      <p:sp>
        <p:nvSpPr>
          <p:cNvPr id="14343" name="矩形 14"/>
          <p:cNvSpPr>
            <a:spLocks noChangeArrowheads="1"/>
          </p:cNvSpPr>
          <p:nvPr/>
        </p:nvSpPr>
        <p:spPr bwMode="auto">
          <a:xfrm>
            <a:off x="825500" y="1817688"/>
            <a:ext cx="3941763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1600">
                <a:solidFill>
                  <a:srgbClr val="E44C36"/>
                </a:solidFill>
                <a:latin typeface="Century Gothic" pitchFamily="34" charset="0"/>
                <a:ea typeface="微软雅黑 Light" pitchFamily="34" charset="-122"/>
              </a:rPr>
              <a:t>立体化</a:t>
            </a:r>
          </a:p>
          <a:p>
            <a:r>
              <a:rPr lang="en-US" altLang="zh-CN" sz="1200">
                <a:solidFill>
                  <a:srgbClr val="444444"/>
                </a:solidFill>
                <a:latin typeface="Century Gothic" pitchFamily="34" charset="0"/>
                <a:ea typeface="微软雅黑 Light" pitchFamily="34" charset="-122"/>
                <a:cs typeface="宋体" pitchFamily="2" charset="-122"/>
              </a:rPr>
              <a:t>       </a:t>
            </a:r>
            <a:r>
              <a:rPr lang="zh-CN" altLang="zh-CN" sz="1200">
                <a:latin typeface="Century Gothic" pitchFamily="34" charset="0"/>
                <a:ea typeface="微软雅黑 Light" pitchFamily="34" charset="-122"/>
                <a:cs typeface="宋体" pitchFamily="2" charset="-122"/>
              </a:rPr>
              <a:t>在全国设立近百个服务网点，建立了总部、区域、定点三级服务体系，实现线上线下服务一体化。</a:t>
            </a:r>
            <a:endParaRPr lang="en-US" altLang="zh-CN" sz="1200">
              <a:latin typeface="Century Gothic" pitchFamily="34" charset="0"/>
              <a:ea typeface="微软雅黑 Light" pitchFamily="34" charset="-122"/>
              <a:cs typeface="宋体" pitchFamily="2" charset="-122"/>
            </a:endParaRPr>
          </a:p>
          <a:p>
            <a:endParaRPr lang="zh-CN" altLang="zh-CN" sz="1100">
              <a:latin typeface="Century Gothic" pitchFamily="34" charset="0"/>
              <a:ea typeface="微软雅黑 Light" pitchFamily="34" charset="-122"/>
              <a:cs typeface="宋体" pitchFamily="2" charset="-122"/>
            </a:endParaRPr>
          </a:p>
          <a:p>
            <a:r>
              <a:rPr lang="zh-CN" altLang="zh-CN" sz="1600">
                <a:solidFill>
                  <a:srgbClr val="E44C36"/>
                </a:solidFill>
                <a:latin typeface="Century Gothic" pitchFamily="34" charset="0"/>
                <a:ea typeface="微软雅黑 Light" pitchFamily="34" charset="-122"/>
              </a:rPr>
              <a:t>规范化</a:t>
            </a:r>
          </a:p>
          <a:p>
            <a:r>
              <a:rPr lang="en-US" altLang="zh-CN" sz="1100">
                <a:latin typeface="Century Gothic" pitchFamily="34" charset="0"/>
                <a:ea typeface="微软雅黑 Light" pitchFamily="34" charset="-122"/>
              </a:rPr>
              <a:t>       </a:t>
            </a:r>
            <a:r>
              <a:rPr lang="zh-CN" altLang="zh-CN" sz="1200">
                <a:latin typeface="Century Gothic" pitchFamily="34" charset="0"/>
                <a:ea typeface="微软雅黑 Light" pitchFamily="34" charset="-122"/>
              </a:rPr>
              <a:t>按照</a:t>
            </a:r>
            <a:r>
              <a:rPr lang="en-US" altLang="zh-CN" sz="1200">
                <a:latin typeface="Century Gothic" pitchFamily="34" charset="0"/>
                <a:ea typeface="微软雅黑 Light" pitchFamily="34" charset="-122"/>
              </a:rPr>
              <a:t>ITSS</a:t>
            </a: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标准，建立服务目录，规范服务交付，快速应急响应，提供规范化的客户服务。</a:t>
            </a:r>
            <a:endParaRPr lang="en-US" altLang="zh-CN" sz="1100">
              <a:latin typeface="Century Gothic" pitchFamily="34" charset="0"/>
              <a:ea typeface="微软雅黑 Light" pitchFamily="34" charset="-122"/>
            </a:endParaRPr>
          </a:p>
          <a:p>
            <a:endParaRPr lang="zh-CN" altLang="en-US" sz="1100">
              <a:solidFill>
                <a:schemeClr val="accent2"/>
              </a:solidFill>
              <a:latin typeface="Century Gothic" pitchFamily="34" charset="0"/>
              <a:ea typeface="微软雅黑 Light" pitchFamily="34" charset="-122"/>
            </a:endParaRPr>
          </a:p>
          <a:p>
            <a:r>
              <a:rPr lang="zh-CN" altLang="en-US" sz="1600">
                <a:solidFill>
                  <a:srgbClr val="E44C36"/>
                </a:solidFill>
                <a:latin typeface="Century Gothic" pitchFamily="34" charset="0"/>
                <a:ea typeface="微软雅黑 Light" pitchFamily="34" charset="-122"/>
              </a:rPr>
              <a:t>定制化</a:t>
            </a:r>
          </a:p>
          <a:p>
            <a:r>
              <a:rPr lang="zh-CN" altLang="en-US" sz="1100">
                <a:latin typeface="Century Gothic" pitchFamily="34" charset="0"/>
                <a:ea typeface="微软雅黑 Light" pitchFamily="34" charset="-122"/>
              </a:rPr>
              <a:t>       </a:t>
            </a: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根据客户不同需求提供个性化定制，为每个客户指定技术支持工程师，提供专属化服务。</a:t>
            </a:r>
            <a:endParaRPr lang="zh-CN" altLang="en-US" sz="1600">
              <a:latin typeface="Century Gothic" pitchFamily="34" charset="0"/>
              <a:ea typeface="微软雅黑 Light" pitchFamily="34" charset="-122"/>
            </a:endParaRPr>
          </a:p>
        </p:txBody>
      </p:sp>
      <p:pic>
        <p:nvPicPr>
          <p:cNvPr id="14344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4206875"/>
            <a:ext cx="2987675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决策分析系统</a:t>
            </a:r>
            <a:endParaRPr lang="en-US" altLang="zh-CN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6" name="图片 5" descr="IMG_031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6" y="1043668"/>
            <a:ext cx="8550048" cy="6290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38" y="812313"/>
            <a:ext cx="9077092" cy="60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5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决策分析系统</a:t>
            </a:r>
            <a:endParaRPr lang="en-US" altLang="zh-CN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32" y="803412"/>
            <a:ext cx="9300630" cy="35409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087" y="4151570"/>
            <a:ext cx="8369826" cy="24328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989" y="734000"/>
            <a:ext cx="8744079" cy="56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决策分析系统</a:t>
            </a:r>
            <a:endParaRPr lang="en-US" altLang="zh-CN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5" name="图片 4" descr="IMG_032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34000"/>
            <a:ext cx="9054057" cy="66614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729" y="1238556"/>
            <a:ext cx="6120976" cy="56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决策分析系统</a:t>
            </a:r>
            <a:endParaRPr lang="en-US" altLang="zh-CN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3" name="图片 2" descr="IMG_032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28" y="825953"/>
            <a:ext cx="8733745" cy="6425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16" y="1381700"/>
            <a:ext cx="7471134" cy="56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决策分析系统</a:t>
            </a:r>
            <a:endParaRPr lang="en-US" altLang="zh-CN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19" y="734000"/>
            <a:ext cx="8875562" cy="64074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723" y="950358"/>
            <a:ext cx="6951593" cy="61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8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决策分析系统</a:t>
            </a:r>
            <a:endParaRPr lang="en-US" altLang="zh-CN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8" y="734000"/>
            <a:ext cx="6665664" cy="53242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447" y="734000"/>
            <a:ext cx="6185340" cy="43034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17" y="1274262"/>
            <a:ext cx="8685843" cy="59375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754" y="988212"/>
            <a:ext cx="6158246" cy="55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身份认证中心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037" y="953135"/>
            <a:ext cx="116700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  <a:sym typeface="+mn-ea"/>
              </a:rPr>
              <a:t>基于</a:t>
            </a:r>
            <a:r>
              <a:rPr kumimoji="1" lang="zh-CN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  <a:sym typeface="+mn-ea"/>
              </a:rPr>
              <a:t>应用身份认证种类以及长期规划</a:t>
            </a:r>
            <a:r>
              <a:rPr kumimoji="1"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  <a:sym typeface="+mn-ea"/>
              </a:rPr>
              <a:t>，对于应用系统 的用户身份认证采用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  <a:sym typeface="+mn-ea"/>
              </a:rPr>
              <a:t>LDAP</a:t>
            </a:r>
            <a:r>
              <a:rPr kumimoji="1"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  <a:sym typeface="+mn-ea"/>
              </a:rPr>
              <a:t>认证、数据库认证和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  <a:sym typeface="+mn-ea"/>
              </a:rPr>
              <a:t>WEBSERVICES</a:t>
            </a:r>
            <a:r>
              <a:rPr kumimoji="1" lang="zh-CN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  <a:sym typeface="+mn-ea"/>
              </a:rPr>
              <a:t>方式</a:t>
            </a:r>
            <a:r>
              <a:rPr kumimoji="1"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  <a:sym typeface="+mn-ea"/>
              </a:rPr>
              <a:t>。</a:t>
            </a:r>
            <a:endParaRPr kumimoji="1" lang="zh-CN" altLang="zh-CN" sz="16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" y="1551921"/>
            <a:ext cx="6120130" cy="4029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569" y="2328111"/>
            <a:ext cx="6221498" cy="38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5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运维监控中心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1011" y="1061720"/>
            <a:ext cx="11455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监</a:t>
            </a:r>
            <a:r>
              <a:rPr lang="zh-CN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平台采用图形化界面进行展示，展示内容包括服务器拓扑图、校园卡设备拓扑图。点击各个节点能够显示相应设备的基本情况，并且可以逐级展开下层设备的拓扑结构图和相应设备的运行状态。监控平台需要能够针对应用服务器和在用设备进行监控，监控内容包括对服务器磁盘、内存、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、操作系统、校园卡配套软件。 </a:t>
            </a:r>
          </a:p>
          <a:p>
            <a:endParaRPr lang="zh-CN" altLang="zh-CN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" y="2017408"/>
            <a:ext cx="6246385" cy="414167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55" y="2017408"/>
            <a:ext cx="6618678" cy="263415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355" y="3391327"/>
            <a:ext cx="6561221" cy="30619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770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</a:t>
            </a:r>
            <a:r>
              <a:rPr lang="zh-CN" altLang="en-US" sz="3200" smtClean="0">
                <a:solidFill>
                  <a:srgbClr val="1570C1"/>
                </a:solidFill>
                <a:latin typeface="+mj-ea"/>
                <a:ea typeface="+mj-ea"/>
              </a:rPr>
              <a:t>方案 </a:t>
            </a:r>
            <a:r>
              <a:rPr lang="zh-CN" altLang="en-US" sz="2400" smtClean="0">
                <a:solidFill>
                  <a:srgbClr val="1570C1"/>
                </a:solidFill>
                <a:latin typeface="+mj-ea"/>
                <a:ea typeface="+mj-ea"/>
              </a:rPr>
              <a:t>运维监控中心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4878" y="909320"/>
            <a:ext cx="11455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监</a:t>
            </a:r>
            <a:r>
              <a:rPr lang="zh-CN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平台采用图形化界面进行展示，展示内容包括服务器拓扑图、校园卡设备拓扑图。点击各个节点能够显示相应设备的基本情况，并且可以逐级展开下层设备的拓扑结构图和相应设备的运行状态。监控平台需要能够针对应用服务器和在用设备进行监控，监控内容包括对服务器磁盘、内存、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、操作系统、校园卡配套软件。 </a:t>
            </a:r>
          </a:p>
          <a:p>
            <a:endParaRPr lang="zh-CN" altLang="zh-CN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8" y="1870791"/>
            <a:ext cx="2461654" cy="437627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83" y="1901992"/>
            <a:ext cx="2461654" cy="437627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93" y="1870790"/>
            <a:ext cx="2461654" cy="437627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88" y="1901991"/>
            <a:ext cx="2461654" cy="437627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73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聚合支付中心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030" y="3038420"/>
            <a:ext cx="3275643" cy="52313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聚合收单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400386" y="1333262"/>
            <a:ext cx="785703" cy="785703"/>
          </a:xfrm>
          <a:prstGeom prst="ellipse">
            <a:avLst/>
          </a:prstGeom>
          <a:solidFill>
            <a:srgbClr val="F9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食堂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34684" y="3990777"/>
            <a:ext cx="766249" cy="7662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+mj-ea"/>
                <a:ea typeface="+mj-ea"/>
              </a:rPr>
              <a:t>洗衣机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87462" y="1943930"/>
            <a:ext cx="894444" cy="8944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商</a:t>
            </a:r>
            <a:r>
              <a:rPr lang="zh-CN" altLang="en-US" dirty="0" smtClean="0">
                <a:latin typeface="+mj-ea"/>
                <a:ea typeface="+mj-ea"/>
              </a:rPr>
              <a:t>超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21469" y="4008708"/>
            <a:ext cx="658042" cy="658042"/>
          </a:xfrm>
          <a:prstGeom prst="ellipse">
            <a:avLst/>
          </a:prstGeom>
          <a:solidFill>
            <a:srgbClr val="E44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浴室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41555" y="1809842"/>
            <a:ext cx="957943" cy="957943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直饮水</a:t>
            </a:r>
          </a:p>
        </p:txBody>
      </p:sp>
      <p:sp>
        <p:nvSpPr>
          <p:cNvPr id="14" name="椭圆 13"/>
          <p:cNvSpPr/>
          <p:nvPr/>
        </p:nvSpPr>
        <p:spPr>
          <a:xfrm>
            <a:off x="3457107" y="4679328"/>
            <a:ext cx="856344" cy="856344"/>
          </a:xfrm>
          <a:prstGeom prst="ellipse">
            <a:avLst/>
          </a:prstGeom>
          <a:solidFill>
            <a:srgbClr val="44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+mj-ea"/>
                <a:ea typeface="+mj-ea"/>
              </a:rPr>
              <a:t>校园网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45786" y="2239834"/>
            <a:ext cx="1217060" cy="1217060"/>
          </a:xfrm>
          <a:prstGeom prst="ellipse">
            <a:avLst/>
          </a:prstGeom>
          <a:solidFill>
            <a:srgbClr val="E44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网上</a:t>
            </a:r>
            <a:endParaRPr lang="en-US" altLang="zh-CN" dirty="0" smtClean="0">
              <a:latin typeface="+mj-ea"/>
              <a:ea typeface="+mj-ea"/>
            </a:endParaRPr>
          </a:p>
          <a:p>
            <a:pPr algn="ctr"/>
            <a:r>
              <a:rPr lang="zh-CN" altLang="en-US" dirty="0" smtClean="0">
                <a:latin typeface="+mj-ea"/>
                <a:ea typeface="+mj-ea"/>
              </a:rPr>
              <a:t>订餐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377760" y="4088161"/>
            <a:ext cx="785703" cy="785703"/>
          </a:xfrm>
          <a:prstGeom prst="ellipse">
            <a:avLst/>
          </a:prstGeom>
          <a:solidFill>
            <a:srgbClr val="9CB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商圈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620684" y="1880431"/>
            <a:ext cx="957943" cy="957943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保险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861872" y="3468679"/>
            <a:ext cx="658042" cy="658042"/>
          </a:xfrm>
          <a:prstGeom prst="ellipse">
            <a:avLst/>
          </a:prstGeom>
          <a:solidFill>
            <a:srgbClr val="E44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…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60213" y="3598962"/>
            <a:ext cx="3775393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1570C1"/>
                </a:solidFill>
                <a:latin typeface="+mj-ea"/>
                <a:ea typeface="+mj-ea"/>
              </a:rPr>
              <a:t>学校财务系统</a:t>
            </a:r>
            <a:endParaRPr lang="en-US" altLang="zh-CN" b="1" dirty="0" smtClean="0">
              <a:solidFill>
                <a:srgbClr val="1570C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减轻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学校财务管理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压力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分析学生消费习惯、饮食健康，进行行为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238625" y="4753124"/>
            <a:ext cx="3696981" cy="0"/>
          </a:xfrm>
          <a:prstGeom prst="line">
            <a:avLst/>
          </a:prstGeom>
          <a:ln w="31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940932" y="3294089"/>
            <a:ext cx="894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805016" y="3090604"/>
            <a:ext cx="2426073" cy="406971"/>
          </a:xfrm>
          <a:prstGeom prst="rect">
            <a:avLst/>
          </a:prstGeom>
          <a:solidFill>
            <a:srgbClr val="E44C36"/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核算体系</a:t>
            </a:r>
          </a:p>
        </p:txBody>
      </p:sp>
      <p:sp>
        <p:nvSpPr>
          <p:cNvPr id="30" name="椭圆 29"/>
          <p:cNvSpPr/>
          <p:nvPr/>
        </p:nvSpPr>
        <p:spPr>
          <a:xfrm>
            <a:off x="1515008" y="1516818"/>
            <a:ext cx="996507" cy="996507"/>
          </a:xfrm>
          <a:prstGeom prst="ellipse">
            <a:avLst/>
          </a:prstGeom>
          <a:solidFill>
            <a:srgbClr val="44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学费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364058" y="4581603"/>
            <a:ext cx="1217060" cy="1217060"/>
          </a:xfrm>
          <a:prstGeom prst="ellipse">
            <a:avLst/>
          </a:prstGeom>
          <a:solidFill>
            <a:srgbClr val="F9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等级</a:t>
            </a:r>
            <a:endParaRPr lang="en-US" altLang="zh-CN" dirty="0" smtClean="0">
              <a:latin typeface="+mj-ea"/>
              <a:ea typeface="+mj-ea"/>
            </a:endParaRPr>
          </a:p>
          <a:p>
            <a:pPr algn="ctr"/>
            <a:r>
              <a:rPr lang="zh-CN" altLang="en-US" dirty="0" smtClean="0">
                <a:latin typeface="+mj-ea"/>
                <a:ea typeface="+mj-ea"/>
              </a:rPr>
              <a:t>考试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44260" y="3551192"/>
            <a:ext cx="996507" cy="996507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党费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231089" y="3308603"/>
            <a:ext cx="894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805653" y="3637467"/>
            <a:ext cx="3079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（一卡通、网银、支付宝、微信、银联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</a:t>
            </a:r>
          </a:p>
        </p:txBody>
      </p:sp>
      <p:sp>
        <p:nvSpPr>
          <p:cNvPr id="38" name="矩形 37"/>
          <p:cNvSpPr/>
          <p:nvPr/>
        </p:nvSpPr>
        <p:spPr>
          <a:xfrm>
            <a:off x="9132462" y="3105117"/>
            <a:ext cx="2426073" cy="406971"/>
          </a:xfrm>
          <a:prstGeom prst="rect">
            <a:avLst/>
          </a:prstGeom>
          <a:solidFill>
            <a:srgbClr val="44BE9B"/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支付渠道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87" y="4049348"/>
            <a:ext cx="767380" cy="6394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17" y="4091705"/>
            <a:ext cx="554768" cy="55476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35" y="4091705"/>
            <a:ext cx="554768" cy="5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 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资质与荣誉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26935" y="1168400"/>
            <a:ext cx="6108700" cy="4748213"/>
          </a:xfrm>
          <a:prstGeom prst="rect">
            <a:avLst/>
          </a:prstGeom>
          <a:effectLst/>
        </p:spPr>
        <p:txBody>
          <a:bodyPr>
            <a:normAutofit lnSpcReduction="10000"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 smtClean="0">
                <a:latin typeface="Century Gothic" panose="020B0502020202020204" pitchFamily="34" charset="0"/>
              </a:rPr>
              <a:t>建筑业企业资质（电子与智能化工程专业承包</a:t>
            </a:r>
            <a:r>
              <a:rPr lang="zh-CN" altLang="en-US" sz="1400" b="1" dirty="0" smtClean="0">
                <a:solidFill>
                  <a:srgbClr val="DC5C31"/>
                </a:solidFill>
                <a:latin typeface="Century Gothic" panose="020B0502020202020204" pitchFamily="34" charset="0"/>
              </a:rPr>
              <a:t>壹级</a:t>
            </a:r>
            <a:r>
              <a:rPr lang="zh-CN" altLang="en-US" sz="1400" b="1" dirty="0" smtClean="0">
                <a:latin typeface="Century Gothic" panose="020B0502020202020204" pitchFamily="34" charset="0"/>
              </a:rPr>
              <a:t>）</a:t>
            </a:r>
            <a:endParaRPr lang="en-US" altLang="zh-CN" sz="1400" b="1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 smtClean="0">
                <a:latin typeface="Century Gothic" panose="020B0502020202020204" pitchFamily="34" charset="0"/>
              </a:rPr>
              <a:t>工程设计资质（建筑智能化系统设计专项</a:t>
            </a:r>
            <a:r>
              <a:rPr lang="zh-CN" altLang="en-US" sz="1400" b="1" dirty="0" smtClean="0">
                <a:solidFill>
                  <a:srgbClr val="DC5C31"/>
                </a:solidFill>
                <a:latin typeface="Century Gothic" panose="020B0502020202020204" pitchFamily="34" charset="0"/>
              </a:rPr>
              <a:t>甲级</a:t>
            </a:r>
            <a:r>
              <a:rPr lang="zh-CN" altLang="en-US" sz="1400" b="1" dirty="0" smtClean="0">
                <a:latin typeface="Century Gothic" panose="020B0502020202020204" pitchFamily="34" charset="0"/>
              </a:rPr>
              <a:t>）</a:t>
            </a:r>
            <a:endParaRPr lang="en-US" altLang="zh-CN" sz="1400" b="1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 smtClean="0">
                <a:latin typeface="Century Gothic" panose="020B0502020202020204" pitchFamily="34" charset="0"/>
              </a:rPr>
              <a:t>信息系统集成及服务资质</a:t>
            </a:r>
            <a:r>
              <a:rPr lang="zh-CN" altLang="en-US" sz="1400" b="1" dirty="0" smtClean="0">
                <a:solidFill>
                  <a:srgbClr val="DC5C31"/>
                </a:solidFill>
                <a:latin typeface="Century Gothic" panose="020B0502020202020204" pitchFamily="34" charset="0"/>
              </a:rPr>
              <a:t>贰级</a:t>
            </a:r>
            <a:endParaRPr lang="en-US" altLang="zh-CN" sz="1400" b="1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1400" b="1" dirty="0" smtClean="0">
                <a:latin typeface="Century Gothic" panose="020B0502020202020204" pitchFamily="34" charset="0"/>
              </a:rPr>
              <a:t>ITSS</a:t>
            </a:r>
            <a:r>
              <a:rPr lang="zh-CN" altLang="en-US" sz="1400" b="1" dirty="0" smtClean="0">
                <a:latin typeface="Century Gothic" panose="020B0502020202020204" pitchFamily="34" charset="0"/>
              </a:rPr>
              <a:t>信息技术服务运行维护标准</a:t>
            </a:r>
            <a:r>
              <a:rPr lang="zh-CN" altLang="en-US" sz="1400" b="1" dirty="0" smtClean="0">
                <a:solidFill>
                  <a:srgbClr val="DC5C31"/>
                </a:solidFill>
                <a:latin typeface="Century Gothic" panose="020B0502020202020204" pitchFamily="34" charset="0"/>
              </a:rPr>
              <a:t>贰级</a:t>
            </a:r>
            <a:endParaRPr lang="en-US" altLang="zh-CN" sz="1400" b="1" dirty="0" smtClean="0">
              <a:solidFill>
                <a:srgbClr val="DC5C31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latin typeface="Century Gothic" panose="020B0502020202020204" pitchFamily="34" charset="0"/>
              </a:rPr>
              <a:t>安全技术防范认证资质</a:t>
            </a:r>
            <a:r>
              <a:rPr lang="zh-CN" alt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壹级</a:t>
            </a:r>
            <a:endParaRPr lang="en-US" altLang="zh-CN" sz="1400" b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1400" b="1" dirty="0" smtClean="0">
                <a:latin typeface="Century Gothic" panose="020B0502020202020204" pitchFamily="34" charset="0"/>
              </a:rPr>
              <a:t>CMMI </a:t>
            </a:r>
            <a:r>
              <a:rPr lang="en-US" altLang="zh-CN" sz="1400" b="1" dirty="0" smtClean="0">
                <a:solidFill>
                  <a:srgbClr val="DC5C31"/>
                </a:solidFill>
                <a:latin typeface="Century Gothic" panose="020B0502020202020204" pitchFamily="34" charset="0"/>
              </a:rPr>
              <a:t>l5</a:t>
            </a:r>
            <a:r>
              <a:rPr lang="zh-CN" altLang="en-US" sz="1400" b="1" dirty="0" smtClean="0">
                <a:latin typeface="Century Gothic" panose="020B0502020202020204" pitchFamily="34" charset="0"/>
              </a:rPr>
              <a:t>（能力成熟度）</a:t>
            </a:r>
            <a:endParaRPr lang="en-US" altLang="zh-CN" sz="1400" b="1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200" dirty="0" smtClean="0">
                <a:latin typeface="Century Gothic" panose="020B0502020202020204" pitchFamily="34" charset="0"/>
              </a:rPr>
              <a:t>商用密码产品生产定点单位</a:t>
            </a:r>
            <a:endParaRPr lang="en-US" altLang="zh-CN" sz="1200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200" dirty="0" smtClean="0">
                <a:latin typeface="Century Gothic" panose="020B0502020202020204" pitchFamily="34" charset="0"/>
              </a:rPr>
              <a:t>增值电信业务经营许可证</a:t>
            </a:r>
            <a:endParaRPr lang="en-US" altLang="zh-CN" sz="1200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200" dirty="0" smtClean="0">
                <a:latin typeface="Century Gothic" panose="020B0502020202020204" pitchFamily="34" charset="0"/>
              </a:rPr>
              <a:t>全国工业产品生产许可证</a:t>
            </a:r>
            <a:endParaRPr lang="en-US" altLang="zh-CN" sz="1200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200" dirty="0" smtClean="0">
                <a:latin typeface="Century Gothic" panose="020B0502020202020204" pitchFamily="34" charset="0"/>
              </a:rPr>
              <a:t>安全生产许可证</a:t>
            </a:r>
            <a:endParaRPr lang="en-US" altLang="zh-CN" sz="1200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ISO9001:2008</a:t>
            </a: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OHSAS18001:2007</a:t>
            </a: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ISO14001:2004</a:t>
            </a: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ISO27001:2013</a:t>
            </a: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1200" dirty="0" smtClean="0">
                <a:latin typeface="Century Gothic" panose="020B0502020202020204" pitchFamily="34" charset="0"/>
              </a:rPr>
              <a:t>AAA</a:t>
            </a:r>
            <a:r>
              <a:rPr lang="zh-CN" altLang="en-US" sz="1200" dirty="0" smtClean="0">
                <a:latin typeface="Century Gothic" panose="020B0502020202020204" pitchFamily="34" charset="0"/>
              </a:rPr>
              <a:t>信用等级</a:t>
            </a:r>
            <a:endParaRPr lang="en-US" altLang="zh-CN" sz="1200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200" dirty="0" smtClean="0">
                <a:latin typeface="Century Gothic" panose="020B0502020202020204" pitchFamily="34" charset="0"/>
              </a:rPr>
              <a:t>高新技术企业</a:t>
            </a:r>
            <a:endParaRPr lang="en-US" altLang="zh-CN" sz="1200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1200" dirty="0" smtClean="0">
                <a:latin typeface="Century Gothic" panose="020B0502020202020204" pitchFamily="34" charset="0"/>
              </a:rPr>
              <a:t>软件企业</a:t>
            </a:r>
            <a:endParaRPr lang="en-US" altLang="zh-CN" sz="1200" dirty="0" smtClean="0">
              <a:latin typeface="Century Gothic" panose="020B0502020202020204" pitchFamily="34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l"/>
              <a:defRPr/>
            </a:pPr>
            <a:r>
              <a:rPr lang="en-US" altLang="zh-CN" sz="1200" dirty="0" smtClean="0">
                <a:latin typeface="Century Gothic" panose="020B0502020202020204" pitchFamily="34" charset="0"/>
              </a:rPr>
              <a:t>PBOC3.0</a:t>
            </a:r>
          </a:p>
        </p:txBody>
      </p:sp>
      <p:grpSp>
        <p:nvGrpSpPr>
          <p:cNvPr id="15364" name="组合 16"/>
          <p:cNvGrpSpPr>
            <a:grpSpLocks/>
          </p:cNvGrpSpPr>
          <p:nvPr/>
        </p:nvGrpSpPr>
        <p:grpSpPr bwMode="auto">
          <a:xfrm>
            <a:off x="2878138" y="1108075"/>
            <a:ext cx="3898900" cy="5068888"/>
            <a:chOff x="7576007" y="1429554"/>
            <a:chExt cx="3898612" cy="5069851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4066" y="1429554"/>
              <a:ext cx="1490553" cy="10574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8337" y="1745527"/>
              <a:ext cx="1490553" cy="10574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1021" y="2061499"/>
              <a:ext cx="1490552" cy="10574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5293" y="2352067"/>
              <a:ext cx="1490552" cy="21657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7976" y="2749018"/>
              <a:ext cx="1492140" cy="21657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214643" y="3483572"/>
              <a:ext cx="2165761" cy="1490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4931" y="3542918"/>
              <a:ext cx="1492140" cy="21657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380" name="图片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823" y="3939686"/>
              <a:ext cx="1549041" cy="2165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图片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007" y="4333446"/>
              <a:ext cx="1549040" cy="2165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内容占位符 2"/>
          <p:cNvSpPr txBox="1">
            <a:spLocks/>
          </p:cNvSpPr>
          <p:nvPr/>
        </p:nvSpPr>
        <p:spPr bwMode="auto">
          <a:xfrm>
            <a:off x="7119938" y="1168400"/>
            <a:ext cx="53133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国家金卡工程金蚂蚁奖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中国智慧校园建设优秀解决方案奖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中国一卡通行业十大最具影响力品牌奖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第十八届中国国际软件博览会金奖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全国高校后勤服务优秀企业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现代服务业先进企业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中国软件行业协会会员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浙江省诚信民营企业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浙江省校园智能卡应用技术研究发展中心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浙江省电子信息</a:t>
            </a:r>
            <a:r>
              <a:rPr lang="en-US" altLang="zh-CN" sz="1200">
                <a:latin typeface="Century Gothic" pitchFamily="34" charset="0"/>
                <a:ea typeface="微软雅黑 Light" pitchFamily="34" charset="-122"/>
              </a:rPr>
              <a:t>50</a:t>
            </a: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家成长性特色企业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杭州市企业高新技术研究开发中心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华东百佳方案商评选 方案商</a:t>
            </a:r>
            <a:r>
              <a:rPr lang="en-US" altLang="zh-CN" sz="1200">
                <a:latin typeface="Century Gothic" pitchFamily="34" charset="0"/>
                <a:ea typeface="微软雅黑 Light" pitchFamily="34" charset="-122"/>
              </a:rPr>
              <a:t>100</a:t>
            </a: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强、教育行业</a:t>
            </a:r>
            <a:r>
              <a:rPr lang="en-US" altLang="zh-CN" sz="1200">
                <a:latin typeface="Century Gothic" pitchFamily="34" charset="0"/>
                <a:ea typeface="微软雅黑 Light" pitchFamily="34" charset="-122"/>
              </a:rPr>
              <a:t>TOP10</a:t>
            </a:r>
          </a:p>
          <a:p>
            <a:pPr>
              <a:lnSpc>
                <a:spcPct val="140000"/>
              </a:lnSpc>
              <a:buSzPct val="70000"/>
              <a:buFont typeface="Wingdings" pitchFamily="2" charset="2"/>
              <a:buChar char="l"/>
            </a:pPr>
            <a:r>
              <a:rPr lang="zh-CN" altLang="en-US" sz="1200">
                <a:latin typeface="Century Gothic" pitchFamily="34" charset="0"/>
                <a:ea typeface="微软雅黑 Light" pitchFamily="34" charset="-122"/>
              </a:rPr>
              <a:t>浙商明日之星企业</a:t>
            </a:r>
            <a:endParaRPr lang="en-US" altLang="zh-CN" sz="1200">
              <a:latin typeface="Century Gothic" pitchFamily="34" charset="0"/>
              <a:ea typeface="微软雅黑 Light" pitchFamily="34" charset="-122"/>
            </a:endParaRPr>
          </a:p>
        </p:txBody>
      </p:sp>
      <p:grpSp>
        <p:nvGrpSpPr>
          <p:cNvPr id="15366" name="组合 15"/>
          <p:cNvGrpSpPr>
            <a:grpSpLocks/>
          </p:cNvGrpSpPr>
          <p:nvPr/>
        </p:nvGrpSpPr>
        <p:grpSpPr bwMode="auto">
          <a:xfrm>
            <a:off x="6975475" y="4592638"/>
            <a:ext cx="4186238" cy="1746250"/>
            <a:chOff x="6332220" y="1548656"/>
            <a:chExt cx="7270597" cy="3034153"/>
          </a:xfrm>
        </p:grpSpPr>
        <p:pic>
          <p:nvPicPr>
            <p:cNvPr id="15367" name="图片 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6285" y="1548656"/>
              <a:ext cx="2249021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0042" y="1548656"/>
              <a:ext cx="2249021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9" name="图片 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0041" y="3142809"/>
              <a:ext cx="2249021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0" name="图片 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3835" y="1548656"/>
              <a:ext cx="2249018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1" name="图片 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3799" y="3142808"/>
              <a:ext cx="2249018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2" name="图片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220" y="3142809"/>
              <a:ext cx="2303083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聚合支付中心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398" y="3538195"/>
            <a:ext cx="4602212" cy="31396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9" y="2673861"/>
            <a:ext cx="4505311" cy="4127392"/>
          </a:xfrm>
          <a:prstGeom prst="rect">
            <a:avLst/>
          </a:prstGeom>
        </p:spPr>
      </p:pic>
      <p:grpSp>
        <p:nvGrpSpPr>
          <p:cNvPr id="5" name="组合 15"/>
          <p:cNvGrpSpPr/>
          <p:nvPr/>
        </p:nvGrpSpPr>
        <p:grpSpPr>
          <a:xfrm>
            <a:off x="137809" y="3357275"/>
            <a:ext cx="1440180" cy="1440180"/>
            <a:chOff x="8591" y="1665"/>
            <a:chExt cx="2268" cy="2268"/>
          </a:xfrm>
        </p:grpSpPr>
        <p:sp>
          <p:nvSpPr>
            <p:cNvPr id="6" name="椭圆 5"/>
            <p:cNvSpPr/>
            <p:nvPr/>
          </p:nvSpPr>
          <p:spPr>
            <a:xfrm>
              <a:off x="8591" y="1665"/>
              <a:ext cx="2268" cy="226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05" y="2511"/>
              <a:ext cx="1840" cy="5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zh-CN" sz="1800" b="1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微信支付</a:t>
              </a:r>
            </a:p>
          </p:txBody>
        </p:sp>
      </p:grpSp>
      <p:grpSp>
        <p:nvGrpSpPr>
          <p:cNvPr id="8" name="组合 17"/>
          <p:cNvGrpSpPr/>
          <p:nvPr/>
        </p:nvGrpSpPr>
        <p:grpSpPr>
          <a:xfrm>
            <a:off x="1442099" y="3357275"/>
            <a:ext cx="1508760" cy="1440000"/>
            <a:chOff x="10669" y="1665"/>
            <a:chExt cx="2376" cy="2268"/>
          </a:xfrm>
        </p:grpSpPr>
        <p:sp>
          <p:nvSpPr>
            <p:cNvPr id="9" name="椭圆 8"/>
            <p:cNvSpPr/>
            <p:nvPr/>
          </p:nvSpPr>
          <p:spPr>
            <a:xfrm>
              <a:off x="10669" y="1665"/>
              <a:ext cx="2268" cy="226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783" y="2511"/>
              <a:ext cx="2262" cy="5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支付宝支付</a:t>
              </a:r>
            </a:p>
          </p:txBody>
        </p:sp>
      </p:grpSp>
      <p:grpSp>
        <p:nvGrpSpPr>
          <p:cNvPr id="11" name="组合 19"/>
          <p:cNvGrpSpPr/>
          <p:nvPr/>
        </p:nvGrpSpPr>
        <p:grpSpPr>
          <a:xfrm>
            <a:off x="817259" y="4411375"/>
            <a:ext cx="1508760" cy="1440180"/>
            <a:chOff x="9715" y="3255"/>
            <a:chExt cx="2376" cy="2268"/>
          </a:xfrm>
        </p:grpSpPr>
        <p:sp>
          <p:nvSpPr>
            <p:cNvPr id="12" name="椭圆 11"/>
            <p:cNvSpPr/>
            <p:nvPr/>
          </p:nvSpPr>
          <p:spPr>
            <a:xfrm>
              <a:off x="9715" y="3255"/>
              <a:ext cx="2268" cy="226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823" y="4101"/>
              <a:ext cx="2268" cy="5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校付宝支付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3699" y="983606"/>
            <a:ext cx="113747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统一支付平台集成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各项收费项目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方便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进行统一网上支付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提升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服务质量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，提高收费安全性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。统一支付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平台集中处理与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第三方支付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的对接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，实现订单生成、网银支付、退款、对账等众多资金流转环节，同时，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单位内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的各类应用系统提供便捷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的支付接入接口，为财务部门和收费部门提供完整的收费项目管理和查询统计功能。 </a:t>
            </a:r>
          </a:p>
        </p:txBody>
      </p:sp>
    </p:spTree>
    <p:extLst>
      <p:ext uri="{BB962C8B-B14F-4D97-AF65-F5344CB8AC3E}">
        <p14:creationId xmlns:p14="http://schemas.microsoft.com/office/powerpoint/2010/main" val="55783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14400" y="1300079"/>
            <a:ext cx="10363200" cy="1521515"/>
          </a:xfrm>
          <a:prstGeom prst="roundRect">
            <a:avLst>
              <a:gd name="adj" fmla="val 10113"/>
            </a:avLst>
          </a:prstGeom>
          <a:noFill/>
          <a:ln>
            <a:solidFill>
              <a:srgbClr val="00B0F0"/>
            </a:solidFill>
            <a:prstDash val="dash"/>
          </a:ln>
        </p:spPr>
        <p:txBody>
          <a:bodyPr wrap="square" lIns="72000" tIns="72000" rIns="72000" bIns="7200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alibri" charset="0"/>
              </a:rPr>
              <a:t>      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alibri" charset="0"/>
              </a:rPr>
              <a:t>智慧一卡通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alibri" charset="0"/>
              </a:rPr>
              <a:t>着眼智慧校园建设需求，基于开放共享、智能协同的理念，是面向服务、深入业务的新一代校园卡应用和信息综合服务解决方案。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Calibri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alibri" charset="0"/>
              </a:rPr>
              <a:t>    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alibri" charset="0"/>
              </a:rPr>
              <a:t>它在现有校园一卡通的基础上，运用大数据、物联网、移动互联、智能识别、网络支付等新技术，构建校内校外、线上线下结合的开放平台和应用生态，全面深入到学校的教学、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科研、校务、生活服务等各类应用场景之中，为师生的学习、工作、生活和学校的管理决策提供全方位服务。</a:t>
            </a:r>
          </a:p>
        </p:txBody>
      </p:sp>
      <p:grpSp>
        <p:nvGrpSpPr>
          <p:cNvPr id="4" name="组合 50"/>
          <p:cNvGrpSpPr/>
          <p:nvPr/>
        </p:nvGrpSpPr>
        <p:grpSpPr>
          <a:xfrm>
            <a:off x="1039573" y="3739439"/>
            <a:ext cx="5161731" cy="1465322"/>
            <a:chOff x="2856279" y="3980332"/>
            <a:chExt cx="6604613" cy="2026701"/>
          </a:xfrm>
          <a:solidFill>
            <a:srgbClr val="FFCD2D"/>
          </a:solidFill>
        </p:grpSpPr>
        <p:sp>
          <p:nvSpPr>
            <p:cNvPr id="5" name="任意多边形 34"/>
            <p:cNvSpPr/>
            <p:nvPr/>
          </p:nvSpPr>
          <p:spPr>
            <a:xfrm>
              <a:off x="2856279" y="4329763"/>
              <a:ext cx="1333843" cy="742949"/>
            </a:xfrm>
            <a:custGeom>
              <a:avLst/>
              <a:gdLst>
                <a:gd name="connsiteX0" fmla="*/ 0 w 742865"/>
                <a:gd name="connsiteY0" fmla="*/ 371475 h 742949"/>
                <a:gd name="connsiteX1" fmla="*/ 371433 w 742865"/>
                <a:gd name="connsiteY1" fmla="*/ 0 h 742949"/>
                <a:gd name="connsiteX2" fmla="*/ 742866 w 742865"/>
                <a:gd name="connsiteY2" fmla="*/ 371475 h 742949"/>
                <a:gd name="connsiteX3" fmla="*/ 371433 w 742865"/>
                <a:gd name="connsiteY3" fmla="*/ 742950 h 742949"/>
                <a:gd name="connsiteX4" fmla="*/ 0 w 742865"/>
                <a:gd name="connsiteY4" fmla="*/ 371475 h 74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865" h="742949">
                  <a:moveTo>
                    <a:pt x="0" y="371475"/>
                  </a:moveTo>
                  <a:cubicBezTo>
                    <a:pt x="0" y="166315"/>
                    <a:pt x="166296" y="0"/>
                    <a:pt x="371433" y="0"/>
                  </a:cubicBezTo>
                  <a:cubicBezTo>
                    <a:pt x="576570" y="0"/>
                    <a:pt x="742866" y="166315"/>
                    <a:pt x="742866" y="371475"/>
                  </a:cubicBezTo>
                  <a:cubicBezTo>
                    <a:pt x="742866" y="576635"/>
                    <a:pt x="576570" y="742950"/>
                    <a:pt x="371433" y="742950"/>
                  </a:cubicBezTo>
                  <a:cubicBezTo>
                    <a:pt x="166296" y="742950"/>
                    <a:pt x="0" y="576635"/>
                    <a:pt x="0" y="371475"/>
                  </a:cubicBezTo>
                  <a:close/>
                </a:path>
              </a:pathLst>
            </a:cu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65940" tIns="165952" rIns="165940" bIns="165952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</a:t>
              </a:r>
            </a:p>
          </p:txBody>
        </p:sp>
        <p:sp>
          <p:nvSpPr>
            <p:cNvPr id="6" name="任意多边形 37"/>
            <p:cNvSpPr/>
            <p:nvPr/>
          </p:nvSpPr>
          <p:spPr>
            <a:xfrm>
              <a:off x="7499833" y="3980332"/>
              <a:ext cx="1333843" cy="742949"/>
            </a:xfrm>
            <a:custGeom>
              <a:avLst/>
              <a:gdLst>
                <a:gd name="connsiteX0" fmla="*/ 0 w 742865"/>
                <a:gd name="connsiteY0" fmla="*/ 371475 h 742949"/>
                <a:gd name="connsiteX1" fmla="*/ 371433 w 742865"/>
                <a:gd name="connsiteY1" fmla="*/ 0 h 742949"/>
                <a:gd name="connsiteX2" fmla="*/ 742866 w 742865"/>
                <a:gd name="connsiteY2" fmla="*/ 371475 h 742949"/>
                <a:gd name="connsiteX3" fmla="*/ 371433 w 742865"/>
                <a:gd name="connsiteY3" fmla="*/ 742950 h 742949"/>
                <a:gd name="connsiteX4" fmla="*/ 0 w 742865"/>
                <a:gd name="connsiteY4" fmla="*/ 371475 h 74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865" h="742949">
                  <a:moveTo>
                    <a:pt x="0" y="371475"/>
                  </a:moveTo>
                  <a:cubicBezTo>
                    <a:pt x="0" y="166315"/>
                    <a:pt x="166296" y="0"/>
                    <a:pt x="371433" y="0"/>
                  </a:cubicBezTo>
                  <a:cubicBezTo>
                    <a:pt x="576570" y="0"/>
                    <a:pt x="742866" y="166315"/>
                    <a:pt x="742866" y="371475"/>
                  </a:cubicBezTo>
                  <a:cubicBezTo>
                    <a:pt x="742866" y="576635"/>
                    <a:pt x="576570" y="742950"/>
                    <a:pt x="371433" y="742950"/>
                  </a:cubicBezTo>
                  <a:cubicBezTo>
                    <a:pt x="166296" y="742950"/>
                    <a:pt x="0" y="576635"/>
                    <a:pt x="0" y="371475"/>
                  </a:cubicBezTo>
                  <a:close/>
                </a:path>
              </a:pathLst>
            </a:cu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65940" tIns="165952" rIns="165940" bIns="165952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</a:t>
              </a:r>
            </a:p>
          </p:txBody>
        </p:sp>
        <p:sp>
          <p:nvSpPr>
            <p:cNvPr id="7" name="任意多边形 41"/>
            <p:cNvSpPr/>
            <p:nvPr/>
          </p:nvSpPr>
          <p:spPr>
            <a:xfrm>
              <a:off x="8127049" y="5264084"/>
              <a:ext cx="1333843" cy="742949"/>
            </a:xfrm>
            <a:custGeom>
              <a:avLst/>
              <a:gdLst>
                <a:gd name="connsiteX0" fmla="*/ 0 w 742865"/>
                <a:gd name="connsiteY0" fmla="*/ 371475 h 742949"/>
                <a:gd name="connsiteX1" fmla="*/ 371433 w 742865"/>
                <a:gd name="connsiteY1" fmla="*/ 0 h 742949"/>
                <a:gd name="connsiteX2" fmla="*/ 742866 w 742865"/>
                <a:gd name="connsiteY2" fmla="*/ 371475 h 742949"/>
                <a:gd name="connsiteX3" fmla="*/ 371433 w 742865"/>
                <a:gd name="connsiteY3" fmla="*/ 742950 h 742949"/>
                <a:gd name="connsiteX4" fmla="*/ 0 w 742865"/>
                <a:gd name="connsiteY4" fmla="*/ 371475 h 74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865" h="742949">
                  <a:moveTo>
                    <a:pt x="0" y="371475"/>
                  </a:moveTo>
                  <a:cubicBezTo>
                    <a:pt x="0" y="166315"/>
                    <a:pt x="166296" y="0"/>
                    <a:pt x="371433" y="0"/>
                  </a:cubicBezTo>
                  <a:cubicBezTo>
                    <a:pt x="576570" y="0"/>
                    <a:pt x="742866" y="166315"/>
                    <a:pt x="742866" y="371475"/>
                  </a:cubicBezTo>
                  <a:cubicBezTo>
                    <a:pt x="742866" y="576635"/>
                    <a:pt x="576570" y="742950"/>
                    <a:pt x="371433" y="742950"/>
                  </a:cubicBezTo>
                  <a:cubicBezTo>
                    <a:pt x="166296" y="742950"/>
                    <a:pt x="0" y="576635"/>
                    <a:pt x="0" y="371475"/>
                  </a:cubicBezTo>
                  <a:close/>
                </a:path>
              </a:pathLst>
            </a:cu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65940" tIns="165952" rIns="165940" bIns="165952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</a:t>
              </a:r>
            </a:p>
          </p:txBody>
        </p:sp>
      </p:grpSp>
      <p:grpSp>
        <p:nvGrpSpPr>
          <p:cNvPr id="8" name="组合 52"/>
          <p:cNvGrpSpPr/>
          <p:nvPr/>
        </p:nvGrpSpPr>
        <p:grpSpPr>
          <a:xfrm>
            <a:off x="914400" y="3447951"/>
            <a:ext cx="4129803" cy="1801549"/>
            <a:chOff x="2731107" y="3560034"/>
            <a:chExt cx="5284225" cy="2491739"/>
          </a:xfrm>
          <a:solidFill>
            <a:srgbClr val="2E8FE8"/>
          </a:solidFill>
        </p:grpSpPr>
        <p:sp>
          <p:nvSpPr>
            <p:cNvPr id="10" name="任意多边形 28"/>
            <p:cNvSpPr/>
            <p:nvPr/>
          </p:nvSpPr>
          <p:spPr>
            <a:xfrm>
              <a:off x="3881900" y="3999926"/>
              <a:ext cx="3280771" cy="1827493"/>
            </a:xfrm>
            <a:custGeom>
              <a:avLst/>
              <a:gdLst>
                <a:gd name="connsiteX0" fmla="*/ 0 w 1827179"/>
                <a:gd name="connsiteY0" fmla="*/ 913747 h 1827493"/>
                <a:gd name="connsiteX1" fmla="*/ 913590 w 1827179"/>
                <a:gd name="connsiteY1" fmla="*/ 0 h 1827493"/>
                <a:gd name="connsiteX2" fmla="*/ 1827180 w 1827179"/>
                <a:gd name="connsiteY2" fmla="*/ 913747 h 1827493"/>
                <a:gd name="connsiteX3" fmla="*/ 913590 w 1827179"/>
                <a:gd name="connsiteY3" fmla="*/ 1827494 h 1827493"/>
                <a:gd name="connsiteX4" fmla="*/ 0 w 1827179"/>
                <a:gd name="connsiteY4" fmla="*/ 913747 h 182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7179" h="1827493">
                  <a:moveTo>
                    <a:pt x="0" y="913747"/>
                  </a:moveTo>
                  <a:cubicBezTo>
                    <a:pt x="0" y="409098"/>
                    <a:pt x="409028" y="0"/>
                    <a:pt x="913590" y="0"/>
                  </a:cubicBezTo>
                  <a:cubicBezTo>
                    <a:pt x="1418152" y="0"/>
                    <a:pt x="1827180" y="409098"/>
                    <a:pt x="1827180" y="913747"/>
                  </a:cubicBezTo>
                  <a:cubicBezTo>
                    <a:pt x="1827180" y="1418396"/>
                    <a:pt x="1418152" y="1827494"/>
                    <a:pt x="913590" y="1827494"/>
                  </a:cubicBezTo>
                  <a:cubicBezTo>
                    <a:pt x="409028" y="1827494"/>
                    <a:pt x="0" y="1418396"/>
                    <a:pt x="0" y="913747"/>
                  </a:cubicBezTo>
                  <a:close/>
                </a:path>
              </a:pathLst>
            </a:custGeom>
            <a:grpFill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324734" tIns="324780" rIns="324734" bIns="3247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智慧易通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4890695" y="5691566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椭圆 11"/>
            <p:cNvSpPr/>
            <p:nvPr/>
          </p:nvSpPr>
          <p:spPr>
            <a:xfrm>
              <a:off x="7373986" y="4741570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椭圆 12"/>
            <p:cNvSpPr/>
            <p:nvPr/>
          </p:nvSpPr>
          <p:spPr>
            <a:xfrm>
              <a:off x="6110131" y="5848320"/>
              <a:ext cx="364753" cy="20345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椭圆 13"/>
            <p:cNvSpPr/>
            <p:nvPr/>
          </p:nvSpPr>
          <p:spPr>
            <a:xfrm>
              <a:off x="4964723" y="4205340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椭圆 14"/>
            <p:cNvSpPr/>
            <p:nvPr/>
          </p:nvSpPr>
          <p:spPr>
            <a:xfrm>
              <a:off x="4132248" y="5048220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椭圆 15"/>
            <p:cNvSpPr/>
            <p:nvPr/>
          </p:nvSpPr>
          <p:spPr>
            <a:xfrm>
              <a:off x="5385333" y="4211871"/>
              <a:ext cx="364753" cy="20345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椭圆 16"/>
            <p:cNvSpPr/>
            <p:nvPr/>
          </p:nvSpPr>
          <p:spPr>
            <a:xfrm>
              <a:off x="2982127" y="5290210"/>
              <a:ext cx="659518" cy="367392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6904248" y="4493049"/>
              <a:ext cx="364753" cy="20345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椭圆 18"/>
            <p:cNvSpPr/>
            <p:nvPr/>
          </p:nvSpPr>
          <p:spPr>
            <a:xfrm>
              <a:off x="2731107" y="5727489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椭圆 19"/>
            <p:cNvSpPr/>
            <p:nvPr/>
          </p:nvSpPr>
          <p:spPr>
            <a:xfrm>
              <a:off x="5366491" y="5517830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椭圆 20"/>
            <p:cNvSpPr/>
            <p:nvPr/>
          </p:nvSpPr>
          <p:spPr>
            <a:xfrm>
              <a:off x="7750853" y="5238285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椭圆 21"/>
            <p:cNvSpPr/>
            <p:nvPr/>
          </p:nvSpPr>
          <p:spPr>
            <a:xfrm>
              <a:off x="5489645" y="5874773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椭圆 22"/>
            <p:cNvSpPr/>
            <p:nvPr/>
          </p:nvSpPr>
          <p:spPr>
            <a:xfrm>
              <a:off x="3925643" y="4182480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椭圆 23"/>
            <p:cNvSpPr/>
            <p:nvPr/>
          </p:nvSpPr>
          <p:spPr>
            <a:xfrm>
              <a:off x="7005193" y="3560034"/>
              <a:ext cx="264479" cy="147283"/>
            </a:xfrm>
            <a:prstGeom prst="ellipse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5" name="组合 51"/>
          <p:cNvGrpSpPr/>
          <p:nvPr/>
        </p:nvGrpSpPr>
        <p:grpSpPr>
          <a:xfrm>
            <a:off x="2481768" y="3479458"/>
            <a:ext cx="2743382" cy="2361138"/>
            <a:chOff x="4298474" y="3377155"/>
            <a:chExt cx="3510253" cy="3265713"/>
          </a:xfrm>
          <a:solidFill>
            <a:srgbClr val="E44C36"/>
          </a:solidFill>
        </p:grpSpPr>
        <p:sp>
          <p:nvSpPr>
            <p:cNvPr id="26" name="任意多边形 43"/>
            <p:cNvSpPr/>
            <p:nvPr/>
          </p:nvSpPr>
          <p:spPr>
            <a:xfrm>
              <a:off x="4298474" y="5899919"/>
              <a:ext cx="1333843" cy="742949"/>
            </a:xfrm>
            <a:custGeom>
              <a:avLst/>
              <a:gdLst>
                <a:gd name="connsiteX0" fmla="*/ 0 w 742865"/>
                <a:gd name="connsiteY0" fmla="*/ 371475 h 742949"/>
                <a:gd name="connsiteX1" fmla="*/ 371433 w 742865"/>
                <a:gd name="connsiteY1" fmla="*/ 0 h 742949"/>
                <a:gd name="connsiteX2" fmla="*/ 742866 w 742865"/>
                <a:gd name="connsiteY2" fmla="*/ 371475 h 742949"/>
                <a:gd name="connsiteX3" fmla="*/ 371433 w 742865"/>
                <a:gd name="connsiteY3" fmla="*/ 742950 h 742949"/>
                <a:gd name="connsiteX4" fmla="*/ 0 w 742865"/>
                <a:gd name="connsiteY4" fmla="*/ 371475 h 74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865" h="742949">
                  <a:moveTo>
                    <a:pt x="0" y="371475"/>
                  </a:moveTo>
                  <a:cubicBezTo>
                    <a:pt x="0" y="166315"/>
                    <a:pt x="166296" y="0"/>
                    <a:pt x="371433" y="0"/>
                  </a:cubicBezTo>
                  <a:cubicBezTo>
                    <a:pt x="576570" y="0"/>
                    <a:pt x="742866" y="166315"/>
                    <a:pt x="742866" y="371475"/>
                  </a:cubicBezTo>
                  <a:cubicBezTo>
                    <a:pt x="742866" y="576635"/>
                    <a:pt x="576570" y="742950"/>
                    <a:pt x="371433" y="742950"/>
                  </a:cubicBezTo>
                  <a:cubicBezTo>
                    <a:pt x="166296" y="742950"/>
                    <a:pt x="0" y="576635"/>
                    <a:pt x="0" y="371475"/>
                  </a:cubicBezTo>
                  <a:close/>
                </a:path>
              </a:pathLst>
            </a:custGeom>
            <a:grpFill/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65940" tIns="165952" rIns="165940" bIns="165952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</a:t>
              </a:r>
            </a:p>
          </p:txBody>
        </p:sp>
        <p:sp>
          <p:nvSpPr>
            <p:cNvPr id="27" name="任意多边形 45"/>
            <p:cNvSpPr/>
            <p:nvPr/>
          </p:nvSpPr>
          <p:spPr>
            <a:xfrm>
              <a:off x="5570403" y="3377155"/>
              <a:ext cx="1333843" cy="742949"/>
            </a:xfrm>
            <a:custGeom>
              <a:avLst/>
              <a:gdLst>
                <a:gd name="connsiteX0" fmla="*/ 0 w 742865"/>
                <a:gd name="connsiteY0" fmla="*/ 371475 h 742949"/>
                <a:gd name="connsiteX1" fmla="*/ 371433 w 742865"/>
                <a:gd name="connsiteY1" fmla="*/ 0 h 742949"/>
                <a:gd name="connsiteX2" fmla="*/ 742866 w 742865"/>
                <a:gd name="connsiteY2" fmla="*/ 371475 h 742949"/>
                <a:gd name="connsiteX3" fmla="*/ 371433 w 742865"/>
                <a:gd name="connsiteY3" fmla="*/ 742950 h 742949"/>
                <a:gd name="connsiteX4" fmla="*/ 0 w 742865"/>
                <a:gd name="connsiteY4" fmla="*/ 371475 h 74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865" h="742949">
                  <a:moveTo>
                    <a:pt x="0" y="371475"/>
                  </a:moveTo>
                  <a:cubicBezTo>
                    <a:pt x="0" y="166315"/>
                    <a:pt x="166296" y="0"/>
                    <a:pt x="371433" y="0"/>
                  </a:cubicBezTo>
                  <a:cubicBezTo>
                    <a:pt x="576570" y="0"/>
                    <a:pt x="742866" y="166315"/>
                    <a:pt x="742866" y="371475"/>
                  </a:cubicBezTo>
                  <a:cubicBezTo>
                    <a:pt x="742866" y="576635"/>
                    <a:pt x="576570" y="742950"/>
                    <a:pt x="371433" y="742950"/>
                  </a:cubicBezTo>
                  <a:cubicBezTo>
                    <a:pt x="166296" y="742950"/>
                    <a:pt x="0" y="576635"/>
                    <a:pt x="0" y="371475"/>
                  </a:cubicBezTo>
                  <a:close/>
                </a:path>
              </a:pathLst>
            </a:custGeom>
            <a:grpFill/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65940" tIns="165952" rIns="165940" bIns="165952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</a:p>
          </p:txBody>
        </p:sp>
        <p:sp>
          <p:nvSpPr>
            <p:cNvPr id="28" name="任意多边形 48"/>
            <p:cNvSpPr/>
            <p:nvPr/>
          </p:nvSpPr>
          <p:spPr>
            <a:xfrm>
              <a:off x="6474884" y="5707241"/>
              <a:ext cx="1333843" cy="742949"/>
            </a:xfrm>
            <a:custGeom>
              <a:avLst/>
              <a:gdLst>
                <a:gd name="connsiteX0" fmla="*/ 0 w 742865"/>
                <a:gd name="connsiteY0" fmla="*/ 371475 h 742949"/>
                <a:gd name="connsiteX1" fmla="*/ 371433 w 742865"/>
                <a:gd name="connsiteY1" fmla="*/ 0 h 742949"/>
                <a:gd name="connsiteX2" fmla="*/ 742866 w 742865"/>
                <a:gd name="connsiteY2" fmla="*/ 371475 h 742949"/>
                <a:gd name="connsiteX3" fmla="*/ 371433 w 742865"/>
                <a:gd name="connsiteY3" fmla="*/ 742950 h 742949"/>
                <a:gd name="connsiteX4" fmla="*/ 0 w 742865"/>
                <a:gd name="connsiteY4" fmla="*/ 371475 h 74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865" h="742949">
                  <a:moveTo>
                    <a:pt x="0" y="371475"/>
                  </a:moveTo>
                  <a:cubicBezTo>
                    <a:pt x="0" y="166315"/>
                    <a:pt x="166296" y="0"/>
                    <a:pt x="371433" y="0"/>
                  </a:cubicBezTo>
                  <a:cubicBezTo>
                    <a:pt x="576570" y="0"/>
                    <a:pt x="742866" y="166315"/>
                    <a:pt x="742866" y="371475"/>
                  </a:cubicBezTo>
                  <a:cubicBezTo>
                    <a:pt x="742866" y="576635"/>
                    <a:pt x="576570" y="742950"/>
                    <a:pt x="371433" y="742950"/>
                  </a:cubicBezTo>
                  <a:cubicBezTo>
                    <a:pt x="166296" y="742950"/>
                    <a:pt x="0" y="576635"/>
                    <a:pt x="0" y="371475"/>
                  </a:cubicBezTo>
                  <a:close/>
                </a:path>
              </a:pathLst>
            </a:custGeom>
            <a:grpFill/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65940" tIns="165952" rIns="165940" bIns="165952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</a:t>
              </a:r>
              <a:endParaRPr lang="zh-CN" altLang="en-US" sz="16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294070" y="3387673"/>
            <a:ext cx="158224" cy="31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0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6430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一卡通</a:t>
            </a:r>
            <a:endParaRPr lang="en-US" altLang="zh-CN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315961" y="3739439"/>
            <a:ext cx="5917586" cy="2183877"/>
            <a:chOff x="6274414" y="3224891"/>
            <a:chExt cx="8184722" cy="2931778"/>
          </a:xfrm>
        </p:grpSpPr>
        <p:grpSp>
          <p:nvGrpSpPr>
            <p:cNvPr id="49" name="组合 48"/>
            <p:cNvGrpSpPr/>
            <p:nvPr/>
          </p:nvGrpSpPr>
          <p:grpSpPr>
            <a:xfrm>
              <a:off x="6274414" y="3224891"/>
              <a:ext cx="8184722" cy="2811035"/>
              <a:chOff x="2338533" y="1926857"/>
              <a:chExt cx="8184722" cy="2811035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6013885" y="4254522"/>
                <a:ext cx="4509370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dirty="0" smtClean="0">
                    <a:solidFill>
                      <a:srgbClr val="0A3989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金融</a:t>
                </a:r>
                <a:r>
                  <a:rPr kumimoji="1" lang="zh-CN" altLang="en-US" dirty="0">
                    <a:solidFill>
                      <a:srgbClr val="0A3989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安全级的保障</a:t>
                </a: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2338533" y="1926857"/>
                <a:ext cx="249299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dirty="0">
                    <a:solidFill>
                      <a:srgbClr val="0A3989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多重无关性的设计</a:t>
                </a: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6013885" y="1926857"/>
                <a:ext cx="249299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dirty="0">
                    <a:solidFill>
                      <a:srgbClr val="0A3989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行业规范化的处理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2338533" y="3078459"/>
                <a:ext cx="249299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dirty="0">
                    <a:solidFill>
                      <a:srgbClr val="0A3989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服务一致性的提供</a:t>
                </a: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013885" y="3090690"/>
                <a:ext cx="249299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dirty="0">
                    <a:solidFill>
                      <a:srgbClr val="0A3989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应用综合化的延展</a:t>
                </a: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338533" y="4230061"/>
                <a:ext cx="249299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1" lang="zh-CN" altLang="en-US" dirty="0">
                    <a:solidFill>
                      <a:srgbClr val="0A3989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系统可扩性的支持</a:t>
                </a:r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>
              <a:off x="6274414" y="3732722"/>
              <a:ext cx="249299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949766" y="4884324"/>
              <a:ext cx="249299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274414" y="6116421"/>
              <a:ext cx="249299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9949766" y="3732722"/>
              <a:ext cx="249299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6274414" y="4884324"/>
              <a:ext cx="249299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10088433" y="6156669"/>
              <a:ext cx="33111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8767404" y="3732722"/>
              <a:ext cx="1182362" cy="115160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8767404" y="4896555"/>
              <a:ext cx="1182362" cy="111490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8767404" y="3732721"/>
              <a:ext cx="1182362" cy="11638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8767404" y="4908786"/>
              <a:ext cx="1182362" cy="115160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矩形 67"/>
          <p:cNvSpPr/>
          <p:nvPr/>
        </p:nvSpPr>
        <p:spPr>
          <a:xfrm>
            <a:off x="6435882" y="3222171"/>
            <a:ext cx="1107996" cy="369332"/>
          </a:xfrm>
          <a:prstGeom prst="rect">
            <a:avLst/>
          </a:prstGeom>
          <a:solidFill>
            <a:srgbClr val="3E98EA"/>
          </a:solidFill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平台特点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37790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占位符 76"/>
          <p:cNvSpPr>
            <a:spLocks noGrp="1"/>
          </p:cNvSpPr>
          <p:nvPr>
            <p:ph type="body" idx="4294967295"/>
          </p:nvPr>
        </p:nvSpPr>
        <p:spPr>
          <a:xfrm>
            <a:off x="9791444" y="1242627"/>
            <a:ext cx="1689100" cy="49212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挂失解挂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密码修改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信息查询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关系绑定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充值转账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自助补卡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自助缴费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自助订餐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场馆预约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班车预约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公车预约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洗衣预约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充电预约</a:t>
            </a:r>
            <a:endParaRPr lang="en-US" altLang="zh-CN" sz="1600" dirty="0">
              <a:solidFill>
                <a:srgbClr val="0A3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>
            <a:grpSpLocks/>
          </p:cNvGrpSpPr>
          <p:nvPr/>
        </p:nvGrpSpPr>
        <p:grpSpPr>
          <a:xfrm>
            <a:off x="1869772" y="564896"/>
            <a:ext cx="5405307" cy="3600000"/>
            <a:chOff x="1879600" y="1284816"/>
            <a:chExt cx="7776000" cy="5184000"/>
          </a:xfrm>
        </p:grpSpPr>
        <p:graphicFrame>
          <p:nvGraphicFramePr>
            <p:cNvPr id="4" name="图示 3"/>
            <p:cNvGraphicFramePr/>
            <p:nvPr>
              <p:extLst/>
            </p:nvPr>
          </p:nvGraphicFramePr>
          <p:xfrm>
            <a:off x="1879600" y="1284816"/>
            <a:ext cx="7776000" cy="518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9823" y="1479493"/>
              <a:ext cx="595555" cy="9898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146AC4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586" y="2287640"/>
              <a:ext cx="885054" cy="86155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26152" y="3928784"/>
              <a:ext cx="595686" cy="9905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65377" y="5252426"/>
              <a:ext cx="1152396" cy="113134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78724" y="5322833"/>
              <a:ext cx="595686" cy="990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4"/>
            <a:srcRect t="52688" r="53476"/>
            <a:stretch/>
          </p:blipFill>
          <p:spPr>
            <a:xfrm>
              <a:off x="3317496" y="3948215"/>
              <a:ext cx="947270" cy="951662"/>
            </a:xfrm>
            <a:prstGeom prst="rect">
              <a:avLst/>
            </a:prstGeom>
          </p:spPr>
        </p:pic>
        <p:graphicFrame>
          <p:nvGraphicFramePr>
            <p:cNvPr id="11" name="对象 10"/>
            <p:cNvGraphicFramePr>
              <a:graphicFrameLocks noChangeAspect="1"/>
            </p:cNvGraphicFramePr>
            <p:nvPr>
              <p:extLst/>
            </p:nvPr>
          </p:nvGraphicFramePr>
          <p:xfrm>
            <a:off x="3806733" y="2265541"/>
            <a:ext cx="823882" cy="905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6" name="Image" r:id="rId15" imgW="2304720" imgH="2580840" progId="Photoshop.Image.13">
                    <p:embed/>
                  </p:oleObj>
                </mc:Choice>
                <mc:Fallback>
                  <p:oleObj name="Image" r:id="rId15" imgW="2304720" imgH="258084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806733" y="2265541"/>
                          <a:ext cx="823882" cy="9057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47533" y="3278215"/>
              <a:ext cx="1440132" cy="14138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3" name="组合 2"/>
          <p:cNvGrpSpPr/>
          <p:nvPr/>
        </p:nvGrpSpPr>
        <p:grpSpPr>
          <a:xfrm>
            <a:off x="796607" y="1155525"/>
            <a:ext cx="1800000" cy="2237058"/>
            <a:chOff x="698488" y="1503756"/>
            <a:chExt cx="1800000" cy="2237058"/>
          </a:xfrm>
          <a:noFill/>
        </p:grpSpPr>
        <p:grpSp>
          <p:nvGrpSpPr>
            <p:cNvPr id="25" name="组合 24"/>
            <p:cNvGrpSpPr/>
            <p:nvPr/>
          </p:nvGrpSpPr>
          <p:grpSpPr>
            <a:xfrm>
              <a:off x="698488" y="1940814"/>
              <a:ext cx="1800000" cy="1800000"/>
              <a:chOff x="2294900" y="3859204"/>
              <a:chExt cx="2160000" cy="2160000"/>
            </a:xfrm>
            <a:grpFill/>
          </p:grpSpPr>
          <p:sp>
            <p:nvSpPr>
              <p:cNvPr id="26" name="椭圆 25"/>
              <p:cNvSpPr/>
              <p:nvPr/>
            </p:nvSpPr>
            <p:spPr>
              <a:xfrm>
                <a:off x="2294900" y="3859204"/>
                <a:ext cx="2160000" cy="2160000"/>
              </a:xfrm>
              <a:prstGeom prst="ellipse">
                <a:avLst/>
              </a:prstGeom>
              <a:grpFill/>
              <a:ln>
                <a:solidFill>
                  <a:srgbClr val="1180C4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2600371" y="4244720"/>
                <a:ext cx="1549058" cy="1413850"/>
                <a:chOff x="2598645" y="4233850"/>
                <a:chExt cx="1549058" cy="1413850"/>
              </a:xfrm>
              <a:grpFill/>
            </p:grpSpPr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02097" y="4233850"/>
                  <a:ext cx="1545606" cy="737727"/>
                </a:xfrm>
                <a:prstGeom prst="rect">
                  <a:avLst/>
                </a:prstGeom>
                <a:grpFill/>
                <a:ln>
                  <a:solidFill>
                    <a:srgbClr val="04548F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grpSp>
              <p:nvGrpSpPr>
                <p:cNvPr id="29" name="组合 28"/>
                <p:cNvGrpSpPr/>
                <p:nvPr/>
              </p:nvGrpSpPr>
              <p:grpSpPr>
                <a:xfrm>
                  <a:off x="2598645" y="5016231"/>
                  <a:ext cx="1545606" cy="631469"/>
                  <a:chOff x="2246649" y="1283367"/>
                  <a:chExt cx="8283829" cy="5462337"/>
                </a:xfrm>
                <a:grpFill/>
              </p:grpSpPr>
              <p:pic>
                <p:nvPicPr>
                  <p:cNvPr id="30" name="图片 29"/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112042" y="1283367"/>
                    <a:ext cx="4418436" cy="5462337"/>
                  </a:xfrm>
                  <a:prstGeom prst="roundRect">
                    <a:avLst>
                      <a:gd name="adj" fmla="val 8594"/>
                    </a:avLst>
                  </a:prstGeom>
                  <a:grpFill/>
                  <a:ln>
                    <a:noFill/>
                  </a:ln>
                  <a:effectLst>
                    <a:reflection blurRad="12700" stA="38000" endPos="28000" dist="5000" dir="5400000" sy="-100000" algn="bl" rotWithShape="0"/>
                  </a:effectLst>
                </p:spPr>
              </p:pic>
              <p:pic>
                <p:nvPicPr>
                  <p:cNvPr id="31" name="图片 30"/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46649" y="1283367"/>
                    <a:ext cx="3627679" cy="5462337"/>
                  </a:xfrm>
                  <a:prstGeom prst="roundRect">
                    <a:avLst>
                      <a:gd name="adj" fmla="val 8594"/>
                    </a:avLst>
                  </a:prstGeom>
                  <a:grpFill/>
                  <a:ln>
                    <a:noFill/>
                  </a:ln>
                  <a:effectLst>
                    <a:reflection blurRad="12700" stA="38000" endPos="28000" dist="5000" dir="5400000" sy="-100000" algn="bl" rotWithShape="0"/>
                  </a:effectLst>
                </p:spPr>
              </p:pic>
            </p:grpSp>
          </p:grpSp>
        </p:grpSp>
        <p:sp>
          <p:nvSpPr>
            <p:cNvPr id="78" name="文本框 77"/>
            <p:cNvSpPr txBox="1"/>
            <p:nvPr/>
          </p:nvSpPr>
          <p:spPr>
            <a:xfrm>
              <a:off x="1044490" y="1503756"/>
              <a:ext cx="110799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1E82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门户服务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87999" y="3619395"/>
            <a:ext cx="1620000" cy="2067702"/>
            <a:chOff x="1489880" y="3967626"/>
            <a:chExt cx="1620000" cy="2067702"/>
          </a:xfrm>
        </p:grpSpPr>
        <p:grpSp>
          <p:nvGrpSpPr>
            <p:cNvPr id="32" name="组合 31"/>
            <p:cNvGrpSpPr/>
            <p:nvPr/>
          </p:nvGrpSpPr>
          <p:grpSpPr>
            <a:xfrm>
              <a:off x="1489880" y="3967626"/>
              <a:ext cx="1620000" cy="1620000"/>
              <a:chOff x="5685794" y="4831566"/>
              <a:chExt cx="1440000" cy="1440000"/>
            </a:xfrm>
            <a:noFill/>
          </p:grpSpPr>
          <p:sp>
            <p:nvSpPr>
              <p:cNvPr id="33" name="椭圆 32"/>
              <p:cNvSpPr/>
              <p:nvPr/>
            </p:nvSpPr>
            <p:spPr>
              <a:xfrm>
                <a:off x="5685794" y="4831566"/>
                <a:ext cx="1440000" cy="1440000"/>
              </a:xfrm>
              <a:prstGeom prst="ellipse">
                <a:avLst/>
              </a:prstGeom>
              <a:grpFill/>
              <a:ln>
                <a:solidFill>
                  <a:srgbClr val="1180C4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35732" y="4971966"/>
                <a:ext cx="740123" cy="11592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79" name="文本框 78"/>
            <p:cNvSpPr txBox="1"/>
            <p:nvPr/>
          </p:nvSpPr>
          <p:spPr>
            <a:xfrm>
              <a:off x="1747118" y="56659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1E82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自助终端</a:t>
              </a: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5282803" y="53737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E82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智能终端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2148344" y="5956269"/>
            <a:ext cx="462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472C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自助自选、应用整合、线上线下、互联协同</a:t>
            </a:r>
            <a:endParaRPr lang="en-US" altLang="zh-CN" b="1" dirty="0">
              <a:solidFill>
                <a:srgbClr val="4472C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3" name="连接符: 曲线 82"/>
          <p:cNvCxnSpPr>
            <a:stCxn id="42" idx="5"/>
            <a:endCxn id="58" idx="0"/>
          </p:cNvCxnSpPr>
          <p:nvPr/>
        </p:nvCxnSpPr>
        <p:spPr>
          <a:xfrm rot="16200000" flipH="1">
            <a:off x="2732286" y="2590577"/>
            <a:ext cx="350444" cy="479139"/>
          </a:xfrm>
          <a:prstGeom prst="curvedConnector3">
            <a:avLst>
              <a:gd name="adj1" fmla="val 567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曲线 83"/>
          <p:cNvCxnSpPr>
            <a:cxnSpLocks/>
            <a:stCxn id="51" idx="2"/>
            <a:endCxn id="58" idx="6"/>
          </p:cNvCxnSpPr>
          <p:nvPr/>
        </p:nvCxnSpPr>
        <p:spPr>
          <a:xfrm rot="10800000" flipV="1">
            <a:off x="3273079" y="2736342"/>
            <a:ext cx="603823" cy="39502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曲线 86"/>
          <p:cNvCxnSpPr>
            <a:cxnSpLocks/>
            <a:stCxn id="58" idx="3"/>
            <a:endCxn id="48" idx="0"/>
          </p:cNvCxnSpPr>
          <p:nvPr/>
        </p:nvCxnSpPr>
        <p:spPr>
          <a:xfrm rot="5400000">
            <a:off x="2596252" y="3022212"/>
            <a:ext cx="263478" cy="65998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占位符 76"/>
          <p:cNvSpPr txBox="1">
            <a:spLocks/>
          </p:cNvSpPr>
          <p:nvPr/>
        </p:nvSpPr>
        <p:spPr>
          <a:xfrm>
            <a:off x="8168234" y="1213557"/>
            <a:ext cx="1687963" cy="49214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自助报修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公寓服务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网上报名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自助选课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自助迎新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失物招领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热点关注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消息公告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跳蚤市场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网上超市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回  音  壁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marL="342900" indent="-342900">
              <a:lnSpc>
                <a:spcPts val="1600"/>
              </a:lnSpc>
              <a:buClr>
                <a:srgbClr val="2E75B6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A3989"/>
                </a:solidFill>
              </a:rPr>
              <a:t>个人中心</a:t>
            </a:r>
            <a:endParaRPr lang="en-US" altLang="zh-CN" sz="1600" dirty="0">
              <a:solidFill>
                <a:srgbClr val="0A3989"/>
              </a:solidFill>
            </a:endParaRPr>
          </a:p>
          <a:p>
            <a:pPr algn="ctr">
              <a:lnSpc>
                <a:spcPts val="1600"/>
              </a:lnSpc>
              <a:buClr>
                <a:srgbClr val="2E75B6"/>
              </a:buClr>
            </a:pPr>
            <a:r>
              <a:rPr lang="en-US" altLang="zh-CN" sz="1600" dirty="0">
                <a:solidFill>
                  <a:srgbClr val="0A3989"/>
                </a:solidFill>
              </a:rPr>
              <a:t>…………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2271998" y="2439830"/>
            <a:ext cx="1856903" cy="1296113"/>
            <a:chOff x="3975295" y="2695323"/>
            <a:chExt cx="1856903" cy="1296113"/>
          </a:xfrm>
          <a:solidFill>
            <a:srgbClr val="1A88CD"/>
          </a:solidFill>
        </p:grpSpPr>
        <p:sp>
          <p:nvSpPr>
            <p:cNvPr id="42" name="流程图: 接点 41"/>
            <p:cNvSpPr/>
            <p:nvPr/>
          </p:nvSpPr>
          <p:spPr>
            <a:xfrm>
              <a:off x="4156141" y="2695323"/>
              <a:ext cx="252000" cy="252000"/>
            </a:xfrm>
            <a:prstGeom prst="flowChartConnector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流程图: 接点 47"/>
            <p:cNvSpPr/>
            <p:nvPr/>
          </p:nvSpPr>
          <p:spPr>
            <a:xfrm>
              <a:off x="3975295" y="3739436"/>
              <a:ext cx="252000" cy="252000"/>
            </a:xfrm>
            <a:prstGeom prst="flowChartConnector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流程图: 接点 50"/>
            <p:cNvSpPr/>
            <p:nvPr/>
          </p:nvSpPr>
          <p:spPr>
            <a:xfrm>
              <a:off x="5580198" y="2865835"/>
              <a:ext cx="252000" cy="252000"/>
            </a:xfrm>
            <a:prstGeom prst="flowChartConnector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流程图: 接点 57"/>
            <p:cNvSpPr/>
            <p:nvPr/>
          </p:nvSpPr>
          <p:spPr>
            <a:xfrm>
              <a:off x="4724375" y="3260862"/>
              <a:ext cx="252000" cy="252001"/>
            </a:xfrm>
            <a:prstGeom prst="flowChartConnector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6430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智慧一卡通</a:t>
            </a:r>
            <a:endParaRPr lang="en-US" altLang="zh-CN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3860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0" grpId="0"/>
      <p:bldP spid="81" grpId="0"/>
      <p:bldP spid="9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4123418" y="4310743"/>
            <a:ext cx="39451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6430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区别于传统一卡通</a:t>
            </a:r>
            <a:endParaRPr lang="en-US" altLang="zh-CN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970314" y="2892914"/>
            <a:ext cx="8251373" cy="2499018"/>
            <a:chOff x="2188028" y="2457485"/>
            <a:chExt cx="8251373" cy="2499018"/>
          </a:xfrm>
        </p:grpSpPr>
        <p:grpSp>
          <p:nvGrpSpPr>
            <p:cNvPr id="15" name="组合 14"/>
            <p:cNvGrpSpPr/>
            <p:nvPr/>
          </p:nvGrpSpPr>
          <p:grpSpPr>
            <a:xfrm>
              <a:off x="2188028" y="2457485"/>
              <a:ext cx="2039258" cy="2499018"/>
              <a:chOff x="1796143" y="1670206"/>
              <a:chExt cx="2039258" cy="2499018"/>
            </a:xfrm>
            <a:solidFill>
              <a:srgbClr val="44BE9B"/>
            </a:solidFill>
          </p:grpSpPr>
          <p:sp>
            <p:nvSpPr>
              <p:cNvPr id="7" name="文本框 6"/>
              <p:cNvSpPr txBox="1"/>
              <p:nvPr/>
            </p:nvSpPr>
            <p:spPr>
              <a:xfrm>
                <a:off x="1828801" y="1670206"/>
                <a:ext cx="1973942" cy="510778"/>
              </a:xfrm>
              <a:prstGeom prst="round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重  构</a:t>
                </a:r>
                <a:endPara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796143" y="2311396"/>
                <a:ext cx="2039258" cy="18578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采用全新架构和理念，重新开发业务支撑平台，实现跨平台运行。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294085" y="2457485"/>
              <a:ext cx="2039258" cy="2499018"/>
              <a:chOff x="3995057" y="1670206"/>
              <a:chExt cx="2039258" cy="2499018"/>
            </a:xfrm>
            <a:solidFill>
              <a:srgbClr val="9CB833"/>
            </a:solidFill>
          </p:grpSpPr>
          <p:sp>
            <p:nvSpPr>
              <p:cNvPr id="8" name="文本框 7"/>
              <p:cNvSpPr txBox="1"/>
              <p:nvPr/>
            </p:nvSpPr>
            <p:spPr>
              <a:xfrm>
                <a:off x="4027715" y="1670206"/>
                <a:ext cx="1973942" cy="510778"/>
              </a:xfrm>
              <a:prstGeom prst="round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拓  展</a:t>
                </a:r>
                <a:endPara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3995057" y="2311396"/>
                <a:ext cx="2039258" cy="18578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从紧耦合变成松耦合，从消除应用孤岛到同时消除信息孤岛。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0143" y="2457485"/>
              <a:ext cx="2039258" cy="2499018"/>
              <a:chOff x="6193971" y="1670206"/>
              <a:chExt cx="2039258" cy="2499018"/>
            </a:xfrm>
            <a:solidFill>
              <a:srgbClr val="E44C36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226629" y="1670206"/>
                <a:ext cx="1973942" cy="510778"/>
              </a:xfrm>
              <a:prstGeom prst="round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提  升</a:t>
                </a:r>
                <a:endPara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6193971" y="2311396"/>
                <a:ext cx="2039258" cy="18578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从原来的单纯一卡通，提升为向师生提供综合信息服务的开放平台。</a:t>
                </a:r>
              </a:p>
            </p:txBody>
          </p:sp>
        </p:grp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36" y="1642869"/>
            <a:ext cx="1068614" cy="106861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3" y="1599745"/>
            <a:ext cx="1068614" cy="106861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0" y="1693888"/>
            <a:ext cx="1068614" cy="10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7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/>
          <p:cNvSpPr/>
          <p:nvPr/>
        </p:nvSpPr>
        <p:spPr>
          <a:xfrm>
            <a:off x="773567" y="5293056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职业技能鉴定系统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3808293" y="5293056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项目管理系统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6439853" y="5895207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教学用品管理系统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9071414" y="5293056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教务管理系统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6439853" y="2499531"/>
            <a:ext cx="2287009" cy="28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顶</a:t>
            </a:r>
            <a:r>
              <a:rPr lang="zh-CN" altLang="en-US" sz="1600" dirty="0"/>
              <a:t>岗</a:t>
            </a:r>
            <a:r>
              <a:rPr lang="zh-CN" altLang="en-US" sz="1600" dirty="0" smtClean="0"/>
              <a:t>实习管理系统</a:t>
            </a:r>
            <a:endParaRPr lang="zh-CN" altLang="en-US" sz="1600" dirty="0"/>
          </a:p>
        </p:txBody>
      </p:sp>
      <p:sp>
        <p:nvSpPr>
          <p:cNvPr id="45" name="圆角矩形 44"/>
          <p:cNvSpPr/>
          <p:nvPr/>
        </p:nvSpPr>
        <p:spPr>
          <a:xfrm>
            <a:off x="9044918" y="2499531"/>
            <a:ext cx="2340000" cy="288000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高清多模式云录播系统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6439853" y="5293056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考勤智慧感知系统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9044918" y="4691040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多形态互动教学系统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773567" y="5895221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数字</a:t>
            </a:r>
            <a:r>
              <a:rPr lang="zh-CN" altLang="en-US" sz="1600" dirty="0"/>
              <a:t>语言实验室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3808293" y="5895072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红外</a:t>
            </a:r>
            <a:r>
              <a:rPr lang="zh-CN" altLang="en-US" sz="1600" dirty="0" smtClean="0"/>
              <a:t>调频听力系统</a:t>
            </a:r>
            <a:endParaRPr lang="zh-CN" altLang="en-US" sz="1600" dirty="0"/>
          </a:p>
        </p:txBody>
      </p:sp>
      <p:sp>
        <p:nvSpPr>
          <p:cNvPr id="52" name="圆角矩形 51"/>
          <p:cNvSpPr/>
          <p:nvPr/>
        </p:nvSpPr>
        <p:spPr>
          <a:xfrm>
            <a:off x="6439853" y="4691040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多媒体教室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9071414" y="5895072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……</a:t>
            </a:r>
            <a:endParaRPr lang="zh-CN" altLang="en-US" sz="1600" dirty="0"/>
          </a:p>
        </p:txBody>
      </p:sp>
      <p:sp>
        <p:nvSpPr>
          <p:cNvPr id="56" name="AutoShape 4" descr="https://timgsa.baidu.com/timg?image&amp;quality=80&amp;size=b9999_10000&amp;sec=1509416939&amp;di=e7430e0998d9bce595fce363ec2e809d&amp;imgtype=jpg&amp;er=1&amp;src=http%3A%2F%2Fimg.taopic.com%2Fuploads%2Fallimg%2F140612%2F267817-1406120I1477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AutoShape 6" descr="https://timgsa.baidu.com/timg?image&amp;quality=80&amp;size=b9999_10000&amp;sec=1508822247668&amp;di=0616792f87a237759b6917ea1cf05269&amp;imgtype=0&amp;src=http%3A%2F%2Fwww.xaedu.gov.cn%2Fattached%2Fimage%2F20151211%2F20151211201924_190_189568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 cstate="print"/>
          <a:srcRect t="5126" b="5126"/>
          <a:stretch/>
        </p:blipFill>
        <p:spPr>
          <a:xfrm>
            <a:off x="6863357" y="893630"/>
            <a:ext cx="1440000" cy="1440000"/>
          </a:xfrm>
          <a:prstGeom prst="ellipse">
            <a:avLst/>
          </a:prstGeom>
          <a:ln w="19050">
            <a:solidFill>
              <a:srgbClr val="E44C36"/>
            </a:solidFill>
          </a:ln>
        </p:spPr>
      </p:pic>
      <p:sp>
        <p:nvSpPr>
          <p:cNvPr id="60" name="AutoShape 8" descr="https://timgsa.baidu.com/timg?image&amp;quality=80&amp;size=b9999_10000&amp;sec=1509416993&amp;di=b02d4b6e9063172952fc676f48fe6e94&amp;imgtype=jpg&amp;er=1&amp;src=http%3A%2F%2Fwww.ncast.com.cn%2Fupload%2F201510%2F5633134fb91ca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4" cstate="print"/>
          <a:srcRect l="13860" r="13860"/>
          <a:stretch/>
        </p:blipFill>
        <p:spPr>
          <a:xfrm>
            <a:off x="9494918" y="893630"/>
            <a:ext cx="1440000" cy="1440000"/>
          </a:xfrm>
          <a:prstGeom prst="ellipse">
            <a:avLst/>
          </a:prstGeom>
          <a:ln w="19050">
            <a:solidFill>
              <a:srgbClr val="E44C36"/>
            </a:solidFill>
          </a:ln>
        </p:spPr>
      </p:pic>
      <p:sp>
        <p:nvSpPr>
          <p:cNvPr id="38" name="圆角矩形 37"/>
          <p:cNvSpPr/>
          <p:nvPr/>
        </p:nvSpPr>
        <p:spPr>
          <a:xfrm>
            <a:off x="773567" y="2499531"/>
            <a:ext cx="2287009" cy="28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科研管理系统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773567" y="4691040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考试巡查</a:t>
            </a:r>
            <a:r>
              <a:rPr lang="zh-CN" altLang="en-US" sz="1600" dirty="0" smtClean="0"/>
              <a:t>系统</a:t>
            </a:r>
            <a:endParaRPr lang="zh-CN" altLang="en-US" sz="1600" dirty="0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 cstate="print"/>
          <a:srcRect l="13043" r="20357"/>
          <a:stretch/>
        </p:blipFill>
        <p:spPr>
          <a:xfrm>
            <a:off x="1197071" y="893630"/>
            <a:ext cx="1440000" cy="1440000"/>
          </a:xfrm>
          <a:prstGeom prst="ellipse">
            <a:avLst/>
          </a:prstGeom>
          <a:ln w="19050">
            <a:solidFill>
              <a:srgbClr val="E44C36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6" cstate="print"/>
          <a:srcRect l="16667" r="16667"/>
          <a:stretch/>
        </p:blipFill>
        <p:spPr>
          <a:xfrm>
            <a:off x="1197071" y="3055440"/>
            <a:ext cx="1440000" cy="1440000"/>
          </a:xfrm>
          <a:prstGeom prst="ellipse">
            <a:avLst/>
          </a:prstGeom>
          <a:ln w="19050">
            <a:solidFill>
              <a:srgbClr val="E44C36"/>
            </a:solidFill>
          </a:ln>
        </p:spPr>
      </p:pic>
      <p:sp>
        <p:nvSpPr>
          <p:cNvPr id="63" name="AutoShape 10" descr="https://timgsa.baidu.com/timg?image&amp;quality=80&amp;size=b9999_10000&amp;sec=1508822329277&amp;di=ece2eddcfd77be81a9efb123f93a488f&amp;imgtype=0&amp;src=http%3A%2F%2Fb.hiphotos.baidu.com%2Fexp%2Fw%3D500%2Fsign%3D3a61793bfcdcd100cd9cf821428a47be%2F43a7d933c895d143aced371577f082025aaf0768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3808293" y="2499531"/>
            <a:ext cx="2287009" cy="288000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办公自动化系统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3781797" y="4691040"/>
            <a:ext cx="2286000" cy="288000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时间同步系统间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7" cstate="print"/>
          <a:srcRect l="16650" r="16650"/>
          <a:stretch/>
        </p:blipFill>
        <p:spPr>
          <a:xfrm>
            <a:off x="4231797" y="893630"/>
            <a:ext cx="1440000" cy="1440000"/>
          </a:xfrm>
          <a:prstGeom prst="ellipse">
            <a:avLst/>
          </a:prstGeom>
          <a:ln w="19050">
            <a:solidFill>
              <a:srgbClr val="E44C36"/>
            </a:solidFill>
          </a:ln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8" cstate="print"/>
          <a:srcRect l="30745" t="2721" r="5489" b="28579"/>
          <a:stretch/>
        </p:blipFill>
        <p:spPr>
          <a:xfrm>
            <a:off x="4231797" y="3055440"/>
            <a:ext cx="1440000" cy="1440000"/>
          </a:xfrm>
          <a:prstGeom prst="ellipse">
            <a:avLst/>
          </a:prstGeom>
          <a:ln w="19050">
            <a:solidFill>
              <a:srgbClr val="E44C36"/>
            </a:solidFill>
          </a:ln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9" cstate="print"/>
          <a:srcRect l="21813" r="21813"/>
          <a:stretch/>
        </p:blipFill>
        <p:spPr>
          <a:xfrm>
            <a:off x="6863357" y="3055440"/>
            <a:ext cx="1440000" cy="1440000"/>
          </a:xfrm>
          <a:prstGeom prst="ellipse">
            <a:avLst/>
          </a:prstGeom>
          <a:ln w="19050">
            <a:solidFill>
              <a:srgbClr val="E44C36"/>
            </a:solidFill>
          </a:ln>
        </p:spPr>
      </p:pic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10" cstate="print"/>
          <a:srcRect l="21515" t="558" r="12703" b="-558"/>
          <a:stretch/>
        </p:blipFill>
        <p:spPr>
          <a:xfrm>
            <a:off x="9494918" y="3055440"/>
            <a:ext cx="1440000" cy="1440000"/>
          </a:xfrm>
          <a:prstGeom prst="ellipse">
            <a:avLst/>
          </a:prstGeom>
          <a:ln w="19050">
            <a:solidFill>
              <a:srgbClr val="E44C36"/>
            </a:solidFill>
          </a:ln>
        </p:spPr>
      </p:pic>
      <p:sp>
        <p:nvSpPr>
          <p:cNvPr id="31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334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693323" y="861328"/>
            <a:ext cx="10805355" cy="5286033"/>
            <a:chOff x="813807" y="861328"/>
            <a:chExt cx="10805355" cy="5286033"/>
          </a:xfrm>
        </p:grpSpPr>
        <p:grpSp>
          <p:nvGrpSpPr>
            <p:cNvPr id="47" name="组合 46"/>
            <p:cNvGrpSpPr/>
            <p:nvPr/>
          </p:nvGrpSpPr>
          <p:grpSpPr>
            <a:xfrm>
              <a:off x="3653256" y="861328"/>
              <a:ext cx="2287009" cy="5286033"/>
              <a:chOff x="3731306" y="861328"/>
              <a:chExt cx="2287009" cy="5286033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3731306" y="5859361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招生管理系统</a:t>
                </a: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3731306" y="4669666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smtClean="0"/>
                  <a:t>设备</a:t>
                </a:r>
                <a:endParaRPr lang="zh-CN" altLang="en-US" sz="1600" dirty="0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3731306" y="5264513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学籍管理系统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3731306" y="2498460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智慧财务系统 </a:t>
                </a:r>
              </a:p>
            </p:txBody>
          </p:sp>
          <p:pic>
            <p:nvPicPr>
              <p:cNvPr id="36" name="图片 35"/>
              <p:cNvPicPr>
                <a:picLocks noChangeAspect="1"/>
              </p:cNvPicPr>
              <p:nvPr/>
            </p:nvPicPr>
            <p:blipFill rotWithShape="1">
              <a:blip r:embed="rId3" cstate="print"/>
              <a:srcRect l="16565" r="16565"/>
              <a:stretch/>
            </p:blipFill>
            <p:spPr>
              <a:xfrm>
                <a:off x="4154810" y="3056474"/>
                <a:ext cx="1440000" cy="1440000"/>
              </a:xfrm>
              <a:prstGeom prst="ellipse">
                <a:avLst/>
              </a:prstGeom>
              <a:noFill/>
              <a:ln w="19050">
                <a:solidFill>
                  <a:srgbClr val="E44C36"/>
                </a:solidFill>
              </a:ln>
            </p:spPr>
          </p:pic>
          <p:pic>
            <p:nvPicPr>
              <p:cNvPr id="37" name="图片 36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16700" r="16700"/>
              <a:stretch/>
            </p:blipFill>
            <p:spPr>
              <a:xfrm>
                <a:off x="4154810" y="861328"/>
                <a:ext cx="1440000" cy="1440000"/>
              </a:xfrm>
              <a:prstGeom prst="ellipse">
                <a:avLst/>
              </a:prstGeom>
              <a:noFill/>
              <a:ln w="19050">
                <a:solidFill>
                  <a:srgbClr val="E44C36"/>
                </a:solidFill>
              </a:ln>
            </p:spPr>
          </p:pic>
        </p:grpSp>
        <p:grpSp>
          <p:nvGrpSpPr>
            <p:cNvPr id="46" name="组合 45"/>
            <p:cNvGrpSpPr/>
            <p:nvPr/>
          </p:nvGrpSpPr>
          <p:grpSpPr>
            <a:xfrm>
              <a:off x="6492705" y="861328"/>
              <a:ext cx="2287009" cy="5286033"/>
              <a:chOff x="6398022" y="861328"/>
              <a:chExt cx="2287009" cy="5286033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6398022" y="2498460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迎新管理系统</a:t>
                </a: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6398022" y="4669666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安防系统</a:t>
                </a: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6398022" y="5264513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就业管理系统</a:t>
                </a: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6398022" y="5859361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智慧档案管理系统</a:t>
                </a:r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 rotWithShape="1">
              <a:blip r:embed="rId5" cstate="print"/>
              <a:srcRect l="18100" r="18100"/>
              <a:stretch/>
            </p:blipFill>
            <p:spPr>
              <a:xfrm>
                <a:off x="6821526" y="3056474"/>
                <a:ext cx="1440000" cy="1440000"/>
              </a:xfrm>
              <a:prstGeom prst="ellipse">
                <a:avLst/>
              </a:prstGeom>
              <a:noFill/>
              <a:ln w="19050">
                <a:solidFill>
                  <a:srgbClr val="E44C36"/>
                </a:solidFill>
              </a:ln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6" cstate="print"/>
              <a:srcRect l="16700" r="16700"/>
              <a:stretch/>
            </p:blipFill>
            <p:spPr>
              <a:xfrm>
                <a:off x="6821526" y="861328"/>
                <a:ext cx="1440000" cy="1440000"/>
              </a:xfrm>
              <a:prstGeom prst="ellipse">
                <a:avLst/>
              </a:prstGeom>
              <a:noFill/>
              <a:ln w="19050">
                <a:solidFill>
                  <a:srgbClr val="E44C36"/>
                </a:solidFill>
              </a:ln>
            </p:spPr>
          </p:pic>
        </p:grpSp>
        <p:grpSp>
          <p:nvGrpSpPr>
            <p:cNvPr id="43" name="组合 42"/>
            <p:cNvGrpSpPr/>
            <p:nvPr/>
          </p:nvGrpSpPr>
          <p:grpSpPr>
            <a:xfrm>
              <a:off x="9332153" y="861328"/>
              <a:ext cx="2287009" cy="5286033"/>
              <a:chOff x="9332153" y="861328"/>
              <a:chExt cx="2287009" cy="5286033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9332153" y="2498460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离校管理系统</a:t>
                </a: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9332153" y="5859361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/>
                  <a:t>……</a:t>
                </a:r>
                <a:endParaRPr lang="zh-CN" altLang="en-US" sz="1600" dirty="0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9332153" y="5264513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学生工作管理系统</a:t>
                </a: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9332153" y="4669666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健康管理系统</a:t>
                </a:r>
              </a:p>
            </p:txBody>
          </p:sp>
          <p:pic>
            <p:nvPicPr>
              <p:cNvPr id="40" name="图片 39"/>
              <p:cNvPicPr>
                <a:picLocks noChangeAspect="1"/>
              </p:cNvPicPr>
              <p:nvPr/>
            </p:nvPicPr>
            <p:blipFill rotWithShape="1">
              <a:blip r:embed="rId7" cstate="print"/>
              <a:srcRect l="16700" r="16700"/>
              <a:stretch/>
            </p:blipFill>
            <p:spPr>
              <a:xfrm>
                <a:off x="9755657" y="3056474"/>
                <a:ext cx="1440000" cy="1440000"/>
              </a:xfrm>
              <a:prstGeom prst="ellipse">
                <a:avLst/>
              </a:prstGeom>
              <a:noFill/>
              <a:ln w="19050">
                <a:solidFill>
                  <a:srgbClr val="E44C36"/>
                </a:solidFill>
              </a:ln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 rotWithShape="1">
              <a:blip r:embed="rId8" cstate="print"/>
              <a:srcRect l="16667" r="16667"/>
              <a:stretch/>
            </p:blipFill>
            <p:spPr>
              <a:xfrm>
                <a:off x="9755657" y="861328"/>
                <a:ext cx="1440000" cy="1440000"/>
              </a:xfrm>
              <a:prstGeom prst="ellipse">
                <a:avLst/>
              </a:prstGeom>
              <a:noFill/>
              <a:ln w="19050">
                <a:solidFill>
                  <a:srgbClr val="E44C36"/>
                </a:solidFill>
              </a:ln>
            </p:spPr>
          </p:pic>
        </p:grpSp>
        <p:grpSp>
          <p:nvGrpSpPr>
            <p:cNvPr id="48" name="组合 47"/>
            <p:cNvGrpSpPr/>
            <p:nvPr/>
          </p:nvGrpSpPr>
          <p:grpSpPr>
            <a:xfrm>
              <a:off x="813807" y="861328"/>
              <a:ext cx="2287009" cy="5286033"/>
              <a:chOff x="813807" y="861328"/>
              <a:chExt cx="2287009" cy="5286033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813807" y="5264513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人事管理系统</a:t>
                </a: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813807" y="4669666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会议系统</a:t>
                </a: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813807" y="2498460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信息发布系统</a:t>
                </a: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813807" y="5859361"/>
                <a:ext cx="2287009" cy="28800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资产管理系统</a:t>
                </a:r>
              </a:p>
            </p:txBody>
          </p:sp>
          <p:pic>
            <p:nvPicPr>
              <p:cNvPr id="3074" name="Picture 2" descr="https://ss3.bdstatic.com/70cFv8Sh_Q1YnxGkpoWK1HF6hhy/it/u=4148857789,2272856418&amp;fm=27&amp;gp=0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" r="33006"/>
              <a:stretch/>
            </p:blipFill>
            <p:spPr bwMode="auto">
              <a:xfrm>
                <a:off x="1237311" y="861328"/>
                <a:ext cx="1440000" cy="1440000"/>
              </a:xfrm>
              <a:prstGeom prst="ellipse">
                <a:avLst/>
              </a:prstGeom>
              <a:noFill/>
              <a:ln w="19050">
                <a:solidFill>
                  <a:srgbClr val="E44C3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图片 41"/>
              <p:cNvPicPr>
                <a:picLocks noChangeAspect="1"/>
              </p:cNvPicPr>
              <p:nvPr/>
            </p:nvPicPr>
            <p:blipFill rotWithShape="1">
              <a:blip r:embed="rId10" cstate="print"/>
              <a:srcRect l="16700" r="16700"/>
              <a:stretch/>
            </p:blipFill>
            <p:spPr>
              <a:xfrm>
                <a:off x="1237311" y="3056474"/>
                <a:ext cx="1440000" cy="1440000"/>
              </a:xfrm>
              <a:prstGeom prst="ellipse">
                <a:avLst/>
              </a:prstGeom>
              <a:noFill/>
              <a:ln w="19050">
                <a:solidFill>
                  <a:srgbClr val="E44C36"/>
                </a:solidFill>
              </a:ln>
            </p:spPr>
          </p:pic>
        </p:grpSp>
      </p:grpSp>
      <p:sp>
        <p:nvSpPr>
          <p:cNvPr id="44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736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科研管理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AutoShape 3"/>
          <p:cNvSpPr/>
          <p:nvPr/>
        </p:nvSpPr>
        <p:spPr bwMode="auto">
          <a:xfrm>
            <a:off x="173037" y="1011476"/>
            <a:ext cx="11848054" cy="14027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50800" tIns="50800" rIns="50800" bIns="5080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通过科研管理系统建设，可以实现科研工作的网络化管理，形成一个动态的科研数据中心和科研管理沟通平台，全面、实时、准确提供学校的有关科研信息，服务于高校科研工作人员的工作，辅助领导进行科研管理决策，从而为科研管理人员开展工作提供极大的</a:t>
            </a:r>
            <a:r>
              <a:rPr lang="zh-CN" altLang="en-US" sz="2000">
                <a:solidFill>
                  <a:schemeClr val="accent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便利</a:t>
            </a:r>
            <a:r>
              <a:rPr lang="zh-CN" altLang="en-US" sz="2000" smtClean="0">
                <a:solidFill>
                  <a:schemeClr val="accent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endParaRPr lang="zh-CN" altLang="en-US" sz="2000" dirty="0">
              <a:solidFill>
                <a:schemeClr val="accent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" y="2476113"/>
            <a:ext cx="6565898" cy="3975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20" y="3131185"/>
            <a:ext cx="5086271" cy="33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人事管理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AutoShape 3"/>
          <p:cNvSpPr/>
          <p:nvPr/>
        </p:nvSpPr>
        <p:spPr bwMode="auto">
          <a:xfrm>
            <a:off x="393700" y="1297709"/>
            <a:ext cx="11525666" cy="5691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50800" tIns="50800" rIns="50800" bIns="5080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正元高校人事</a:t>
            </a:r>
            <a:r>
              <a:rPr lang="zh-CN" altLang="en-US" dirty="0">
                <a:solidFill>
                  <a:schemeClr val="accent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信息管理系统主要是实现高校教职工相关信息的统一管理，各种手续办理流程的统一管理。采用数据仓库技术、分布式信息处理技术构建，运行于校园网络环境下，符合有关国家标准、教育部标准、行业标准，通过网上业务流程实现对高校人事信息进行数据管理、维护、共享、交换，并以工作岗位为核心实现对教职工的电子身份认证和权限管理。</a:t>
            </a:r>
            <a:r>
              <a:rPr lang="zh-CN" altLang="en-US" dirty="0" smtClean="0">
                <a:solidFill>
                  <a:schemeClr val="accent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endParaRPr lang="en-US" altLang="zh-CN" dirty="0" smtClean="0">
              <a:solidFill>
                <a:schemeClr val="accent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9" y="2430609"/>
            <a:ext cx="6422847" cy="4267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058" y="2430609"/>
            <a:ext cx="5956308" cy="39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网上教师发展中心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634" y="719960"/>
            <a:ext cx="10447866" cy="528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Box 44"/>
          <p:cNvSpPr>
            <a:spLocks noChangeArrowheads="1"/>
          </p:cNvSpPr>
          <p:nvPr/>
        </p:nvSpPr>
        <p:spPr bwMode="auto">
          <a:xfrm>
            <a:off x="2461450" y="6009005"/>
            <a:ext cx="7962900" cy="848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4"/>
                </a:solidFill>
                <a:latin typeface="微软雅黑"/>
                <a:ea typeface="微软雅黑"/>
                <a:sym typeface="微软雅黑" pitchFamily="34" charset="-122"/>
              </a:rPr>
              <a:t>利用各应用平台积累的大数据进行挖掘分析，形成对教师发展有促进作用的意见和建议</a:t>
            </a:r>
          </a:p>
        </p:txBody>
      </p:sp>
    </p:spTree>
    <p:extLst>
      <p:ext uri="{BB962C8B-B14F-4D97-AF65-F5344CB8AC3E}">
        <p14:creationId xmlns:p14="http://schemas.microsoft.com/office/powerpoint/2010/main" val="3166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网络学习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036" y="1002465"/>
            <a:ext cx="6737679" cy="2962244"/>
          </a:xfrm>
          <a:prstGeom prst="rect">
            <a:avLst/>
          </a:prstGeom>
          <a:noFill/>
          <a:ln w="9525">
            <a:solidFill>
              <a:srgbClr val="2E8DF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3038" y="3690591"/>
            <a:ext cx="6478022" cy="2951509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7243957" y="1038860"/>
            <a:ext cx="4827103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14门课程实现全程网上学习，累计在线学习12326人，部分课程访问量接近40000次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463" y="4626610"/>
            <a:ext cx="4827103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1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学生可带着学分报到，</a:t>
            </a:r>
            <a:r>
              <a:rPr lang="en-US" altLang="zh-CN" sz="2800" b="1" dirty="0" smtClean="0">
                <a:solidFill>
                  <a:schemeClr val="accent1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3513</a:t>
            </a:r>
            <a:r>
              <a:rPr lang="zh-CN" altLang="en-US" sz="2800" b="1" dirty="0" smtClean="0">
                <a:solidFill>
                  <a:schemeClr val="accent1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名学生注册使用，近</a:t>
            </a:r>
            <a:r>
              <a:rPr lang="en-US" altLang="zh-CN" sz="2800" b="1" dirty="0" smtClean="0">
                <a:solidFill>
                  <a:schemeClr val="accent1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1500</a:t>
            </a:r>
            <a:r>
              <a:rPr lang="zh-CN" altLang="en-US" sz="2800" b="1" dirty="0" smtClean="0">
                <a:solidFill>
                  <a:schemeClr val="accent1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名学生获得相关课程学分</a:t>
            </a:r>
          </a:p>
        </p:txBody>
      </p:sp>
    </p:spTree>
    <p:extLst>
      <p:ext uri="{BB962C8B-B14F-4D97-AF65-F5344CB8AC3E}">
        <p14:creationId xmlns:p14="http://schemas.microsoft.com/office/powerpoint/2010/main" val="12065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 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领导简介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16387" name="组合 30"/>
          <p:cNvGrpSpPr>
            <a:grpSpLocks/>
          </p:cNvGrpSpPr>
          <p:nvPr/>
        </p:nvGrpSpPr>
        <p:grpSpPr bwMode="auto">
          <a:xfrm>
            <a:off x="1722438" y="781050"/>
            <a:ext cx="8747125" cy="3048000"/>
            <a:chOff x="2181728" y="782033"/>
            <a:chExt cx="8747956" cy="3046242"/>
          </a:xfrm>
        </p:grpSpPr>
        <p:sp>
          <p:nvSpPr>
            <p:cNvPr id="32" name="TextBox 8"/>
            <p:cNvSpPr txBox="1">
              <a:spLocks noChangeArrowheads="1"/>
            </p:cNvSpPr>
            <p:nvPr/>
          </p:nvSpPr>
          <p:spPr bwMode="auto">
            <a:xfrm>
              <a:off x="4890260" y="782033"/>
              <a:ext cx="6039424" cy="304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ts val="1200"/>
                </a:spcAft>
                <a:defRPr/>
              </a:pPr>
              <a:r>
                <a:rPr lang="zh-CN" altLang="zh-CN" b="1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陈</a:t>
              </a:r>
              <a:r>
                <a:rPr lang="en-US" altLang="zh-CN" b="1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    </a:t>
              </a:r>
              <a:r>
                <a:rPr lang="zh-CN" altLang="zh-CN" b="1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坚</a:t>
              </a:r>
              <a:endParaRPr lang="en-US" altLang="zh-CN" b="1" dirty="0"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  <a:p>
              <a:pPr marL="285750" indent="-285750" eaLnBrk="1" hangingPunct="1">
                <a:lnSpc>
                  <a:spcPct val="150000"/>
                </a:lnSpc>
                <a:spcAft>
                  <a:spcPts val="600"/>
                </a:spcAft>
                <a:buFontTx/>
                <a:buBlip>
                  <a:blip r:embed="rId3"/>
                </a:buBlip>
                <a:defRPr/>
              </a:pPr>
              <a:r>
                <a:rPr lang="zh-CN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中共党员，全国模范军转干部 </a:t>
              </a:r>
              <a:endParaRPr lang="en-US" altLang="zh-CN" sz="1200" dirty="0"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  <a:p>
              <a:pPr marL="285750" indent="-285750" eaLnBrk="1" hangingPunct="1">
                <a:lnSpc>
                  <a:spcPct val="150000"/>
                </a:lnSpc>
                <a:spcAft>
                  <a:spcPts val="600"/>
                </a:spcAft>
                <a:buFontTx/>
                <a:buBlip>
                  <a:blip r:embed="rId3"/>
                </a:buBlip>
                <a:defRPr/>
              </a:pPr>
              <a:r>
                <a:rPr lang="en-US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1985</a:t>
              </a:r>
              <a:r>
                <a:rPr lang="zh-CN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年毕业于南京陆军学院军事指挥专业</a:t>
              </a:r>
              <a:r>
                <a:rPr lang="en-US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	</a:t>
              </a:r>
            </a:p>
            <a:p>
              <a:pPr marL="285750" indent="-285750" eaLnBrk="1" hangingPunct="1">
                <a:lnSpc>
                  <a:spcPct val="150000"/>
                </a:lnSpc>
                <a:spcAft>
                  <a:spcPts val="600"/>
                </a:spcAft>
                <a:buFontTx/>
                <a:buBlip>
                  <a:blip r:embed="rId3"/>
                </a:buBlip>
                <a:defRPr/>
              </a:pPr>
              <a:r>
                <a:rPr lang="en-US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2006</a:t>
              </a:r>
              <a:r>
                <a:rPr lang="zh-CN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年毕业于中欧国际工商学院</a:t>
              </a:r>
              <a:endParaRPr lang="en-US" altLang="zh-CN" sz="1200" dirty="0"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  <a:p>
              <a:pPr marL="285750" indent="-285750" eaLnBrk="1" hangingPunct="1">
                <a:lnSpc>
                  <a:spcPct val="150000"/>
                </a:lnSpc>
                <a:spcAft>
                  <a:spcPts val="600"/>
                </a:spcAft>
                <a:buFontTx/>
                <a:buBlip>
                  <a:blip r:embed="rId3"/>
                </a:buBlip>
                <a:defRPr/>
              </a:pPr>
              <a:r>
                <a:rPr lang="en-US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EMBA</a:t>
              </a:r>
              <a:r>
                <a:rPr lang="zh-CN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硕士，高级经济师</a:t>
              </a:r>
              <a:endParaRPr lang="en-US" altLang="zh-CN" sz="1200" dirty="0"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  <a:p>
              <a:pPr marL="285750" indent="-285750" eaLnBrk="1" hangingPunct="1">
                <a:lnSpc>
                  <a:spcPct val="150000"/>
                </a:lnSpc>
                <a:buFontTx/>
                <a:buBlip>
                  <a:blip r:embed="rId3"/>
                </a:buBlip>
                <a:defRPr/>
              </a:pPr>
              <a:r>
                <a:rPr lang="zh-CN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军旅生涯</a:t>
              </a:r>
              <a:r>
                <a:rPr lang="en-US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15</a:t>
              </a:r>
              <a:r>
                <a:rPr lang="zh-CN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年，曾任连长、作训股长，并在集团军司令部、大军区政治部任职，荣立二、三等功被评为集团军优秀基层干部标兵，南京军区曾以“佩剑连长”为题对其作典型宣传。自主创业</a:t>
              </a:r>
              <a:r>
                <a:rPr lang="en-US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20</a:t>
              </a:r>
              <a:r>
                <a:rPr lang="zh-CN" altLang="en-US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多</a:t>
              </a:r>
              <a:r>
                <a:rPr lang="zh-CN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年，创建并带领正元</a:t>
              </a:r>
              <a:r>
                <a:rPr lang="zh-CN" altLang="en-US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智慧</a:t>
              </a:r>
              <a:r>
                <a:rPr lang="zh-CN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快速发展</a:t>
              </a:r>
              <a:r>
                <a:rPr lang="zh-CN" altLang="en-US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，</a:t>
              </a:r>
              <a:r>
                <a:rPr lang="zh-CN" altLang="zh-CN" sz="1200" dirty="0">
                  <a:latin typeface="Century Gothic" panose="020B0502020202020204" pitchFamily="34" charset="0"/>
                  <a:ea typeface="微软雅黑 Light" panose="020B0502040204020203" pitchFamily="34" charset="-122"/>
                </a:rPr>
                <a:t>诚信守诺，善于用人，擅长将军事管理与现代企业管理相结合</a:t>
              </a:r>
              <a:endParaRPr lang="zh-CN" altLang="en-US" sz="1200" dirty="0">
                <a:latin typeface="Century Gothic" panose="020B0502020202020204" pitchFamily="34" charset="0"/>
                <a:ea typeface="微软雅黑 Light" panose="020B0502040204020203" pitchFamily="34" charset="-122"/>
              </a:endParaRPr>
            </a:p>
          </p:txBody>
        </p:sp>
        <p:pic>
          <p:nvPicPr>
            <p:cNvPr id="33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5" r="13655"/>
            <a:stretch/>
          </p:blipFill>
          <p:spPr bwMode="auto">
            <a:xfrm>
              <a:off x="2181728" y="1213980"/>
              <a:ext cx="2013890" cy="201354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圆角矩形 33"/>
          <p:cNvSpPr/>
          <p:nvPr/>
        </p:nvSpPr>
        <p:spPr bwMode="auto">
          <a:xfrm>
            <a:off x="1900238" y="3454400"/>
            <a:ext cx="1655762" cy="252413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/>
              <a:t>董事长</a:t>
            </a:r>
          </a:p>
        </p:txBody>
      </p:sp>
      <p:pic>
        <p:nvPicPr>
          <p:cNvPr id="35" name="图片 1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7" r="243"/>
          <a:stretch/>
        </p:blipFill>
        <p:spPr bwMode="auto">
          <a:xfrm>
            <a:off x="8086149" y="3970987"/>
            <a:ext cx="2016000" cy="2016000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内容占位符 2"/>
          <p:cNvSpPr txBox="1">
            <a:spLocks/>
          </p:cNvSpPr>
          <p:nvPr/>
        </p:nvSpPr>
        <p:spPr>
          <a:xfrm>
            <a:off x="1900238" y="4200525"/>
            <a:ext cx="5954712" cy="24558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b="1" dirty="0" smtClean="0">
                <a:latin typeface="Century Gothic" panose="020B0502020202020204" pitchFamily="34" charset="0"/>
              </a:rPr>
              <a:t>周才健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sz="1200" dirty="0">
                <a:latin typeface="Century Gothic" panose="020B0502020202020204" pitchFamily="34" charset="0"/>
              </a:rPr>
              <a:t>国家“千人计划”专家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sz="1200" dirty="0">
                <a:latin typeface="Century Gothic" panose="020B0502020202020204" pitchFamily="34" charset="0"/>
              </a:rPr>
              <a:t>美国马里兰大学博士、约翰霍普金斯大学</a:t>
            </a:r>
            <a:r>
              <a:rPr lang="en-US" altLang="zh-CN" sz="1200" dirty="0">
                <a:latin typeface="Century Gothic" panose="020B0502020202020204" pitchFamily="34" charset="0"/>
              </a:rPr>
              <a:t>MBA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sz="1200" dirty="0">
                <a:latin typeface="Century Gothic" panose="020B0502020202020204" pitchFamily="34" charset="0"/>
              </a:rPr>
              <a:t>曾就职于美国</a:t>
            </a:r>
            <a:r>
              <a:rPr lang="en-US" altLang="zh-CN" sz="1200" dirty="0">
                <a:latin typeface="Century Gothic" panose="020B0502020202020204" pitchFamily="34" charset="0"/>
              </a:rPr>
              <a:t>L3</a:t>
            </a:r>
            <a:r>
              <a:rPr lang="zh-CN" altLang="en-US" sz="1200" dirty="0">
                <a:latin typeface="Century Gothic" panose="020B0502020202020204" pitchFamily="34" charset="0"/>
              </a:rPr>
              <a:t>通信、洛基马丁、威瑞森等公司，并担任全美网络工程部总监和全美供应链总监等职</a:t>
            </a:r>
            <a:endParaRPr lang="en-US" altLang="zh-CN" sz="1200" dirty="0">
              <a:latin typeface="Century Gothic" panose="020B0502020202020204" pitchFamily="34" charset="0"/>
            </a:endParaRPr>
          </a:p>
          <a:p>
            <a:pPr>
              <a:defRPr/>
            </a:pPr>
            <a:endParaRPr lang="zh-CN" altLang="en-US" sz="2000" dirty="0">
              <a:latin typeface="Century Gothic" panose="020B0502020202020204" pitchFamily="34" charset="0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8266113" y="6129338"/>
            <a:ext cx="1655762" cy="252412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/>
              <a:t>总工程师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招生管理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AutoShape 3"/>
          <p:cNvSpPr/>
          <p:nvPr/>
        </p:nvSpPr>
        <p:spPr bwMode="auto">
          <a:xfrm>
            <a:off x="279400" y="942109"/>
            <a:ext cx="11684000" cy="1293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</a:pPr>
            <a:r>
              <a:rPr lang="zh-CN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针对</a:t>
            </a:r>
            <a:r>
              <a:rPr lang="zh-CN" altLang="en-US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高</a:t>
            </a:r>
            <a:r>
              <a:rPr lang="zh-CN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校录取招生而开发的一款招生管理软件，用于实现学校招生的高效管理</a:t>
            </a:r>
            <a:r>
              <a:rPr lang="zh-CN" altLang="zh-CN" sz="1600" dirty="0" smtClean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，本</a:t>
            </a:r>
            <a:r>
              <a:rPr lang="zh-CN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系统不仅具备强大的统计分析功能，可以进行在线批量</a:t>
            </a:r>
            <a:r>
              <a:rPr lang="en-US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excel</a:t>
            </a:r>
            <a:r>
              <a:rPr lang="zh-CN" altLang="en-US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、</a:t>
            </a:r>
            <a:r>
              <a:rPr lang="en-US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dbf</a:t>
            </a:r>
            <a:r>
              <a:rPr lang="zh-CN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表格导入，查看各院系、各省份的考生录取情况，也可以查看全部的考生录取情况。</a:t>
            </a:r>
            <a:endParaRPr lang="en-US" altLang="zh-CN" sz="1600" dirty="0">
              <a:solidFill>
                <a:srgbClr val="0070C0"/>
              </a:solidFill>
              <a:latin typeface="Heiti SC Light"/>
              <a:ea typeface="Heiti SC Light"/>
              <a:cs typeface="Heiti SC Light"/>
            </a:endParaRPr>
          </a:p>
          <a:p>
            <a:pPr>
              <a:lnSpc>
                <a:spcPct val="120000"/>
              </a:lnSpc>
            </a:pPr>
            <a:r>
              <a:rPr lang="zh-CN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该系统还具备了新生录取通知书打印功能和</a:t>
            </a:r>
            <a:r>
              <a:rPr lang="en-US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EMS</a:t>
            </a:r>
            <a:r>
              <a:rPr lang="zh-CN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打印功能，不仅可以批量进行新生录取通知书和</a:t>
            </a:r>
            <a:r>
              <a:rPr lang="en-US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EMS</a:t>
            </a:r>
            <a:r>
              <a:rPr lang="zh-CN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信封的打印，还可以对通知书和</a:t>
            </a:r>
            <a:r>
              <a:rPr lang="en-US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EMS</a:t>
            </a:r>
            <a:r>
              <a:rPr lang="zh-CN" altLang="zh-CN" sz="1600" dirty="0">
                <a:solidFill>
                  <a:srgbClr val="0070C0"/>
                </a:solidFill>
                <a:latin typeface="Heiti SC Light"/>
                <a:ea typeface="Heiti SC Light"/>
                <a:cs typeface="Heiti SC Light"/>
              </a:rPr>
              <a:t>格式进行设计、调整。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278148"/>
            <a:ext cx="7588496" cy="5207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352" y="3181985"/>
            <a:ext cx="5184012" cy="36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1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迎新管理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" y="2563733"/>
            <a:ext cx="4487599" cy="31355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5" name="AutoShape 3"/>
          <p:cNvSpPr/>
          <p:nvPr/>
        </p:nvSpPr>
        <p:spPr bwMode="auto">
          <a:xfrm>
            <a:off x="387228" y="840509"/>
            <a:ext cx="11637879" cy="147752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50800" tIns="50800" rIns="50800" bIns="50800" anchor="ctr"/>
          <a:lstStyle/>
          <a:p>
            <a:pPr algn="l">
              <a:lnSpc>
                <a:spcPct val="150000"/>
              </a:lnSpc>
              <a:spcBef>
                <a:spcPts val="4200"/>
              </a:spcBef>
            </a:pPr>
            <a:r>
              <a:rPr lang="zh-CN" altLang="en-US" sz="1600" smtClean="0">
                <a:solidFill>
                  <a:schemeClr val="accent1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迎新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系统是面向全校新生、学校各院系及职能部门，集各项迎新工作于一体的信息系统。涵盖迎新前流程设计、信息服务；迎新现场管理、数据统计；数据分析、后续服务管理等迎新活动全过程管理。改变以往的迎新模式，用灵活的身份信息获取模式取代手工填写新生信息、用数据资源流动代替实物表格流动、以信息共享和交换代替人工资料传递，明确各部门及工作人员在迎新过程中的职责和业务管理范围，减轻部门工作量、提高工作效率，全面营造方便、高效、一体化的入学报到环境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99" y="2318030"/>
            <a:ext cx="6018007" cy="37661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298" y="4078789"/>
            <a:ext cx="4661401" cy="27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迎新管理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AutoShape 3"/>
          <p:cNvSpPr/>
          <p:nvPr/>
        </p:nvSpPr>
        <p:spPr bwMode="auto">
          <a:xfrm>
            <a:off x="393700" y="1043709"/>
            <a:ext cx="11684000" cy="8038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50800" tIns="50800" rIns="50800" bIns="50800" anchor="ctr"/>
          <a:lstStyle/>
          <a:p>
            <a:pPr algn="l">
              <a:lnSpc>
                <a:spcPct val="150000"/>
              </a:lnSpc>
              <a:spcBef>
                <a:spcPts val="4200"/>
              </a:spcBef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Times New Roman" panose="02020603050405020304" charset="0"/>
              </a:rPr>
              <a:t>新生微服务是基于微信公共号给学生提供多种服务，包括我的校园，住宿服务，财务服务，交通服务，手机选号，校园卡</a:t>
            </a:r>
            <a:r>
              <a:rPr lang="zh-CN" altLang="en-US" sz="1600" smtClean="0">
                <a:solidFill>
                  <a:schemeClr val="accent1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Times New Roman" panose="02020603050405020304" charset="0"/>
              </a:rPr>
              <a:t>服务，报到流程等。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7" y="1847516"/>
            <a:ext cx="2547724" cy="4529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92" y="2074710"/>
            <a:ext cx="2419928" cy="43020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20" y="2074710"/>
            <a:ext cx="2419928" cy="43020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46" y="2074710"/>
            <a:ext cx="2419928" cy="43020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772" y="2074710"/>
            <a:ext cx="2419928" cy="43020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2324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学籍异动管理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AutoShape 3"/>
          <p:cNvSpPr/>
          <p:nvPr/>
        </p:nvSpPr>
        <p:spPr bwMode="auto">
          <a:xfrm>
            <a:off x="292100" y="878610"/>
            <a:ext cx="11684000" cy="15228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50800" tIns="50800" rIns="50800" bIns="50800" anchor="ctr"/>
          <a:lstStyle/>
          <a:p>
            <a:pPr>
              <a:lnSpc>
                <a:spcPct val="150000"/>
              </a:lnSpc>
              <a:spcBef>
                <a:spcPts val="4200"/>
              </a:spcBef>
            </a:pPr>
            <a:r>
              <a:rPr lang="zh-CN" altLang="en-US" sz="1600" dirty="0">
                <a:solidFill>
                  <a:srgbClr val="0070C0"/>
                </a:solidFill>
                <a:latin typeface="Hiragino Sans GB W3"/>
                <a:ea typeface="Hiragino Sans GB W3"/>
                <a:cs typeface="Hiragino Sans GB W3"/>
              </a:rPr>
              <a:t>按学院的学生管理规定制定学籍异动的相关制度及流程，学生在校期间的休学、复学、退学、转学、转专业等学籍异动，均纳入学籍异动管理中，由教务处统一管理。教务处将学籍异动情况通过学籍管理平台进行管理，并将原始资料存入档案，再逐一</a:t>
            </a:r>
            <a:r>
              <a:rPr lang="zh-CN" altLang="en-US" sz="1600" dirty="0" smtClean="0">
                <a:solidFill>
                  <a:srgbClr val="0070C0"/>
                </a:solidFill>
                <a:latin typeface="Hiragino Sans GB W3"/>
                <a:ea typeface="Hiragino Sans GB W3"/>
                <a:cs typeface="Hiragino Sans GB W3"/>
              </a:rPr>
              <a:t>进行登记。各院系根据</a:t>
            </a:r>
            <a:r>
              <a:rPr lang="zh-CN" altLang="en-US" sz="1600" dirty="0">
                <a:solidFill>
                  <a:srgbClr val="0070C0"/>
                </a:solidFill>
                <a:latin typeface="Hiragino Sans GB W3"/>
                <a:ea typeface="Hiragino Sans GB W3"/>
                <a:cs typeface="Hiragino Sans GB W3"/>
              </a:rPr>
              <a:t>规定指导学生按相关的流程程序进行办理，并对学籍异动的情况进行登记和备案，及时核对学生学籍异动情况。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401501"/>
            <a:ext cx="7737844" cy="42024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275" y="3263900"/>
            <a:ext cx="4848825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会议管理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037" y="936040"/>
            <a:ext cx="8547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160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于RFID技术的智能会议管理平台是通过每位教职工随身携带的教工校园卡，通过会议室指定区域时，无需主动刷卡即可实现自动签到操作。会议室终端主动识别参会人员身份，终端显示屏上将会显示参会人员姓名、照片、就座位置等信息。从而实现对参会人员的自动签到、人员信息显示、就座引导、签到信息统计等功能。</a:t>
            </a:r>
          </a:p>
          <a:p>
            <a:pPr latinLnBrk="0">
              <a:lnSpc>
                <a:spcPct val="150000"/>
              </a:lnSpc>
            </a:pPr>
            <a:endParaRPr lang="zh-CN" altLang="zh-CN" sz="1600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6" name="图片 5" descr="开放式会议考勤通道机（BY-RR5224）"/>
          <p:cNvPicPr>
            <a:picLocks noChangeAspect="1"/>
          </p:cNvPicPr>
          <p:nvPr/>
        </p:nvPicPr>
        <p:blipFill>
          <a:blip r:embed="rId2"/>
          <a:srcRect t="3903"/>
          <a:stretch>
            <a:fillRect/>
          </a:stretch>
        </p:blipFill>
        <p:spPr>
          <a:xfrm>
            <a:off x="9201935" y="149226"/>
            <a:ext cx="2577225" cy="2380262"/>
          </a:xfrm>
          <a:prstGeom prst="rect">
            <a:avLst/>
          </a:prstGeom>
        </p:spPr>
      </p:pic>
      <p:pic>
        <p:nvPicPr>
          <p:cNvPr id="7" name="Picture 2" descr="C:\Users\ShuangChi\Desktop\QQ图片201601281213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83" y="3220576"/>
            <a:ext cx="4637696" cy="2800561"/>
          </a:xfrm>
          <a:prstGeom prst="rect">
            <a:avLst/>
          </a:prstGeom>
          <a:noFill/>
        </p:spPr>
      </p:pic>
      <p:pic>
        <p:nvPicPr>
          <p:cNvPr id="8" name="Picture 3" descr="pasted-image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65" y="2601240"/>
            <a:ext cx="6689621" cy="403923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9162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订餐服务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4" name="组合 10"/>
          <p:cNvGrpSpPr/>
          <p:nvPr/>
        </p:nvGrpSpPr>
        <p:grpSpPr>
          <a:xfrm>
            <a:off x="437907" y="873311"/>
            <a:ext cx="540000" cy="540000"/>
            <a:chOff x="5681" y="2844"/>
            <a:chExt cx="1134" cy="1134"/>
          </a:xfrm>
        </p:grpSpPr>
        <p:grpSp>
          <p:nvGrpSpPr>
            <p:cNvPr id="5" name="组合 12"/>
            <p:cNvGrpSpPr/>
            <p:nvPr/>
          </p:nvGrpSpPr>
          <p:grpSpPr>
            <a:xfrm>
              <a:off x="5801" y="2964"/>
              <a:ext cx="893" cy="893"/>
              <a:chOff x="4534974" y="2492893"/>
              <a:chExt cx="756000" cy="756000"/>
            </a:xfrm>
            <a:noFill/>
          </p:grpSpPr>
          <p:sp>
            <p:nvSpPr>
              <p:cNvPr id="7" name="椭圆 6"/>
              <p:cNvSpPr/>
              <p:nvPr/>
            </p:nvSpPr>
            <p:spPr>
              <a:xfrm>
                <a:off x="4534974" y="2492893"/>
                <a:ext cx="756000" cy="75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8" name="组合 14"/>
              <p:cNvGrpSpPr/>
              <p:nvPr/>
            </p:nvGrpSpPr>
            <p:grpSpPr>
              <a:xfrm>
                <a:off x="4687974" y="2629656"/>
                <a:ext cx="450000" cy="434596"/>
                <a:chOff x="5512720" y="2152017"/>
                <a:chExt cx="583915" cy="496874"/>
              </a:xfrm>
              <a:grpFill/>
            </p:grpSpPr>
            <p:sp>
              <p:nvSpPr>
                <p:cNvPr id="9" name="Freeform 159"/>
                <p:cNvSpPr/>
                <p:nvPr/>
              </p:nvSpPr>
              <p:spPr bwMode="auto">
                <a:xfrm>
                  <a:off x="5574376" y="2246314"/>
                  <a:ext cx="460603" cy="402577"/>
                </a:xfrm>
                <a:custGeom>
                  <a:avLst/>
                  <a:gdLst>
                    <a:gd name="T0" fmla="*/ 29 w 54"/>
                    <a:gd name="T1" fmla="*/ 1 h 47"/>
                    <a:gd name="T2" fmla="*/ 24 w 54"/>
                    <a:gd name="T3" fmla="*/ 1 h 47"/>
                    <a:gd name="T4" fmla="*/ 2 w 54"/>
                    <a:gd name="T5" fmla="*/ 15 h 47"/>
                    <a:gd name="T6" fmla="*/ 0 w 54"/>
                    <a:gd name="T7" fmla="*/ 20 h 47"/>
                    <a:gd name="T8" fmla="*/ 0 w 54"/>
                    <a:gd name="T9" fmla="*/ 44 h 47"/>
                    <a:gd name="T10" fmla="*/ 3 w 54"/>
                    <a:gd name="T11" fmla="*/ 47 h 47"/>
                    <a:gd name="T12" fmla="*/ 13 w 54"/>
                    <a:gd name="T13" fmla="*/ 47 h 47"/>
                    <a:gd name="T14" fmla="*/ 16 w 54"/>
                    <a:gd name="T15" fmla="*/ 44 h 47"/>
                    <a:gd name="T16" fmla="*/ 16 w 54"/>
                    <a:gd name="T17" fmla="*/ 27 h 47"/>
                    <a:gd name="T18" fmla="*/ 19 w 54"/>
                    <a:gd name="T19" fmla="*/ 24 h 47"/>
                    <a:gd name="T20" fmla="*/ 35 w 54"/>
                    <a:gd name="T21" fmla="*/ 24 h 47"/>
                    <a:gd name="T22" fmla="*/ 38 w 54"/>
                    <a:gd name="T23" fmla="*/ 27 h 47"/>
                    <a:gd name="T24" fmla="*/ 38 w 54"/>
                    <a:gd name="T25" fmla="*/ 44 h 47"/>
                    <a:gd name="T26" fmla="*/ 41 w 54"/>
                    <a:gd name="T27" fmla="*/ 47 h 47"/>
                    <a:gd name="T28" fmla="*/ 51 w 54"/>
                    <a:gd name="T29" fmla="*/ 47 h 47"/>
                    <a:gd name="T30" fmla="*/ 54 w 54"/>
                    <a:gd name="T31" fmla="*/ 44 h 47"/>
                    <a:gd name="T32" fmla="*/ 54 w 54"/>
                    <a:gd name="T33" fmla="*/ 20 h 47"/>
                    <a:gd name="T34" fmla="*/ 52 w 54"/>
                    <a:gd name="T35" fmla="*/ 16 h 47"/>
                    <a:gd name="T36" fmla="*/ 29 w 54"/>
                    <a:gd name="T37" fmla="*/ 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4" h="47">
                      <a:moveTo>
                        <a:pt x="29" y="1"/>
                      </a:moveTo>
                      <a:cubicBezTo>
                        <a:pt x="28" y="0"/>
                        <a:pt x="25" y="0"/>
                        <a:pt x="24" y="1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0" y="18"/>
                        <a:pt x="0" y="2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1" y="47"/>
                        <a:pt x="3" y="47"/>
                      </a:cubicBezTo>
                      <a:cubicBezTo>
                        <a:pt x="13" y="47"/>
                        <a:pt x="13" y="47"/>
                        <a:pt x="13" y="47"/>
                      </a:cubicBezTo>
                      <a:cubicBezTo>
                        <a:pt x="14" y="47"/>
                        <a:pt x="16" y="46"/>
                        <a:pt x="16" y="44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6" y="26"/>
                        <a:pt x="17" y="24"/>
                        <a:pt x="19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7" y="24"/>
                        <a:pt x="38" y="26"/>
                        <a:pt x="38" y="27"/>
                      </a:cubicBez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38" y="46"/>
                        <a:pt x="39" y="47"/>
                        <a:pt x="41" y="47"/>
                      </a:cubicBezTo>
                      <a:cubicBezTo>
                        <a:pt x="51" y="47"/>
                        <a:pt x="51" y="47"/>
                        <a:pt x="51" y="47"/>
                      </a:cubicBezTo>
                      <a:cubicBezTo>
                        <a:pt x="53" y="47"/>
                        <a:pt x="54" y="46"/>
                        <a:pt x="54" y="44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3" y="17"/>
                        <a:pt x="52" y="16"/>
                      </a:cubicBezTo>
                      <a:lnTo>
                        <a:pt x="2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00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" name="Freeform 160"/>
                <p:cNvSpPr/>
                <p:nvPr/>
              </p:nvSpPr>
              <p:spPr bwMode="auto">
                <a:xfrm>
                  <a:off x="5512720" y="2152017"/>
                  <a:ext cx="583915" cy="224863"/>
                </a:xfrm>
                <a:custGeom>
                  <a:avLst/>
                  <a:gdLst>
                    <a:gd name="T0" fmla="*/ 64 w 68"/>
                    <a:gd name="T1" fmla="*/ 20 h 26"/>
                    <a:gd name="T2" fmla="*/ 61 w 68"/>
                    <a:gd name="T3" fmla="*/ 15 h 26"/>
                    <a:gd name="T4" fmla="*/ 61 w 68"/>
                    <a:gd name="T5" fmla="*/ 10 h 26"/>
                    <a:gd name="T6" fmla="*/ 58 w 68"/>
                    <a:gd name="T7" fmla="*/ 7 h 26"/>
                    <a:gd name="T8" fmla="*/ 57 w 68"/>
                    <a:gd name="T9" fmla="*/ 7 h 26"/>
                    <a:gd name="T10" fmla="*/ 54 w 68"/>
                    <a:gd name="T11" fmla="*/ 10 h 26"/>
                    <a:gd name="T12" fmla="*/ 54 w 68"/>
                    <a:gd name="T13" fmla="*/ 10 h 26"/>
                    <a:gd name="T14" fmla="*/ 52 w 68"/>
                    <a:gd name="T15" fmla="*/ 12 h 26"/>
                    <a:gd name="T16" fmla="*/ 36 w 68"/>
                    <a:gd name="T17" fmla="*/ 1 h 26"/>
                    <a:gd name="T18" fmla="*/ 33 w 68"/>
                    <a:gd name="T19" fmla="*/ 0 h 26"/>
                    <a:gd name="T20" fmla="*/ 30 w 68"/>
                    <a:gd name="T21" fmla="*/ 1 h 26"/>
                    <a:gd name="T22" fmla="*/ 2 w 68"/>
                    <a:gd name="T23" fmla="*/ 20 h 26"/>
                    <a:gd name="T24" fmla="*/ 1 w 68"/>
                    <a:gd name="T25" fmla="*/ 24 h 26"/>
                    <a:gd name="T26" fmla="*/ 5 w 68"/>
                    <a:gd name="T27" fmla="*/ 24 h 26"/>
                    <a:gd name="T28" fmla="*/ 31 w 68"/>
                    <a:gd name="T29" fmla="*/ 7 h 26"/>
                    <a:gd name="T30" fmla="*/ 36 w 68"/>
                    <a:gd name="T31" fmla="*/ 7 h 26"/>
                    <a:gd name="T32" fmla="*/ 63 w 68"/>
                    <a:gd name="T33" fmla="*/ 25 h 26"/>
                    <a:gd name="T34" fmla="*/ 67 w 68"/>
                    <a:gd name="T35" fmla="*/ 25 h 26"/>
                    <a:gd name="T36" fmla="*/ 66 w 68"/>
                    <a:gd name="T37" fmla="*/ 21 h 26"/>
                    <a:gd name="T38" fmla="*/ 64 w 68"/>
                    <a:gd name="T39" fmla="*/ 2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8" h="26">
                      <a:moveTo>
                        <a:pt x="64" y="20"/>
                      </a:moveTo>
                      <a:cubicBezTo>
                        <a:pt x="62" y="19"/>
                        <a:pt x="61" y="17"/>
                        <a:pt x="61" y="15"/>
                      </a:cubicBezTo>
                      <a:cubicBezTo>
                        <a:pt x="61" y="10"/>
                        <a:pt x="61" y="10"/>
                        <a:pt x="61" y="10"/>
                      </a:cubicBezTo>
                      <a:cubicBezTo>
                        <a:pt x="61" y="8"/>
                        <a:pt x="60" y="7"/>
                        <a:pt x="58" y="7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4" y="8"/>
                        <a:pt x="54" y="10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2"/>
                        <a:pt x="53" y="13"/>
                        <a:pt x="52" y="12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5" y="1"/>
                        <a:pt x="33" y="0"/>
                        <a:pt x="33" y="0"/>
                      </a:cubicBezTo>
                      <a:cubicBezTo>
                        <a:pt x="33" y="0"/>
                        <a:pt x="32" y="1"/>
                        <a:pt x="30" y="1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2" y="25"/>
                        <a:pt x="3" y="25"/>
                        <a:pt x="5" y="24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2" y="6"/>
                        <a:pt x="34" y="6"/>
                        <a:pt x="36" y="7"/>
                      </a:cubicBezTo>
                      <a:cubicBezTo>
                        <a:pt x="63" y="25"/>
                        <a:pt x="63" y="25"/>
                        <a:pt x="63" y="25"/>
                      </a:cubicBezTo>
                      <a:cubicBezTo>
                        <a:pt x="64" y="26"/>
                        <a:pt x="66" y="26"/>
                        <a:pt x="67" y="25"/>
                      </a:cubicBezTo>
                      <a:cubicBezTo>
                        <a:pt x="68" y="24"/>
                        <a:pt x="67" y="22"/>
                        <a:pt x="66" y="21"/>
                      </a:cubicBezTo>
                      <a:lnTo>
                        <a:pt x="64" y="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00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" name="椭圆 5"/>
            <p:cNvSpPr/>
            <p:nvPr/>
          </p:nvSpPr>
          <p:spPr>
            <a:xfrm>
              <a:off x="5681" y="2844"/>
              <a:ext cx="1134" cy="1134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22"/>
          <p:cNvGrpSpPr/>
          <p:nvPr/>
        </p:nvGrpSpPr>
        <p:grpSpPr>
          <a:xfrm>
            <a:off x="437907" y="1703256"/>
            <a:ext cx="540000" cy="540000"/>
            <a:chOff x="8636" y="3154"/>
            <a:chExt cx="1700" cy="1700"/>
          </a:xfrm>
        </p:grpSpPr>
        <p:grpSp>
          <p:nvGrpSpPr>
            <p:cNvPr id="12" name="组合 36"/>
            <p:cNvGrpSpPr/>
            <p:nvPr/>
          </p:nvGrpSpPr>
          <p:grpSpPr>
            <a:xfrm>
              <a:off x="9036" y="3379"/>
              <a:ext cx="900" cy="1251"/>
              <a:chOff x="1839981" y="1347614"/>
              <a:chExt cx="1219570" cy="3115637"/>
            </a:xfrm>
          </p:grpSpPr>
          <p:sp>
            <p:nvSpPr>
              <p:cNvPr id="14" name="Freeform 1224"/>
              <p:cNvSpPr/>
              <p:nvPr/>
            </p:nvSpPr>
            <p:spPr bwMode="auto">
              <a:xfrm>
                <a:off x="2386286" y="1968980"/>
                <a:ext cx="119265" cy="780012"/>
              </a:xfrm>
              <a:custGeom>
                <a:avLst/>
                <a:gdLst/>
                <a:ahLst/>
                <a:cxnLst>
                  <a:cxn ang="0">
                    <a:pos x="0" y="161"/>
                  </a:cxn>
                  <a:cxn ang="0">
                    <a:pos x="16" y="177"/>
                  </a:cxn>
                  <a:cxn ang="0">
                    <a:pos x="31" y="162"/>
                  </a:cxn>
                  <a:cxn ang="0">
                    <a:pos x="16" y="0"/>
                  </a:cxn>
                  <a:cxn ang="0">
                    <a:pos x="0" y="161"/>
                  </a:cxn>
                </a:cxnLst>
                <a:rect l="0" t="0" r="r" b="b"/>
                <a:pathLst>
                  <a:path w="31" h="177">
                    <a:moveTo>
                      <a:pt x="0" y="161"/>
                    </a:moveTo>
                    <a:lnTo>
                      <a:pt x="16" y="177"/>
                    </a:lnTo>
                    <a:lnTo>
                      <a:pt x="31" y="162"/>
                    </a:lnTo>
                    <a:lnTo>
                      <a:pt x="16" y="0"/>
                    </a:lnTo>
                    <a:lnTo>
                      <a:pt x="0" y="161"/>
                    </a:lnTo>
                    <a:close/>
                  </a:path>
                </a:pathLst>
              </a:custGeom>
              <a:noFill/>
              <a:ln w="9525">
                <a:solidFill>
                  <a:srgbClr val="0070C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2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Freeform 1225"/>
              <p:cNvSpPr/>
              <p:nvPr/>
            </p:nvSpPr>
            <p:spPr bwMode="auto">
              <a:xfrm>
                <a:off x="2428607" y="1902876"/>
                <a:ext cx="38472" cy="9254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4" y="20"/>
                  </a:cxn>
                  <a:cxn ang="0">
                    <a:pos x="9" y="8"/>
                  </a:cxn>
                  <a:cxn ang="0">
                    <a:pos x="5" y="1"/>
                  </a:cxn>
                  <a:cxn ang="0">
                    <a:pos x="0" y="8"/>
                  </a:cxn>
                </a:cxnLst>
                <a:rect l="0" t="0" r="r" b="b"/>
                <a:pathLst>
                  <a:path w="9" h="20">
                    <a:moveTo>
                      <a:pt x="0" y="8"/>
                    </a:moveTo>
                    <a:cubicBezTo>
                      <a:pt x="0" y="11"/>
                      <a:pt x="4" y="20"/>
                      <a:pt x="4" y="20"/>
                    </a:cubicBezTo>
                    <a:cubicBezTo>
                      <a:pt x="4" y="20"/>
                      <a:pt x="9" y="11"/>
                      <a:pt x="9" y="8"/>
                    </a:cubicBezTo>
                    <a:cubicBezTo>
                      <a:pt x="9" y="5"/>
                      <a:pt x="6" y="0"/>
                      <a:pt x="5" y="1"/>
                    </a:cubicBezTo>
                    <a:cubicBezTo>
                      <a:pt x="3" y="1"/>
                      <a:pt x="0" y="6"/>
                      <a:pt x="0" y="8"/>
                    </a:cubicBezTo>
                    <a:close/>
                  </a:path>
                </a:pathLst>
              </a:custGeom>
              <a:noFill/>
              <a:ln w="9525">
                <a:solidFill>
                  <a:srgbClr val="0070C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2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Freeform 1226"/>
              <p:cNvSpPr>
                <a:spLocks noEditPoints="1"/>
              </p:cNvSpPr>
              <p:nvPr/>
            </p:nvSpPr>
            <p:spPr bwMode="auto">
              <a:xfrm>
                <a:off x="1839981" y="1858807"/>
                <a:ext cx="1219570" cy="2604444"/>
              </a:xfrm>
              <a:custGeom>
                <a:avLst/>
                <a:gdLst/>
                <a:ahLst/>
                <a:cxnLst>
                  <a:cxn ang="0">
                    <a:pos x="254" y="30"/>
                  </a:cxn>
                  <a:cxn ang="0">
                    <a:pos x="186" y="11"/>
                  </a:cxn>
                  <a:cxn ang="0">
                    <a:pos x="168" y="209"/>
                  </a:cxn>
                  <a:cxn ang="0">
                    <a:pos x="136" y="210"/>
                  </a:cxn>
                  <a:cxn ang="0">
                    <a:pos x="115" y="12"/>
                  </a:cxn>
                  <a:cxn ang="0">
                    <a:pos x="47" y="30"/>
                  </a:cxn>
                  <a:cxn ang="0">
                    <a:pos x="1" y="99"/>
                  </a:cxn>
                  <a:cxn ang="0">
                    <a:pos x="73" y="214"/>
                  </a:cxn>
                  <a:cxn ang="0">
                    <a:pos x="76" y="235"/>
                  </a:cxn>
                  <a:cxn ang="0">
                    <a:pos x="91" y="564"/>
                  </a:cxn>
                  <a:cxn ang="0">
                    <a:pos x="121" y="564"/>
                  </a:cxn>
                  <a:cxn ang="0">
                    <a:pos x="135" y="330"/>
                  </a:cxn>
                  <a:cxn ang="0">
                    <a:pos x="169" y="330"/>
                  </a:cxn>
                  <a:cxn ang="0">
                    <a:pos x="195" y="564"/>
                  </a:cxn>
                  <a:cxn ang="0">
                    <a:pos x="220" y="564"/>
                  </a:cxn>
                  <a:cxn ang="0">
                    <a:pos x="220" y="233"/>
                  </a:cxn>
                  <a:cxn ang="0">
                    <a:pos x="227" y="198"/>
                  </a:cxn>
                  <a:cxn ang="0">
                    <a:pos x="298" y="129"/>
                  </a:cxn>
                  <a:cxn ang="0">
                    <a:pos x="254" y="30"/>
                  </a:cxn>
                  <a:cxn ang="0">
                    <a:pos x="46" y="99"/>
                  </a:cxn>
                  <a:cxn ang="0">
                    <a:pos x="53" y="73"/>
                  </a:cxn>
                  <a:cxn ang="0">
                    <a:pos x="65" y="159"/>
                  </a:cxn>
                  <a:cxn ang="0">
                    <a:pos x="46" y="99"/>
                  </a:cxn>
                  <a:cxn ang="0">
                    <a:pos x="255" y="129"/>
                  </a:cxn>
                  <a:cxn ang="0">
                    <a:pos x="236" y="153"/>
                  </a:cxn>
                  <a:cxn ang="0">
                    <a:pos x="244" y="97"/>
                  </a:cxn>
                  <a:cxn ang="0">
                    <a:pos x="255" y="129"/>
                  </a:cxn>
                </a:cxnLst>
                <a:rect l="0" t="0" r="r" b="b"/>
                <a:pathLst>
                  <a:path w="302" h="564">
                    <a:moveTo>
                      <a:pt x="254" y="30"/>
                    </a:moveTo>
                    <a:cubicBezTo>
                      <a:pt x="241" y="22"/>
                      <a:pt x="190" y="1"/>
                      <a:pt x="186" y="11"/>
                    </a:cubicBezTo>
                    <a:cubicBezTo>
                      <a:pt x="181" y="21"/>
                      <a:pt x="179" y="209"/>
                      <a:pt x="168" y="209"/>
                    </a:cubicBezTo>
                    <a:cubicBezTo>
                      <a:pt x="157" y="209"/>
                      <a:pt x="153" y="210"/>
                      <a:pt x="136" y="210"/>
                    </a:cubicBezTo>
                    <a:cubicBezTo>
                      <a:pt x="120" y="210"/>
                      <a:pt x="119" y="23"/>
                      <a:pt x="115" y="12"/>
                    </a:cubicBezTo>
                    <a:cubicBezTo>
                      <a:pt x="111" y="0"/>
                      <a:pt x="62" y="19"/>
                      <a:pt x="47" y="30"/>
                    </a:cubicBezTo>
                    <a:cubicBezTo>
                      <a:pt x="32" y="40"/>
                      <a:pt x="0" y="88"/>
                      <a:pt x="1" y="99"/>
                    </a:cubicBezTo>
                    <a:cubicBezTo>
                      <a:pt x="2" y="109"/>
                      <a:pt x="60" y="194"/>
                      <a:pt x="73" y="214"/>
                    </a:cubicBezTo>
                    <a:cubicBezTo>
                      <a:pt x="76" y="235"/>
                      <a:pt x="76" y="235"/>
                      <a:pt x="76" y="235"/>
                    </a:cubicBezTo>
                    <a:cubicBezTo>
                      <a:pt x="91" y="564"/>
                      <a:pt x="91" y="564"/>
                      <a:pt x="91" y="564"/>
                    </a:cubicBezTo>
                    <a:cubicBezTo>
                      <a:pt x="121" y="564"/>
                      <a:pt x="121" y="564"/>
                      <a:pt x="121" y="564"/>
                    </a:cubicBezTo>
                    <a:cubicBezTo>
                      <a:pt x="121" y="564"/>
                      <a:pt x="132" y="380"/>
                      <a:pt x="135" y="330"/>
                    </a:cubicBezTo>
                    <a:cubicBezTo>
                      <a:pt x="138" y="280"/>
                      <a:pt x="164" y="285"/>
                      <a:pt x="169" y="330"/>
                    </a:cubicBezTo>
                    <a:cubicBezTo>
                      <a:pt x="174" y="375"/>
                      <a:pt x="195" y="564"/>
                      <a:pt x="195" y="564"/>
                    </a:cubicBezTo>
                    <a:cubicBezTo>
                      <a:pt x="220" y="564"/>
                      <a:pt x="220" y="564"/>
                      <a:pt x="220" y="564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7" y="198"/>
                      <a:pt x="227" y="198"/>
                      <a:pt x="227" y="198"/>
                    </a:cubicBezTo>
                    <a:cubicBezTo>
                      <a:pt x="227" y="198"/>
                      <a:pt x="294" y="141"/>
                      <a:pt x="298" y="129"/>
                    </a:cubicBezTo>
                    <a:cubicBezTo>
                      <a:pt x="302" y="116"/>
                      <a:pt x="267" y="39"/>
                      <a:pt x="254" y="30"/>
                    </a:cubicBezTo>
                    <a:close/>
                    <a:moveTo>
                      <a:pt x="46" y="99"/>
                    </a:moveTo>
                    <a:cubicBezTo>
                      <a:pt x="46" y="94"/>
                      <a:pt x="49" y="83"/>
                      <a:pt x="53" y="73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57" y="136"/>
                      <a:pt x="46" y="105"/>
                      <a:pt x="46" y="99"/>
                    </a:cubicBezTo>
                    <a:close/>
                    <a:moveTo>
                      <a:pt x="255" y="129"/>
                    </a:moveTo>
                    <a:cubicBezTo>
                      <a:pt x="253" y="137"/>
                      <a:pt x="236" y="153"/>
                      <a:pt x="236" y="153"/>
                    </a:cubicBezTo>
                    <a:cubicBezTo>
                      <a:pt x="244" y="97"/>
                      <a:pt x="244" y="97"/>
                      <a:pt x="244" y="97"/>
                    </a:cubicBezTo>
                    <a:cubicBezTo>
                      <a:pt x="244" y="97"/>
                      <a:pt x="256" y="120"/>
                      <a:pt x="255" y="129"/>
                    </a:cubicBezTo>
                    <a:close/>
                  </a:path>
                </a:pathLst>
              </a:custGeom>
              <a:noFill/>
              <a:ln w="9525">
                <a:solidFill>
                  <a:srgbClr val="0070C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2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Oval 1227"/>
              <p:cNvSpPr>
                <a:spLocks noChangeArrowheads="1"/>
              </p:cNvSpPr>
              <p:nvPr/>
            </p:nvSpPr>
            <p:spPr bwMode="auto">
              <a:xfrm>
                <a:off x="2270870" y="1347614"/>
                <a:ext cx="357793" cy="418651"/>
              </a:xfrm>
              <a:prstGeom prst="ellipse">
                <a:avLst/>
              </a:prstGeom>
              <a:noFill/>
              <a:ln w="9525">
                <a:solidFill>
                  <a:srgbClr val="0070C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2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8636" y="3154"/>
              <a:ext cx="1701" cy="1701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90694" y="734000"/>
            <a:ext cx="10320020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智慧云订餐系统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适</a:t>
            </a:r>
            <a:r>
              <a:rPr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用于企</a:t>
            </a:r>
            <a:r>
              <a:rPr altLang="zh-CN" sz="16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事业</a:t>
            </a:r>
            <a:r>
              <a:rPr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单位、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医院、</a:t>
            </a:r>
            <a:r>
              <a:rPr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政府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机关</a:t>
            </a:r>
            <a:r>
              <a:rPr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的食堂和餐饮机构向其服务对象提供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网络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餐饮、菜品等预订</a:t>
            </a:r>
            <a:r>
              <a:rPr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服务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04907" y="1560887"/>
            <a:ext cx="10330180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系统</a:t>
            </a:r>
            <a:r>
              <a:rPr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实现订餐、</a:t>
            </a:r>
            <a:r>
              <a:rPr altLang="zh-CN" sz="16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备餐、送餐、食材管理、餐品管理、消费卡管理、消费卡余额扩展消费等业务，提高食堂及餐饮机构的服务水平和管理水平。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9" y="2423870"/>
            <a:ext cx="2085961" cy="371022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720" y="3209021"/>
            <a:ext cx="2016088" cy="358594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60" y="2387774"/>
            <a:ext cx="2393609" cy="4257432"/>
          </a:xfrm>
          <a:prstGeom prst="rect">
            <a:avLst/>
          </a:prstGeom>
          <a:effectLst>
            <a:reflection blurRad="12700" stA="31000" endPos="10000" dir="5400000" sy="-100000" algn="bl" rotWithShape="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43" y="2387774"/>
            <a:ext cx="2141826" cy="4257432"/>
          </a:xfrm>
          <a:prstGeom prst="rect">
            <a:avLst/>
          </a:prstGeom>
          <a:effectLst>
            <a:reflection blurRad="12700" stA="31000" endPos="10000" dir="5400000" sy="-100000" algn="bl" rotWithShape="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338" y="2387775"/>
            <a:ext cx="2073424" cy="4257431"/>
          </a:xfrm>
          <a:prstGeom prst="rect">
            <a:avLst/>
          </a:prstGeom>
          <a:effectLst>
            <a:reflection blurRad="12700" stA="31000" endPos="1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18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>
                <a:solidFill>
                  <a:srgbClr val="1570C1"/>
                </a:solidFill>
                <a:latin typeface="+mj-ea"/>
                <a:ea typeface="+mj-ea"/>
              </a:rPr>
              <a:t>订餐服务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08" y="1633023"/>
            <a:ext cx="5370391" cy="44642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734000"/>
            <a:ext cx="5829782" cy="5882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3400" y="953482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端订餐服务应用功能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9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商城服务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098" y="734000"/>
            <a:ext cx="1315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商城服务用户通过微信端进行在线选购和在线支付。</a:t>
            </a:r>
          </a:p>
        </p:txBody>
      </p:sp>
      <p:pic>
        <p:nvPicPr>
          <p:cNvPr id="5" name="图片 4" descr="lALOEJhyq80DoM0CEw_531_9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6" y="1407017"/>
            <a:ext cx="2738175" cy="4785360"/>
          </a:xfrm>
          <a:prstGeom prst="rect">
            <a:avLst/>
          </a:prstGeom>
          <a:ln>
            <a:noFill/>
          </a:ln>
          <a:effectLst>
            <a:reflection stA="45000" endPos="28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6" name="图片 5" descr="订单查询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74" y="1407018"/>
            <a:ext cx="2691765" cy="4785359"/>
          </a:xfrm>
          <a:prstGeom prst="rect">
            <a:avLst/>
          </a:prstGeom>
          <a:ln>
            <a:noFill/>
          </a:ln>
          <a:effectLst>
            <a:reflection stA="45000" endPos="28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7" name="图片 6" descr="订单提交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04" y="1407017"/>
            <a:ext cx="2691765" cy="4785359"/>
          </a:xfrm>
          <a:prstGeom prst="rect">
            <a:avLst/>
          </a:prstGeom>
          <a:ln>
            <a:noFill/>
          </a:ln>
          <a:effectLst>
            <a:reflection stA="45000" endPos="28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8" name="图片 7" descr="订单详情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834" y="1407018"/>
            <a:ext cx="2691765" cy="4785359"/>
          </a:xfrm>
          <a:prstGeom prst="rect">
            <a:avLst/>
          </a:prstGeom>
          <a:ln>
            <a:noFill/>
          </a:ln>
          <a:effectLst>
            <a:reflection stA="45000" endPos="28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4328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报修服务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3375" y="927174"/>
            <a:ext cx="24236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智能报修管理系统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面向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公寓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、公共场所、教学区设施和设备的报修服务，以及相关的管理工作。通过网格化技术的应用实现报修项目的智能派工。</a:t>
            </a:r>
          </a:p>
          <a:p>
            <a:pPr latinLnBrk="0">
              <a:lnSpc>
                <a:spcPct val="150000"/>
              </a:lnSpc>
            </a:pP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系统的运行界面包括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Web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界面和微信界面，管理人员使用的适合在固定场合（办公室）使用的界面采用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Web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界面，用户通过浏览器访问。普通用户、维修工使用的界面采用微信界面，保证应用的便捷性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。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5" name="Picture 2" descr="P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0252" y="992576"/>
            <a:ext cx="3343132" cy="5260209"/>
          </a:xfrm>
          <a:prstGeom prst="rect">
            <a:avLst/>
          </a:prstGeom>
          <a:noFill/>
          <a:ln w="9525" algn="ctr">
            <a:noFill/>
            <a:prstDash val="lgDash"/>
            <a:miter lim="800000"/>
            <a:headEnd/>
            <a:tailEnd/>
          </a:ln>
          <a:effectLst/>
        </p:spPr>
      </p:pic>
      <p:pic>
        <p:nvPicPr>
          <p:cNvPr id="6" name="Picture 3" descr="C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7797" y="992576"/>
            <a:ext cx="3339669" cy="5260209"/>
          </a:xfrm>
          <a:prstGeom prst="rect">
            <a:avLst/>
          </a:prstGeom>
          <a:noFill/>
          <a:ln w="9525" algn="ctr">
            <a:noFill/>
            <a:prstDash val="lgDash"/>
            <a:miter lim="800000"/>
            <a:headEnd/>
            <a:tailEnd/>
          </a:ln>
          <a:effectLst/>
        </p:spPr>
      </p:pic>
      <p:grpSp>
        <p:nvGrpSpPr>
          <p:cNvPr id="7" name="组合 112"/>
          <p:cNvGrpSpPr/>
          <p:nvPr/>
        </p:nvGrpSpPr>
        <p:grpSpPr>
          <a:xfrm>
            <a:off x="3423621" y="4014552"/>
            <a:ext cx="2242595" cy="862533"/>
            <a:chOff x="6000760" y="2908386"/>
            <a:chExt cx="1760667" cy="595230"/>
          </a:xfrm>
        </p:grpSpPr>
        <p:sp>
          <p:nvSpPr>
            <p:cNvPr id="8" name="等腰三角形 23"/>
            <p:cNvSpPr>
              <a:spLocks noChangeArrowheads="1"/>
            </p:cNvSpPr>
            <p:nvPr/>
          </p:nvSpPr>
          <p:spPr bwMode="auto">
            <a:xfrm rot="6231286" flipH="1">
              <a:off x="7313027" y="3055216"/>
              <a:ext cx="285439" cy="611361"/>
            </a:xfrm>
            <a:prstGeom prst="triangle">
              <a:avLst>
                <a:gd name="adj" fmla="val 50000"/>
              </a:avLst>
            </a:prstGeom>
            <a:solidFill>
              <a:srgbClr val="FDB603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6000760" y="2908386"/>
              <a:ext cx="1500198" cy="592059"/>
            </a:xfrm>
            <a:prstGeom prst="rect">
              <a:avLst/>
            </a:prstGeom>
            <a:solidFill>
              <a:srgbClr val="FDB603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4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zh-CN" altLang="zh-CN" sz="14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上传</a:t>
              </a:r>
              <a:r>
                <a:rPr lang="zh-CN" altLang="en-US" sz="14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照片</a:t>
              </a:r>
            </a:p>
            <a:p>
              <a:pPr algn="ctr"/>
              <a:r>
                <a:rPr lang="zh-CN" altLang="en-US" sz="14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更加便捷直观</a:t>
              </a:r>
            </a:p>
          </p:txBody>
        </p:sp>
      </p:grpSp>
      <p:grpSp>
        <p:nvGrpSpPr>
          <p:cNvPr id="10" name="组合 18"/>
          <p:cNvGrpSpPr/>
          <p:nvPr/>
        </p:nvGrpSpPr>
        <p:grpSpPr>
          <a:xfrm>
            <a:off x="8637702" y="3743330"/>
            <a:ext cx="2551567" cy="759708"/>
            <a:chOff x="5786446" y="2997599"/>
            <a:chExt cx="1811281" cy="506017"/>
          </a:xfrm>
        </p:grpSpPr>
        <p:sp>
          <p:nvSpPr>
            <p:cNvPr id="11" name="等腰三角形 23"/>
            <p:cNvSpPr>
              <a:spLocks noChangeArrowheads="1"/>
            </p:cNvSpPr>
            <p:nvPr/>
          </p:nvSpPr>
          <p:spPr bwMode="auto">
            <a:xfrm rot="15368714">
              <a:off x="5949407" y="3055216"/>
              <a:ext cx="285439" cy="611361"/>
            </a:xfrm>
            <a:prstGeom prst="triangle">
              <a:avLst>
                <a:gd name="adj" fmla="val 50000"/>
              </a:avLst>
            </a:prstGeom>
            <a:solidFill>
              <a:srgbClr val="75B436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6000760" y="2997599"/>
              <a:ext cx="1596967" cy="502845"/>
            </a:xfrm>
            <a:prstGeom prst="rect">
              <a:avLst/>
            </a:prstGeom>
            <a:solidFill>
              <a:srgbClr val="75B436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有图</a:t>
              </a:r>
            </a:p>
          </p:txBody>
        </p:sp>
      </p:grpSp>
      <p:grpSp>
        <p:nvGrpSpPr>
          <p:cNvPr id="13" name="组合 32"/>
          <p:cNvGrpSpPr/>
          <p:nvPr/>
        </p:nvGrpSpPr>
        <p:grpSpPr>
          <a:xfrm>
            <a:off x="9493049" y="4436777"/>
            <a:ext cx="1301762" cy="450387"/>
            <a:chOff x="5899967" y="3211913"/>
            <a:chExt cx="840536" cy="308328"/>
          </a:xfrm>
        </p:grpSpPr>
        <p:sp>
          <p:nvSpPr>
            <p:cNvPr id="14" name="等腰三角形 4"/>
            <p:cNvSpPr>
              <a:spLocks noChangeArrowheads="1"/>
            </p:cNvSpPr>
            <p:nvPr/>
          </p:nvSpPr>
          <p:spPr bwMode="auto">
            <a:xfrm rot="15368714">
              <a:off x="6023688" y="3179811"/>
              <a:ext cx="216708" cy="464151"/>
            </a:xfrm>
            <a:prstGeom prst="triangle">
              <a:avLst>
                <a:gd name="adj" fmla="val 50000"/>
              </a:avLst>
            </a:prstGeom>
            <a:solidFill>
              <a:srgbClr val="75B436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6057529" y="3211913"/>
              <a:ext cx="682974" cy="261206"/>
            </a:xfrm>
            <a:prstGeom prst="rect">
              <a:avLst/>
            </a:prstGeom>
            <a:solidFill>
              <a:srgbClr val="75B436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002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clickPar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报修服务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aphicFrame>
        <p:nvGraphicFramePr>
          <p:cNvPr id="4" name="Chart 7"/>
          <p:cNvGraphicFramePr/>
          <p:nvPr/>
        </p:nvGraphicFramePr>
        <p:xfrm>
          <a:off x="489083" y="2646416"/>
          <a:ext cx="2057757" cy="1676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7920" y="907909"/>
            <a:ext cx="4534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的运行界面包括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界面和微信界面，管理人员使用的适合在固定场合（办公室）使用的界面采用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界面，用户通过浏览器访问。普通用户、维修工使用的界面采用微信界面，保证应用的便捷性</a:t>
            </a:r>
          </a:p>
          <a:p>
            <a:pPr latinLnBrk="0">
              <a:lnSpc>
                <a:spcPct val="150000"/>
              </a:lnSpc>
            </a:pPr>
            <a:endParaRPr lang="zh-CN" altLang="zh-CN" sz="1600" dirty="0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endParaRPr lang="zh-CN" altLang="zh-CN" sz="1600" dirty="0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右箭头 5"/>
          <p:cNvSpPr/>
          <p:nvPr/>
        </p:nvSpPr>
        <p:spPr bwMode="auto">
          <a:xfrm>
            <a:off x="6476827" y="1590393"/>
            <a:ext cx="385061" cy="509774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右箭头 6"/>
          <p:cNvSpPr/>
          <p:nvPr/>
        </p:nvSpPr>
        <p:spPr bwMode="auto">
          <a:xfrm>
            <a:off x="8096980" y="1590393"/>
            <a:ext cx="385061" cy="509774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右箭头 7"/>
          <p:cNvSpPr/>
          <p:nvPr/>
        </p:nvSpPr>
        <p:spPr bwMode="auto">
          <a:xfrm>
            <a:off x="9717232" y="1590393"/>
            <a:ext cx="385061" cy="509774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 bwMode="auto">
          <a:xfrm rot="10800000">
            <a:off x="9717232" y="4158118"/>
            <a:ext cx="385061" cy="509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右箭头 9"/>
          <p:cNvSpPr/>
          <p:nvPr/>
        </p:nvSpPr>
        <p:spPr bwMode="auto">
          <a:xfrm rot="10800000">
            <a:off x="8097232" y="4259718"/>
            <a:ext cx="385061" cy="509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右箭头 10"/>
          <p:cNvSpPr/>
          <p:nvPr/>
        </p:nvSpPr>
        <p:spPr bwMode="auto">
          <a:xfrm rot="10800000">
            <a:off x="6441232" y="4259718"/>
            <a:ext cx="385061" cy="509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左弧形箭头 24"/>
          <p:cNvSpPr/>
          <p:nvPr/>
        </p:nvSpPr>
        <p:spPr bwMode="auto">
          <a:xfrm>
            <a:off x="11449782" y="1879383"/>
            <a:ext cx="624977" cy="2451735"/>
          </a:xfrm>
          <a:prstGeom prst="curvedLeftArrow">
            <a:avLst>
              <a:gd name="adj1" fmla="val 43122"/>
              <a:gd name="adj2" fmla="val 96747"/>
              <a:gd name="adj3" fmla="val 44448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3" name="组合 71"/>
          <p:cNvGrpSpPr/>
          <p:nvPr/>
        </p:nvGrpSpPr>
        <p:grpSpPr>
          <a:xfrm>
            <a:off x="5288610" y="734161"/>
            <a:ext cx="1112520" cy="2370455"/>
            <a:chOff x="4138" y="567"/>
            <a:chExt cx="1752" cy="3733"/>
          </a:xfrm>
        </p:grpSpPr>
        <p:pic>
          <p:nvPicPr>
            <p:cNvPr id="14" name="图片 13" descr="用户报修_列表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" y="567"/>
              <a:ext cx="1753" cy="311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15" name="文本框 14"/>
            <p:cNvSpPr txBox="1"/>
            <p:nvPr/>
          </p:nvSpPr>
          <p:spPr>
            <a:xfrm>
              <a:off x="4250" y="3798"/>
              <a:ext cx="1531" cy="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报修广场</a:t>
              </a:r>
            </a:p>
          </p:txBody>
        </p:sp>
      </p:grpSp>
      <p:grpSp>
        <p:nvGrpSpPr>
          <p:cNvPr id="16" name="组合 72"/>
          <p:cNvGrpSpPr/>
          <p:nvPr/>
        </p:nvGrpSpPr>
        <p:grpSpPr>
          <a:xfrm>
            <a:off x="6904685" y="734161"/>
            <a:ext cx="1112520" cy="2370455"/>
            <a:chOff x="6683" y="567"/>
            <a:chExt cx="1752" cy="3733"/>
          </a:xfrm>
        </p:grpSpPr>
        <p:pic>
          <p:nvPicPr>
            <p:cNvPr id="17" name="图片 16" descr="用户报修_报修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3" y="567"/>
              <a:ext cx="1752" cy="311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18" name="文本框 17"/>
            <p:cNvSpPr txBox="1"/>
            <p:nvPr/>
          </p:nvSpPr>
          <p:spPr>
            <a:xfrm>
              <a:off x="6855" y="3798"/>
              <a:ext cx="1408" cy="50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Light"/>
                  <a:sym typeface="+mn-ea"/>
                </a:rPr>
                <a:t>报修申请</a:t>
              </a:r>
              <a:endParaRPr lang="zh-CN" altLang="en-US" sz="1400"/>
            </a:p>
          </p:txBody>
        </p:sp>
      </p:grpSp>
      <p:grpSp>
        <p:nvGrpSpPr>
          <p:cNvPr id="19" name="组合 73"/>
          <p:cNvGrpSpPr/>
          <p:nvPr/>
        </p:nvGrpSpPr>
        <p:grpSpPr>
          <a:xfrm>
            <a:off x="8529015" y="734161"/>
            <a:ext cx="1109980" cy="2370455"/>
            <a:chOff x="9241" y="567"/>
            <a:chExt cx="1748" cy="3733"/>
          </a:xfrm>
        </p:grpSpPr>
        <p:pic>
          <p:nvPicPr>
            <p:cNvPr id="20" name="图片 19" descr="用户报修_缴费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" y="567"/>
              <a:ext cx="1749" cy="311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21" name="文本框 20"/>
            <p:cNvSpPr txBox="1"/>
            <p:nvPr/>
          </p:nvSpPr>
          <p:spPr>
            <a:xfrm>
              <a:off x="9411" y="3798"/>
              <a:ext cx="1408" cy="50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Light"/>
                  <a:sym typeface="+mn-ea"/>
                </a:rPr>
                <a:t>在线支付</a:t>
              </a:r>
              <a:endParaRPr lang="zh-CN" altLang="en-US" sz="1400"/>
            </a:p>
          </p:txBody>
        </p:sp>
      </p:grpSp>
      <p:grpSp>
        <p:nvGrpSpPr>
          <p:cNvPr id="22" name="组合 74"/>
          <p:cNvGrpSpPr/>
          <p:nvPr/>
        </p:nvGrpSpPr>
        <p:grpSpPr>
          <a:xfrm>
            <a:off x="10168030" y="734000"/>
            <a:ext cx="1115300" cy="2371251"/>
            <a:chOff x="11792" y="567"/>
            <a:chExt cx="1756" cy="3734"/>
          </a:xfrm>
        </p:grpSpPr>
        <p:pic>
          <p:nvPicPr>
            <p:cNvPr id="23" name="图片 22" descr="用户报修_报修详情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" y="567"/>
              <a:ext cx="1756" cy="311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24" name="文本框 23"/>
            <p:cNvSpPr txBox="1"/>
            <p:nvPr/>
          </p:nvSpPr>
          <p:spPr>
            <a:xfrm>
              <a:off x="11965" y="3798"/>
              <a:ext cx="1408" cy="50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Light"/>
                  <a:sym typeface="+mn-ea"/>
                </a:rPr>
                <a:t>流程监控</a:t>
              </a:r>
              <a:endParaRPr lang="zh-CN" altLang="en-US" sz="1400"/>
            </a:p>
          </p:txBody>
        </p:sp>
      </p:grpSp>
      <p:grpSp>
        <p:nvGrpSpPr>
          <p:cNvPr id="25" name="组合 78"/>
          <p:cNvGrpSpPr/>
          <p:nvPr/>
        </p:nvGrpSpPr>
        <p:grpSpPr>
          <a:xfrm>
            <a:off x="5286762" y="3393035"/>
            <a:ext cx="1112520" cy="2361565"/>
            <a:chOff x="4078" y="4323"/>
            <a:chExt cx="1752" cy="3719"/>
          </a:xfrm>
        </p:grpSpPr>
        <p:pic>
          <p:nvPicPr>
            <p:cNvPr id="26" name="图片 25" descr="用户报修_评价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" y="4323"/>
              <a:ext cx="1752" cy="311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27" name="文本框 26"/>
            <p:cNvSpPr txBox="1"/>
            <p:nvPr/>
          </p:nvSpPr>
          <p:spPr>
            <a:xfrm>
              <a:off x="4250" y="7540"/>
              <a:ext cx="1408" cy="50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Light"/>
                  <a:sym typeface="+mn-ea"/>
                </a:rPr>
                <a:t>在线评价</a:t>
              </a:r>
              <a:endParaRPr lang="zh-CN" altLang="en-US" sz="1400"/>
            </a:p>
          </p:txBody>
        </p:sp>
      </p:grpSp>
      <p:grpSp>
        <p:nvGrpSpPr>
          <p:cNvPr id="28" name="组合 77"/>
          <p:cNvGrpSpPr/>
          <p:nvPr/>
        </p:nvGrpSpPr>
        <p:grpSpPr>
          <a:xfrm>
            <a:off x="6897122" y="3393035"/>
            <a:ext cx="1155700" cy="2361565"/>
            <a:chOff x="6614" y="4323"/>
            <a:chExt cx="1820" cy="3719"/>
          </a:xfrm>
        </p:grpSpPr>
        <p:pic>
          <p:nvPicPr>
            <p:cNvPr id="29" name="图片 28" descr="用户报修_确认维修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" y="4323"/>
              <a:ext cx="1821" cy="311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30" name="文本框 29"/>
            <p:cNvSpPr txBox="1"/>
            <p:nvPr/>
          </p:nvSpPr>
          <p:spPr>
            <a:xfrm>
              <a:off x="6816" y="7540"/>
              <a:ext cx="1408" cy="50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Light"/>
                  <a:sym typeface="+mn-ea"/>
                </a:rPr>
                <a:t>用户确认</a:t>
              </a:r>
              <a:endParaRPr lang="zh-CN" altLang="en-US" sz="1400"/>
            </a:p>
          </p:txBody>
        </p:sp>
      </p:grpSp>
      <p:grpSp>
        <p:nvGrpSpPr>
          <p:cNvPr id="31" name="组合 76"/>
          <p:cNvGrpSpPr/>
          <p:nvPr/>
        </p:nvGrpSpPr>
        <p:grpSpPr>
          <a:xfrm>
            <a:off x="8561457" y="3379065"/>
            <a:ext cx="1113790" cy="2375535"/>
            <a:chOff x="9241" y="4301"/>
            <a:chExt cx="1754" cy="3741"/>
          </a:xfrm>
        </p:grpSpPr>
        <p:pic>
          <p:nvPicPr>
            <p:cNvPr id="32" name="图片 31" descr="维修工_完工登记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" y="4301"/>
              <a:ext cx="1755" cy="311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33" name="文本框 32"/>
            <p:cNvSpPr txBox="1"/>
            <p:nvPr/>
          </p:nvSpPr>
          <p:spPr>
            <a:xfrm>
              <a:off x="9411" y="7540"/>
              <a:ext cx="1408" cy="50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Light"/>
                  <a:sym typeface="+mn-ea"/>
                </a:rPr>
                <a:t>完工登记</a:t>
              </a:r>
              <a:endParaRPr lang="zh-CN" altLang="en-US" sz="1400"/>
            </a:p>
          </p:txBody>
        </p:sp>
      </p:grpSp>
      <p:grpSp>
        <p:nvGrpSpPr>
          <p:cNvPr id="34" name="组合 75"/>
          <p:cNvGrpSpPr/>
          <p:nvPr/>
        </p:nvGrpSpPr>
        <p:grpSpPr>
          <a:xfrm>
            <a:off x="10202932" y="3379065"/>
            <a:ext cx="1116330" cy="2375535"/>
            <a:chOff x="11820" y="4301"/>
            <a:chExt cx="1758" cy="3741"/>
          </a:xfrm>
        </p:grpSpPr>
        <p:pic>
          <p:nvPicPr>
            <p:cNvPr id="35" name="图片 34" descr="维修工_工单页面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" y="4301"/>
              <a:ext cx="1758" cy="311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36" name="文本框 35"/>
            <p:cNvSpPr txBox="1"/>
            <p:nvPr/>
          </p:nvSpPr>
          <p:spPr>
            <a:xfrm>
              <a:off x="11995" y="7540"/>
              <a:ext cx="1408" cy="50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Light"/>
                  <a:sym typeface="+mn-ea"/>
                </a:rPr>
                <a:t>维修接单</a:t>
              </a:r>
              <a:endParaRPr lang="zh-CN" altLang="en-US" sz="1400"/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29" y="2931839"/>
            <a:ext cx="4926221" cy="303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5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clickPar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 animBg="1"/>
      <p:bldP spid="7" grpId="0" bldLvl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 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领导简介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3" name="Picture 20" descr="陈总被接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98" y="838200"/>
            <a:ext cx="9096934" cy="578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竖排标题 1"/>
          <p:cNvSpPr txBox="1">
            <a:spLocks/>
          </p:cNvSpPr>
          <p:nvPr/>
        </p:nvSpPr>
        <p:spPr>
          <a:xfrm>
            <a:off x="830489" y="1270000"/>
            <a:ext cx="1588514" cy="5219778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 smtClean="0">
                <a:solidFill>
                  <a:schemeClr val="accent1">
                    <a:lumMod val="75000"/>
                  </a:schemeClr>
                </a:solidFill>
              </a:rPr>
              <a:t>2009</a:t>
            </a:r>
            <a:r>
              <a:rPr lang="zh-CN" altLang="en-US" sz="2200" dirty="0" smtClean="0">
                <a:solidFill>
                  <a:schemeClr val="accent1">
                    <a:lumMod val="75000"/>
                  </a:schemeClr>
                </a:solidFill>
              </a:rPr>
              <a:t>年，陈坚董事长作为全国模范军转干部受到胡锦涛、习近平等党和国家领导人的亲切接见</a:t>
            </a:r>
            <a:br>
              <a:rPr lang="zh-CN" altLang="en-US" sz="2200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zh-CN" alt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1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公寓管理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52" y="2271234"/>
            <a:ext cx="6400801" cy="41987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293" y="2769652"/>
            <a:ext cx="5430253" cy="355160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cxnSp>
        <p:nvCxnSpPr>
          <p:cNvPr id="6" name="直接连接符 8"/>
          <p:cNvCxnSpPr/>
          <p:nvPr/>
        </p:nvCxnSpPr>
        <p:spPr bwMode="auto">
          <a:xfrm>
            <a:off x="5671184" y="1176950"/>
            <a:ext cx="0" cy="857250"/>
          </a:xfrm>
          <a:prstGeom prst="line">
            <a:avLst/>
          </a:prstGeom>
          <a:ln>
            <a:headEnd type="none" w="sm" len="sm"/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0252" y="1070905"/>
            <a:ext cx="48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zh-CN" sz="1600" dirty="0" smtClean="0">
                <a:solidFill>
                  <a:schemeClr val="accent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智慧公寓管理与服务系统实现公寓管理相关业务</a:t>
            </a:r>
            <a:r>
              <a:rPr lang="zh-CN" altLang="zh-CN" sz="1600" dirty="0">
                <a:solidFill>
                  <a:schemeClr val="accent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，学工管理相关功能，并通过学生自助微门户向学生提供公寓相关的各项服务</a:t>
            </a:r>
            <a:endParaRPr lang="zh-CN" altLang="zh-CN" sz="1600" dirty="0" smtClean="0">
              <a:solidFill>
                <a:schemeClr val="accent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42379" y="1070905"/>
            <a:ext cx="5550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1600" dirty="0" smtClean="0">
                <a:solidFill>
                  <a:schemeClr val="accent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系统采用图</a:t>
            </a:r>
            <a:r>
              <a:rPr lang="zh-CN" altLang="zh-CN" sz="1600" dirty="0">
                <a:solidFill>
                  <a:schemeClr val="accent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形化的应用导航，通过校园楼宇分布图、楼层图直接的管理、查询、维护学生公寓的</a:t>
            </a:r>
            <a:r>
              <a:rPr lang="zh-CN" altLang="zh-CN" sz="1600" dirty="0" smtClean="0">
                <a:solidFill>
                  <a:schemeClr val="accent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各项</a:t>
            </a:r>
            <a:r>
              <a:rPr lang="zh-CN" altLang="en-US" sz="1600" dirty="0" smtClean="0">
                <a:solidFill>
                  <a:schemeClr val="accent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</a:t>
            </a:r>
          </a:p>
          <a:p>
            <a:pPr latinLnBrk="0">
              <a:lnSpc>
                <a:spcPct val="150000"/>
              </a:lnSpc>
            </a:pPr>
            <a:endParaRPr lang="zh-CN" altLang="en-US" sz="1600" dirty="0" smtClean="0">
              <a:solidFill>
                <a:schemeClr val="accent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365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场馆预约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5740" y="989300"/>
            <a:ext cx="1149350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随着智能信息化时代的到来</a:t>
            </a:r>
            <a:r>
              <a:rPr lang="zh-CN" altLang="zh-CN" sz="1400" dirty="0" smtClean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，</a:t>
            </a:r>
            <a:r>
              <a:rPr lang="zh-CN" altLang="en-US" sz="1400" dirty="0" smtClean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单位</a:t>
            </a:r>
            <a:r>
              <a:rPr lang="zh-CN" altLang="zh-CN" sz="1400" dirty="0" smtClean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对琴房</a:t>
            </a:r>
            <a:r>
              <a:rPr lang="zh-CN" altLang="en-US" sz="1400" dirty="0" smtClean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、机房、体育馆等公共资源</a:t>
            </a:r>
            <a:r>
              <a:rPr lang="zh-CN" altLang="zh-CN" sz="1400" dirty="0" smtClean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的管理向科学智能化管理迈进</a:t>
            </a:r>
            <a:r>
              <a:rPr lang="zh-CN" altLang="zh-CN" sz="140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是必然的改革，智能信息化管理相对传统</a:t>
            </a:r>
            <a:r>
              <a:rPr lang="zh-CN" altLang="zh-CN" sz="1400" dirty="0" smtClean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的管理</a:t>
            </a:r>
            <a:r>
              <a:rPr lang="zh-CN" altLang="zh-CN" sz="140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更加的轻松、规范、高效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、科学。使用信息化管理系统，能大大提高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单位的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管理水平，提升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单位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科学管理形象。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系统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并提供在线预约、现场预约、刷卡确认、门禁控制等功能。 </a:t>
            </a:r>
            <a:endParaRPr lang="zh-CN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  <a:sym typeface="+mn-ea"/>
            </a:endParaRPr>
          </a:p>
        </p:txBody>
      </p:sp>
      <p:pic>
        <p:nvPicPr>
          <p:cNvPr id="5" name="图片 4" descr="场馆预约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9" y="2598658"/>
            <a:ext cx="5689600" cy="3504636"/>
          </a:xfrm>
          <a:prstGeom prst="rect">
            <a:avLst/>
          </a:prstGeom>
        </p:spPr>
      </p:pic>
      <p:pic>
        <p:nvPicPr>
          <p:cNvPr id="6" name="图片 5" descr="场馆预约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490" y="2268342"/>
            <a:ext cx="5922810" cy="44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Par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电费充值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pic>
        <p:nvPicPr>
          <p:cNvPr id="4" name="图片 3" descr="充电主画面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1" y="1955800"/>
            <a:ext cx="2397229" cy="4283138"/>
          </a:xfrm>
          <a:prstGeom prst="rect">
            <a:avLst/>
          </a:prstGeom>
          <a:ln>
            <a:noFill/>
          </a:ln>
          <a:effectLst>
            <a:reflection stA="45000" endPos="15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5" name="图片 4" descr="我要充电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24" y="1955799"/>
            <a:ext cx="2389818" cy="4283139"/>
          </a:xfrm>
          <a:prstGeom prst="rect">
            <a:avLst/>
          </a:prstGeom>
          <a:ln>
            <a:noFill/>
          </a:ln>
          <a:effectLst>
            <a:reflection stA="45000" endPos="15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6" name="图片 5" descr="房间电量查询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66" y="1955799"/>
            <a:ext cx="2394043" cy="4283139"/>
          </a:xfrm>
          <a:prstGeom prst="rect">
            <a:avLst/>
          </a:prstGeom>
          <a:ln>
            <a:noFill/>
          </a:ln>
          <a:effectLst>
            <a:reflection stA="45000" endPos="15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7" name="图片 6" descr="历史用电量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033" y="1955800"/>
            <a:ext cx="2421776" cy="4283138"/>
          </a:xfrm>
          <a:prstGeom prst="rect">
            <a:avLst/>
          </a:prstGeom>
          <a:ln>
            <a:noFill/>
          </a:ln>
          <a:effectLst>
            <a:reflection stA="45000" endPos="150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8" name="文本框 7"/>
          <p:cNvSpPr txBox="1"/>
          <p:nvPr/>
        </p:nvSpPr>
        <p:spPr>
          <a:xfrm>
            <a:off x="173037" y="897113"/>
            <a:ext cx="11663046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公寓电费充值服务</a:t>
            </a:r>
            <a:r>
              <a:rPr lang="zh-CN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用于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用户</a:t>
            </a:r>
            <a:r>
              <a:rPr lang="zh-CN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通过微信或一卡通为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公寓</a:t>
            </a:r>
            <a:r>
              <a:rPr lang="zh-CN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的电表充值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，同时提供相关的查询功能</a:t>
            </a:r>
            <a:r>
              <a:rPr lang="zh-CN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。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系统功能包括购电充值、历史用电查询、充值记录查询、解除绑定等</a:t>
            </a:r>
            <a:r>
              <a:rPr lang="zh-CN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+mn-ea"/>
              </a:rPr>
              <a:t>。 </a:t>
            </a:r>
            <a:endParaRPr lang="zh-CN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012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公车预约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5326" y="863600"/>
            <a:ext cx="11123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交通中心公车预约系统实现职工通过在线预约用车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，交通中心进行在线派车的软件系统。系统分为在线申请、使用部门审核、中心审核派车、车辆归还、车队结算、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满意度调查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模块。</a:t>
            </a:r>
            <a:endParaRPr lang="zh-CN" altLang="zh-CN" sz="16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1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" y="1994107"/>
            <a:ext cx="2022123" cy="3596499"/>
          </a:xfrm>
          <a:prstGeom prst="rect">
            <a:avLst/>
          </a:prstGeom>
        </p:spPr>
      </p:pic>
      <p:pic>
        <p:nvPicPr>
          <p:cNvPr id="6" name="图片 5" descr="2用车申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66" y="2323909"/>
            <a:ext cx="1985244" cy="3530908"/>
          </a:xfrm>
          <a:prstGeom prst="rect">
            <a:avLst/>
          </a:prstGeom>
        </p:spPr>
      </p:pic>
      <p:pic>
        <p:nvPicPr>
          <p:cNvPr id="7" name="图片 6" descr="3部门审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42" y="1946210"/>
            <a:ext cx="1985244" cy="3530908"/>
          </a:xfrm>
          <a:prstGeom prst="rect">
            <a:avLst/>
          </a:prstGeom>
        </p:spPr>
      </p:pic>
      <p:pic>
        <p:nvPicPr>
          <p:cNvPr id="8" name="图片 7" descr="4交通中心审核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394" y="2194289"/>
            <a:ext cx="1985244" cy="3530908"/>
          </a:xfrm>
          <a:prstGeom prst="rect">
            <a:avLst/>
          </a:prstGeom>
        </p:spPr>
      </p:pic>
      <p:pic>
        <p:nvPicPr>
          <p:cNvPr id="9" name="图片 8" descr="5查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335" y="1974185"/>
            <a:ext cx="1985244" cy="3530908"/>
          </a:xfrm>
          <a:prstGeom prst="rect">
            <a:avLst/>
          </a:prstGeom>
        </p:spPr>
      </p:pic>
      <p:pic>
        <p:nvPicPr>
          <p:cNvPr id="10" name="图片 9" descr="6.0我的申请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03" y="2194289"/>
            <a:ext cx="1985244" cy="35309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5326" y="5742310"/>
            <a:ext cx="143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系统首页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02379" y="5854817"/>
            <a:ext cx="1603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用车申请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31993" y="5593212"/>
            <a:ext cx="1412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部门审核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130945" y="5839520"/>
            <a:ext cx="201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交通中心审核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62331" y="5803947"/>
            <a:ext cx="127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137983" y="5803947"/>
            <a:ext cx="1401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我的申请</a:t>
            </a:r>
          </a:p>
        </p:txBody>
      </p:sp>
    </p:spTree>
    <p:extLst>
      <p:ext uri="{BB962C8B-B14F-4D97-AF65-F5344CB8AC3E}">
        <p14:creationId xmlns:p14="http://schemas.microsoft.com/office/powerpoint/2010/main" val="12093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1" grpId="1"/>
      <p:bldP spid="11" grpId="2"/>
      <p:bldP spid="12" grpId="0"/>
      <p:bldP spid="13" grpId="0"/>
      <p:bldP spid="14" grpId="0"/>
      <p:bldP spid="15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173037" y="149225"/>
            <a:ext cx="7287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03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建设方案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智慧应用</a:t>
            </a:r>
            <a:r>
              <a:rPr lang="en-US" altLang="zh-CN" sz="2400" dirty="0" smtClean="0">
                <a:solidFill>
                  <a:srgbClr val="1570C1"/>
                </a:solidFill>
                <a:latin typeface="+mj-ea"/>
                <a:ea typeface="+mj-ea"/>
              </a:rPr>
              <a:t>-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智慧充电桩</a:t>
            </a:r>
            <a:endParaRPr lang="zh-CN" altLang="en-US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aphicFrame>
        <p:nvGraphicFramePr>
          <p:cNvPr id="4" name="Chart 26"/>
          <p:cNvGraphicFramePr/>
          <p:nvPr>
            <p:extLst>
              <p:ext uri="{D42A27DB-BD31-4B8C-83A1-F6EECF244321}">
                <p14:modId xmlns:p14="http://schemas.microsoft.com/office/powerpoint/2010/main" val="1980903818"/>
              </p:ext>
            </p:extLst>
          </p:nvPr>
        </p:nvGraphicFramePr>
        <p:xfrm>
          <a:off x="7464769" y="2708986"/>
          <a:ext cx="2200597" cy="1706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25983" y="794940"/>
            <a:ext cx="11472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智慧充电桩管理系统用于高校、企事业单位、园区电动自行车的充电，系统采用微信界面，通过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正元智慧一卡通实现收费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微信服务包括</a:t>
            </a:r>
            <a:r>
              <a:rPr lang="zh-CN" altLang="zh-CN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充电桩使用状况查询</a:t>
            </a:r>
            <a:r>
              <a:rPr kumimoji="1"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个人充电记录查询、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</a:t>
            </a:r>
            <a:r>
              <a:rPr lang="zh-CN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充电</a:t>
            </a:r>
            <a:r>
              <a:rPr lang="zh-CN" altLang="zh-CN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的详细情况查询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个人充电记录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90" y="1936235"/>
            <a:ext cx="2531675" cy="423742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7" name="图片 6" descr="充电记录详情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198" y="2769926"/>
            <a:ext cx="1966300" cy="32911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83" y="1936235"/>
            <a:ext cx="2322829" cy="41294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5" y="2817261"/>
            <a:ext cx="1824631" cy="324378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65" y="1936235"/>
            <a:ext cx="2322829" cy="41294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064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184966" y="1516079"/>
            <a:ext cx="3729958" cy="610456"/>
            <a:chOff x="4185317" y="3136900"/>
            <a:chExt cx="3729958" cy="610456"/>
          </a:xfrm>
        </p:grpSpPr>
        <p:sp>
          <p:nvSpPr>
            <p:cNvPr id="14345" name="文本框 12"/>
            <p:cNvSpPr txBox="1">
              <a:spLocks noChangeArrowheads="1"/>
            </p:cNvSpPr>
            <p:nvPr/>
          </p:nvSpPr>
          <p:spPr bwMode="auto">
            <a:xfrm>
              <a:off x="4913313" y="3136900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rgbClr val="C8CACA"/>
                  </a:solidFill>
                  <a:latin typeface="DIN" pitchFamily="50" charset="0"/>
                </a:rPr>
                <a:t>01 </a:t>
              </a:r>
              <a:r>
                <a:rPr lang="zh-CN" altLang="en-US" sz="3200" dirty="0" smtClean="0">
                  <a:solidFill>
                    <a:srgbClr val="C8CACA"/>
                  </a:solidFill>
                  <a:latin typeface="+mj-ea"/>
                  <a:ea typeface="+mj-ea"/>
                </a:rPr>
                <a:t>公司介绍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185317" y="3137539"/>
              <a:ext cx="618565" cy="609817"/>
              <a:chOff x="8547754" y="374202"/>
              <a:chExt cx="618565" cy="609817"/>
            </a:xfrm>
            <a:solidFill>
              <a:srgbClr val="1570C1"/>
            </a:solidFill>
          </p:grpSpPr>
          <p:sp>
            <p:nvSpPr>
              <p:cNvPr id="49" name="圆角矩形 48"/>
              <p:cNvSpPr/>
              <p:nvPr/>
            </p:nvSpPr>
            <p:spPr>
              <a:xfrm>
                <a:off x="8547754" y="374202"/>
                <a:ext cx="618565" cy="609817"/>
              </a:xfrm>
              <a:prstGeom prst="roundRect">
                <a:avLst/>
              </a:prstGeom>
              <a:solidFill>
                <a:srgbClr val="C8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5036" y="427110"/>
                <a:ext cx="504000" cy="504000"/>
              </a:xfrm>
              <a:prstGeom prst="rect">
                <a:avLst/>
              </a:prstGeom>
              <a:solidFill>
                <a:srgbClr val="C8CACA"/>
              </a:solidFill>
            </p:spPr>
          </p:pic>
        </p:grpSp>
      </p:grpSp>
      <p:sp>
        <p:nvSpPr>
          <p:cNvPr id="71" name="文本框 70"/>
          <p:cNvSpPr txBox="1"/>
          <p:nvPr/>
        </p:nvSpPr>
        <p:spPr>
          <a:xfrm>
            <a:off x="385763" y="3843338"/>
            <a:ext cx="360045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8742363" y="1347788"/>
            <a:ext cx="360045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72" name="文本框 2"/>
          <p:cNvSpPr txBox="1">
            <a:spLocks noChangeArrowheads="1"/>
          </p:cNvSpPr>
          <p:nvPr/>
        </p:nvSpPr>
        <p:spPr bwMode="auto">
          <a:xfrm>
            <a:off x="314325" y="400050"/>
            <a:ext cx="1238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buFont typeface="Arial" pitchFamily="34" charset="0"/>
              <a:buNone/>
            </a:pPr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11273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14" name="直角三角形 13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4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7" name="直角三角形 16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E44C36"/>
            </a:solidFill>
            <a:ln>
              <a:solidFill>
                <a:srgbClr val="E44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184615" y="2501171"/>
            <a:ext cx="3730660" cy="609817"/>
            <a:chOff x="4198764" y="1276163"/>
            <a:chExt cx="3730660" cy="609817"/>
          </a:xfrm>
          <a:effectLst/>
        </p:grpSpPr>
        <p:sp>
          <p:nvSpPr>
            <p:cNvPr id="14343" name="文本框 10"/>
            <p:cNvSpPr txBox="1">
              <a:spLocks noChangeArrowheads="1"/>
            </p:cNvSpPr>
            <p:nvPr/>
          </p:nvSpPr>
          <p:spPr bwMode="auto">
            <a:xfrm>
              <a:off x="4927462" y="1276163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3200" dirty="0" smtClean="0">
                  <a:solidFill>
                    <a:srgbClr val="C8CACA"/>
                  </a:solidFill>
                  <a:latin typeface="DIN" pitchFamily="50" charset="0"/>
                </a:rPr>
                <a:t>02 </a:t>
              </a:r>
              <a:r>
                <a:rPr lang="zh-CN" altLang="en-US" sz="3200" dirty="0" smtClean="0">
                  <a:solidFill>
                    <a:srgbClr val="C8CACA"/>
                  </a:solidFill>
                  <a:latin typeface="+mj-ea"/>
                  <a:ea typeface="+mj-ea"/>
                </a:rPr>
                <a:t>方案概述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198764" y="1276163"/>
              <a:ext cx="618565" cy="609817"/>
              <a:chOff x="3287395" y="4627713"/>
              <a:chExt cx="618565" cy="609817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3287395" y="4627713"/>
                <a:ext cx="618565" cy="609817"/>
              </a:xfrm>
              <a:prstGeom prst="roundRect">
                <a:avLst/>
              </a:prstGeom>
              <a:solidFill>
                <a:srgbClr val="C8C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4677" y="4680621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4184966" y="3485624"/>
            <a:ext cx="3729958" cy="609817"/>
            <a:chOff x="4185317" y="4082942"/>
            <a:chExt cx="3729958" cy="609817"/>
          </a:xfrm>
        </p:grpSpPr>
        <p:sp>
          <p:nvSpPr>
            <p:cNvPr id="14346" name="文本框 13"/>
            <p:cNvSpPr txBox="1">
              <a:spLocks noChangeArrowheads="1"/>
            </p:cNvSpPr>
            <p:nvPr/>
          </p:nvSpPr>
          <p:spPr bwMode="auto">
            <a:xfrm>
              <a:off x="4913313" y="4083050"/>
              <a:ext cx="30019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rgbClr val="C8CACA"/>
                  </a:solidFill>
                  <a:latin typeface="DIN" pitchFamily="50" charset="0"/>
                </a:rPr>
                <a:t>03 </a:t>
              </a:r>
              <a:r>
                <a:rPr lang="zh-CN" altLang="en-US" sz="3200" dirty="0" smtClean="0">
                  <a:solidFill>
                    <a:srgbClr val="C8CACA"/>
                  </a:solidFill>
                  <a:latin typeface="+mj-ea"/>
                  <a:ea typeface="+mj-ea"/>
                </a:rPr>
                <a:t>建设方案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185317" y="4082942"/>
              <a:ext cx="618565" cy="609817"/>
              <a:chOff x="1935905" y="4057433"/>
              <a:chExt cx="618565" cy="609817"/>
            </a:xfrm>
            <a:solidFill>
              <a:srgbClr val="C8CACA"/>
            </a:solidFill>
          </p:grpSpPr>
          <p:sp>
            <p:nvSpPr>
              <p:cNvPr id="48" name="圆角矩形 47"/>
              <p:cNvSpPr/>
              <p:nvPr/>
            </p:nvSpPr>
            <p:spPr>
              <a:xfrm>
                <a:off x="1935905" y="4057433"/>
                <a:ext cx="618565" cy="60981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187" y="4092341"/>
                <a:ext cx="540000" cy="540000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1284" name="文本框 62"/>
          <p:cNvSpPr txBox="1">
            <a:spLocks noChangeArrowheads="1"/>
          </p:cNvSpPr>
          <p:nvPr/>
        </p:nvSpPr>
        <p:spPr bwMode="auto">
          <a:xfrm>
            <a:off x="8677275" y="1274763"/>
            <a:ext cx="36004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400">
                <a:solidFill>
                  <a:srgbClr val="C8CACA"/>
                </a:solidFill>
                <a:latin typeface="DIN" pitchFamily="50" charset="0"/>
              </a:rPr>
              <a:t>Contents</a:t>
            </a:r>
          </a:p>
        </p:txBody>
      </p:sp>
      <p:sp>
        <p:nvSpPr>
          <p:cNvPr id="11285" name="文本框 68"/>
          <p:cNvSpPr txBox="1">
            <a:spLocks noChangeArrowheads="1"/>
          </p:cNvSpPr>
          <p:nvPr/>
        </p:nvSpPr>
        <p:spPr bwMode="auto">
          <a:xfrm>
            <a:off x="185738" y="3665538"/>
            <a:ext cx="3600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400">
                <a:solidFill>
                  <a:srgbClr val="C8CACA"/>
                </a:solidFill>
                <a:latin typeface="DIN" pitchFamily="50" charset="0"/>
              </a:rPr>
              <a:t>Contents</a:t>
            </a:r>
          </a:p>
        </p:txBody>
      </p:sp>
      <p:cxnSp>
        <p:nvCxnSpPr>
          <p:cNvPr id="14337" name="直接连接符 14336"/>
          <p:cNvCxnSpPr/>
          <p:nvPr/>
        </p:nvCxnSpPr>
        <p:spPr>
          <a:xfrm>
            <a:off x="8741675" y="2114550"/>
            <a:ext cx="3090934" cy="0"/>
          </a:xfrm>
          <a:prstGeom prst="line">
            <a:avLst/>
          </a:prstGeom>
          <a:ln>
            <a:gradFill>
              <a:gsLst>
                <a:gs pos="0">
                  <a:srgbClr val="1570C1"/>
                </a:gs>
                <a:gs pos="61000">
                  <a:srgbClr val="C8CACA">
                    <a:alpha val="94000"/>
                  </a:srgbClr>
                </a:gs>
                <a:gs pos="100000">
                  <a:srgbClr val="C8CACA">
                    <a:alpha val="52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直角三角形 83"/>
          <p:cNvSpPr/>
          <p:nvPr/>
        </p:nvSpPr>
        <p:spPr bwMode="auto">
          <a:xfrm rot="16200000">
            <a:off x="7655719" y="4821070"/>
            <a:ext cx="260350" cy="258762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184615" y="4470077"/>
            <a:ext cx="3729958" cy="610549"/>
            <a:chOff x="4185317" y="5027613"/>
            <a:chExt cx="3729958" cy="610549"/>
          </a:xfrm>
        </p:grpSpPr>
        <p:grpSp>
          <p:nvGrpSpPr>
            <p:cNvPr id="6" name="组合 5"/>
            <p:cNvGrpSpPr/>
            <p:nvPr/>
          </p:nvGrpSpPr>
          <p:grpSpPr>
            <a:xfrm>
              <a:off x="4185317" y="5027613"/>
              <a:ext cx="3729958" cy="610549"/>
              <a:chOff x="4185317" y="5027613"/>
              <a:chExt cx="3729958" cy="610549"/>
            </a:xfrm>
          </p:grpSpPr>
          <p:sp>
            <p:nvSpPr>
              <p:cNvPr id="19" name="文本框 13"/>
              <p:cNvSpPr txBox="1">
                <a:spLocks noChangeArrowheads="1"/>
              </p:cNvSpPr>
              <p:nvPr/>
            </p:nvSpPr>
            <p:spPr bwMode="auto">
              <a:xfrm>
                <a:off x="4913313" y="5027613"/>
                <a:ext cx="300196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3200" dirty="0" smtClean="0">
                    <a:solidFill>
                      <a:srgbClr val="1570C1"/>
                    </a:solidFill>
                    <a:latin typeface="DIN" pitchFamily="50" charset="0"/>
                  </a:rPr>
                  <a:t>04 </a:t>
                </a:r>
                <a:r>
                  <a:rPr lang="zh-CN" altLang="en-US" sz="3200" dirty="0" smtClean="0">
                    <a:solidFill>
                      <a:srgbClr val="1570C1"/>
                    </a:solidFill>
                    <a:latin typeface="+mj-ea"/>
                    <a:ea typeface="+mj-ea"/>
                  </a:rPr>
                  <a:t>运维方案</a:t>
                </a: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4185317" y="5028345"/>
                <a:ext cx="618565" cy="609817"/>
              </a:xfrm>
              <a:prstGeom prst="roundRect">
                <a:avLst/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8CACA"/>
                  </a:solidFill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2151" y="507568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522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04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项目管理</a:t>
            </a:r>
            <a:r>
              <a:rPr lang="en-US" altLang="zh-CN" sz="3200" dirty="0">
                <a:solidFill>
                  <a:srgbClr val="1570C1"/>
                </a:solidFill>
                <a:latin typeface="+mj-ea"/>
                <a:ea typeface="+mj-ea"/>
              </a:rPr>
              <a:t>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项目流程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2033588" y="1058863"/>
            <a:ext cx="8124825" cy="322262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zh-CN" altLang="en-US" dirty="0">
                <a:latin typeface="+mj-ea"/>
              </a:rPr>
              <a:t>我们遵循严格的流程保障杰出设计、可靠施工</a:t>
            </a:r>
          </a:p>
        </p:txBody>
      </p:sp>
      <p:grpSp>
        <p:nvGrpSpPr>
          <p:cNvPr id="24580" name="组合 17"/>
          <p:cNvGrpSpPr>
            <a:grpSpLocks/>
          </p:cNvGrpSpPr>
          <p:nvPr/>
        </p:nvGrpSpPr>
        <p:grpSpPr bwMode="auto">
          <a:xfrm>
            <a:off x="774700" y="1779588"/>
            <a:ext cx="11126788" cy="3815669"/>
            <a:chOff x="899571" y="1779111"/>
            <a:chExt cx="11125742" cy="3816617"/>
          </a:xfrm>
        </p:grpSpPr>
        <p:grpSp>
          <p:nvGrpSpPr>
            <p:cNvPr id="24582" name="组合 8"/>
            <p:cNvGrpSpPr>
              <a:grpSpLocks/>
            </p:cNvGrpSpPr>
            <p:nvPr/>
          </p:nvGrpSpPr>
          <p:grpSpPr bwMode="auto">
            <a:xfrm>
              <a:off x="899571" y="1779111"/>
              <a:ext cx="3965465" cy="1645405"/>
              <a:chOff x="926465" y="1779111"/>
              <a:chExt cx="3965465" cy="1645405"/>
            </a:xfrm>
          </p:grpSpPr>
          <p:grpSp>
            <p:nvGrpSpPr>
              <p:cNvPr id="24613" name="组合 2"/>
              <p:cNvGrpSpPr>
                <a:grpSpLocks/>
              </p:cNvGrpSpPr>
              <p:nvPr/>
            </p:nvGrpSpPr>
            <p:grpSpPr bwMode="auto">
              <a:xfrm>
                <a:off x="1242079" y="2005571"/>
                <a:ext cx="3649851" cy="1418945"/>
                <a:chOff x="1242079" y="2005571"/>
                <a:chExt cx="3649851" cy="1418945"/>
              </a:xfrm>
            </p:grpSpPr>
            <p:sp>
              <p:nvSpPr>
                <p:cNvPr id="35846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3075738" y="2006179"/>
                  <a:ext cx="1815929" cy="11893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958" tIns="41479" rIns="82958" bIns="41479">
                  <a:spAutoFit/>
                </a:bodyPr>
                <a:lstStyle>
                  <a:lvl1pPr marL="228600" indent="-1778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anose="05000000000000000000" pitchFamily="2" charset="2"/>
                    <a:buChar char="§"/>
                    <a:defRPr/>
                  </a:pP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Arial" panose="020B0604020202020204" pitchFamily="34" charset="0"/>
                    </a:rPr>
                    <a:t>初期访谈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anose="05000000000000000000" pitchFamily="2" charset="2"/>
                    <a:buChar char="§"/>
                    <a:defRPr/>
                  </a:pP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Arial" panose="020B0604020202020204" pitchFamily="34" charset="0"/>
                    </a:rPr>
                    <a:t>现场观察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anose="05000000000000000000" pitchFamily="2" charset="2"/>
                    <a:buChar char="§"/>
                    <a:defRPr/>
                  </a:pP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Arial" panose="020B0604020202020204" pitchFamily="34" charset="0"/>
                    </a:rPr>
                    <a:t>头脑风暴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anose="05000000000000000000" pitchFamily="2" charset="2"/>
                    <a:buChar char="§"/>
                    <a:defRPr/>
                  </a:pP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Arial" panose="020B0604020202020204" pitchFamily="34" charset="0"/>
                    </a:rPr>
                    <a:t>形成预算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anose="05000000000000000000" pitchFamily="2" charset="2"/>
                    <a:buChar char="§"/>
                    <a:defRPr/>
                  </a:pP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Arial" panose="020B0604020202020204" pitchFamily="34" charset="0"/>
                    </a:rPr>
                    <a:t>制定建设时间表</a:t>
                  </a:r>
                </a:p>
              </p:txBody>
            </p:sp>
            <p:pic>
              <p:nvPicPr>
                <p:cNvPr id="24616" name="Picture 7" descr="j0216070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42079" y="2050256"/>
                  <a:ext cx="1816100" cy="990600"/>
                </a:xfrm>
                <a:prstGeom prst="rect">
                  <a:avLst/>
                </a:prstGeom>
                <a:noFill/>
                <a:ln w="38100">
                  <a:solidFill>
                    <a:srgbClr val="1570C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圆角矩形 28"/>
                <p:cNvSpPr/>
                <p:nvPr/>
              </p:nvSpPr>
              <p:spPr bwMode="auto">
                <a:xfrm>
                  <a:off x="1321716" y="3171694"/>
                  <a:ext cx="1655606" cy="25247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/>
                    <a:t>思路形成</a:t>
                  </a:r>
                </a:p>
              </p:txBody>
            </p:sp>
          </p:grpSp>
          <p:sp>
            <p:nvSpPr>
              <p:cNvPr id="4" name="椭圆 3"/>
              <p:cNvSpPr/>
              <p:nvPr/>
            </p:nvSpPr>
            <p:spPr>
              <a:xfrm>
                <a:off x="926465" y="1779111"/>
                <a:ext cx="496841" cy="49701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0B0F0"/>
                    </a:solidFill>
                    <a:latin typeface="DIN"/>
                  </a:rPr>
                  <a:t>1</a:t>
                </a:r>
                <a:endParaRPr lang="zh-CN" altLang="en-US" sz="2400" dirty="0">
                  <a:solidFill>
                    <a:srgbClr val="00B0F0"/>
                  </a:solidFill>
                  <a:latin typeface="DIN"/>
                </a:endParaRPr>
              </a:p>
            </p:txBody>
          </p:sp>
        </p:grpSp>
        <p:grpSp>
          <p:nvGrpSpPr>
            <p:cNvPr id="24583" name="组合 14"/>
            <p:cNvGrpSpPr>
              <a:grpSpLocks/>
            </p:cNvGrpSpPr>
            <p:nvPr/>
          </p:nvGrpSpPr>
          <p:grpSpPr bwMode="auto">
            <a:xfrm>
              <a:off x="8069635" y="3741748"/>
              <a:ext cx="3955678" cy="1664114"/>
              <a:chOff x="8069635" y="3741748"/>
              <a:chExt cx="3955678" cy="1664114"/>
            </a:xfrm>
          </p:grpSpPr>
          <p:grpSp>
            <p:nvGrpSpPr>
              <p:cNvPr id="24608" name="组合 11"/>
              <p:cNvGrpSpPr>
                <a:grpSpLocks/>
              </p:cNvGrpSpPr>
              <p:nvPr/>
            </p:nvGrpSpPr>
            <p:grpSpPr bwMode="auto">
              <a:xfrm>
                <a:off x="8340188" y="3954043"/>
                <a:ext cx="3685125" cy="1451819"/>
                <a:chOff x="8340188" y="3954043"/>
                <a:chExt cx="3685125" cy="1451819"/>
              </a:xfrm>
            </p:grpSpPr>
            <p:sp>
              <p:nvSpPr>
                <p:cNvPr id="2563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0158589" y="3997399"/>
                  <a:ext cx="1866724" cy="11909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958" tIns="41479" rIns="82958" bIns="41479">
                  <a:spAutoFit/>
                </a:bodyPr>
                <a:lstStyle>
                  <a:lvl1pPr marL="228600" indent="-1778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  <a:defRPr/>
                  </a:pPr>
                  <a:r>
                    <a:rPr lang="zh-CN" altLang="en-US" sz="1200" dirty="0" smtClean="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瑕疵纠正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  <a:defRPr/>
                  </a:pPr>
                  <a:r>
                    <a:rPr lang="zh-CN" altLang="en-US" sz="1200" dirty="0" smtClean="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现场移交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  <a:defRPr/>
                  </a:pPr>
                  <a:r>
                    <a:rPr lang="zh-CN" altLang="en-US" sz="1200" dirty="0" smtClean="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最终计算核定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  <a:defRPr/>
                  </a:pPr>
                  <a:r>
                    <a:rPr lang="zh-CN" altLang="en-US" sz="1200" dirty="0" smtClean="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竣工图纸</a:t>
                  </a:r>
                </a:p>
                <a:p>
                  <a:pPr marL="50800" indent="0" eaLnBrk="1" hangingPunct="1">
                    <a:spcBef>
                      <a:spcPct val="25000"/>
                    </a:spcBef>
                    <a:buClr>
                      <a:srgbClr val="990000"/>
                    </a:buClr>
                    <a:defRPr/>
                  </a:pPr>
                  <a:endParaRPr lang="zh-CN" altLang="en-US" sz="1200" dirty="0" smtClean="0">
                    <a:solidFill>
                      <a:srgbClr val="40404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endParaRPr>
                </a:p>
              </p:txBody>
            </p:sp>
            <p:pic>
              <p:nvPicPr>
                <p:cNvPr id="24611" name="Picture 17" descr="j017868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92"/>
                <a:stretch>
                  <a:fillRect/>
                </a:stretch>
              </p:blipFill>
              <p:spPr bwMode="auto">
                <a:xfrm>
                  <a:off x="8340188" y="3954043"/>
                  <a:ext cx="1775173" cy="99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圆角矩形 32"/>
                <p:cNvSpPr/>
                <p:nvPr/>
              </p:nvSpPr>
              <p:spPr bwMode="auto">
                <a:xfrm>
                  <a:off x="8399804" y="5153385"/>
                  <a:ext cx="1655606" cy="25247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C8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/>
                    <a:t>完工服务</a:t>
                  </a:r>
                </a:p>
              </p:txBody>
            </p:sp>
          </p:grpSp>
          <p:sp>
            <p:nvSpPr>
              <p:cNvPr id="38" name="椭圆 37"/>
              <p:cNvSpPr/>
              <p:nvPr/>
            </p:nvSpPr>
            <p:spPr>
              <a:xfrm>
                <a:off x="8069635" y="3741748"/>
                <a:ext cx="496840" cy="49701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0B0F0"/>
                    </a:solidFill>
                    <a:latin typeface="DIN"/>
                  </a:rPr>
                  <a:t>6</a:t>
                </a:r>
                <a:endParaRPr lang="zh-CN" altLang="en-US" sz="2400" dirty="0">
                  <a:solidFill>
                    <a:srgbClr val="00B0F0"/>
                  </a:solidFill>
                  <a:latin typeface="DIN"/>
                </a:endParaRPr>
              </a:p>
            </p:txBody>
          </p:sp>
        </p:grpSp>
        <p:grpSp>
          <p:nvGrpSpPr>
            <p:cNvPr id="24584" name="组合 15"/>
            <p:cNvGrpSpPr>
              <a:grpSpLocks/>
            </p:cNvGrpSpPr>
            <p:nvPr/>
          </p:nvGrpSpPr>
          <p:grpSpPr bwMode="auto">
            <a:xfrm>
              <a:off x="4652068" y="3741748"/>
              <a:ext cx="3734370" cy="1664113"/>
              <a:chOff x="4652068" y="3741748"/>
              <a:chExt cx="3734370" cy="1664113"/>
            </a:xfrm>
          </p:grpSpPr>
          <p:grpSp>
            <p:nvGrpSpPr>
              <p:cNvPr id="24603" name="组合 12"/>
              <p:cNvGrpSpPr>
                <a:grpSpLocks/>
              </p:cNvGrpSpPr>
              <p:nvPr/>
            </p:nvGrpSpPr>
            <p:grpSpPr bwMode="auto">
              <a:xfrm>
                <a:off x="4911149" y="3976102"/>
                <a:ext cx="3475289" cy="1429759"/>
                <a:chOff x="4911149" y="3976102"/>
                <a:chExt cx="3475289" cy="1429759"/>
              </a:xfrm>
            </p:grpSpPr>
            <p:pic>
              <p:nvPicPr>
                <p:cNvPr id="24605" name="Picture 2" descr="Constructi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75" t="8884"/>
                <a:stretch>
                  <a:fillRect/>
                </a:stretch>
              </p:blipFill>
              <p:spPr bwMode="auto">
                <a:xfrm>
                  <a:off x="4911149" y="3976102"/>
                  <a:ext cx="1775171" cy="99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60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6668763" y="3991933"/>
                  <a:ext cx="1717675" cy="9611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958" tIns="41479" rIns="82958" bIns="41479">
                  <a:spAutoFit/>
                </a:bodyPr>
                <a:lstStyle>
                  <a:lvl1pPr marL="228600" indent="-1778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图纸控制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现场布置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材料审查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现场协调会议</a:t>
                  </a:r>
                </a:p>
              </p:txBody>
            </p:sp>
            <p:sp>
              <p:nvSpPr>
                <p:cNvPr id="35" name="圆角矩形 34"/>
                <p:cNvSpPr/>
                <p:nvPr/>
              </p:nvSpPr>
              <p:spPr bwMode="auto">
                <a:xfrm>
                  <a:off x="4971126" y="5153385"/>
                  <a:ext cx="1655606" cy="25247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570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/>
                    <a:t>建设能力</a:t>
                  </a:r>
                </a:p>
              </p:txBody>
            </p:sp>
          </p:grpSp>
          <p:sp>
            <p:nvSpPr>
              <p:cNvPr id="39" name="椭圆 38"/>
              <p:cNvSpPr/>
              <p:nvPr/>
            </p:nvSpPr>
            <p:spPr>
              <a:xfrm>
                <a:off x="4652068" y="3741748"/>
                <a:ext cx="498428" cy="49701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0B0F0"/>
                    </a:solidFill>
                    <a:latin typeface="DIN"/>
                  </a:rPr>
                  <a:t>5</a:t>
                </a:r>
                <a:endParaRPr lang="zh-CN" altLang="en-US" sz="2400" dirty="0">
                  <a:solidFill>
                    <a:srgbClr val="00B0F0"/>
                  </a:solidFill>
                  <a:latin typeface="DIN"/>
                </a:endParaRPr>
              </a:p>
            </p:txBody>
          </p:sp>
        </p:grpSp>
        <p:grpSp>
          <p:nvGrpSpPr>
            <p:cNvPr id="24585" name="组合 16"/>
            <p:cNvGrpSpPr>
              <a:grpSpLocks/>
            </p:cNvGrpSpPr>
            <p:nvPr/>
          </p:nvGrpSpPr>
          <p:grpSpPr bwMode="auto">
            <a:xfrm>
              <a:off x="899571" y="3741549"/>
              <a:ext cx="3784208" cy="1854179"/>
              <a:chOff x="899571" y="3741549"/>
              <a:chExt cx="3784208" cy="1854179"/>
            </a:xfrm>
          </p:grpSpPr>
          <p:grpSp>
            <p:nvGrpSpPr>
              <p:cNvPr id="24598" name="组合 13"/>
              <p:cNvGrpSpPr>
                <a:grpSpLocks/>
              </p:cNvGrpSpPr>
              <p:nvPr/>
            </p:nvGrpSpPr>
            <p:grpSpPr bwMode="auto">
              <a:xfrm>
                <a:off x="1237103" y="3941553"/>
                <a:ext cx="3446676" cy="1654175"/>
                <a:chOff x="1237103" y="3941553"/>
                <a:chExt cx="3446676" cy="1654175"/>
              </a:xfrm>
            </p:grpSpPr>
            <p:sp>
              <p:nvSpPr>
                <p:cNvPr id="2460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037542" y="3941553"/>
                  <a:ext cx="1646237" cy="16541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958" tIns="41479" rIns="82958" bIns="41479">
                  <a:spAutoFit/>
                </a:bodyPr>
                <a:lstStyle>
                  <a:lvl1pPr marL="228600" indent="-1778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合同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工作内容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数量清单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设计细节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技术图纸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规格说明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装订</a:t>
                  </a:r>
                </a:p>
              </p:txBody>
            </p:sp>
            <p:pic>
              <p:nvPicPr>
                <p:cNvPr id="24601" name="Picture 18" descr="Plans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7103" y="4008832"/>
                  <a:ext cx="1772262" cy="99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" name="圆角矩形 33"/>
                <p:cNvSpPr/>
                <p:nvPr/>
              </p:nvSpPr>
              <p:spPr bwMode="auto">
                <a:xfrm>
                  <a:off x="1302758" y="5153385"/>
                  <a:ext cx="1655607" cy="25247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4BE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/>
                    <a:t>建设文档</a:t>
                  </a:r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899571" y="3741748"/>
                <a:ext cx="496841" cy="49701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0B0F0"/>
                    </a:solidFill>
                    <a:latin typeface="DIN"/>
                  </a:rPr>
                  <a:t>4</a:t>
                </a:r>
                <a:endParaRPr lang="zh-CN" altLang="en-US" sz="2400" dirty="0">
                  <a:solidFill>
                    <a:srgbClr val="00B0F0"/>
                  </a:solidFill>
                  <a:latin typeface="DIN"/>
                </a:endParaRPr>
              </a:p>
            </p:txBody>
          </p:sp>
        </p:grpSp>
        <p:grpSp>
          <p:nvGrpSpPr>
            <p:cNvPr id="24586" name="组合 10"/>
            <p:cNvGrpSpPr>
              <a:grpSpLocks/>
            </p:cNvGrpSpPr>
            <p:nvPr/>
          </p:nvGrpSpPr>
          <p:grpSpPr bwMode="auto">
            <a:xfrm>
              <a:off x="8091418" y="1792558"/>
              <a:ext cx="3846416" cy="1618511"/>
              <a:chOff x="8091418" y="1779111"/>
              <a:chExt cx="3846416" cy="1618511"/>
            </a:xfrm>
          </p:grpSpPr>
          <p:grpSp>
            <p:nvGrpSpPr>
              <p:cNvPr id="24593" name="组合 5"/>
              <p:cNvGrpSpPr>
                <a:grpSpLocks/>
              </p:cNvGrpSpPr>
              <p:nvPr/>
            </p:nvGrpSpPr>
            <p:grpSpPr bwMode="auto">
              <a:xfrm>
                <a:off x="8342313" y="1962499"/>
                <a:ext cx="3595521" cy="1435123"/>
                <a:chOff x="8342313" y="1962499"/>
                <a:chExt cx="3595521" cy="1435123"/>
              </a:xfrm>
            </p:grpSpPr>
            <p:sp>
              <p:nvSpPr>
                <p:cNvPr id="2459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0121734" y="1962499"/>
                  <a:ext cx="1816100" cy="5000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958" tIns="41479" rIns="82958" bIns="41479">
                  <a:spAutoFit/>
                </a:bodyPr>
                <a:lstStyle>
                  <a:lvl1pPr marL="228600" indent="-1778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现场测绘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细化设计</a:t>
                  </a:r>
                </a:p>
              </p:txBody>
            </p:sp>
            <p:pic>
              <p:nvPicPr>
                <p:cNvPr id="24596" name="Picture 19" descr="Sketches copy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57" r="5861"/>
                <a:stretch>
                  <a:fillRect/>
                </a:stretch>
              </p:blipFill>
              <p:spPr bwMode="auto">
                <a:xfrm>
                  <a:off x="8342313" y="2005571"/>
                  <a:ext cx="1775172" cy="99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" name="圆角矩形 31"/>
                <p:cNvSpPr/>
                <p:nvPr/>
              </p:nvSpPr>
              <p:spPr bwMode="auto">
                <a:xfrm>
                  <a:off x="8402978" y="3145543"/>
                  <a:ext cx="1655606" cy="25247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CB8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/>
                    <a:t>设计深化</a:t>
                  </a:r>
                </a:p>
              </p:txBody>
            </p:sp>
          </p:grpSp>
          <p:sp>
            <p:nvSpPr>
              <p:cNvPr id="41" name="椭圆 40"/>
              <p:cNvSpPr/>
              <p:nvPr/>
            </p:nvSpPr>
            <p:spPr>
              <a:xfrm>
                <a:off x="8091858" y="1778367"/>
                <a:ext cx="496840" cy="49859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0B0F0"/>
                    </a:solidFill>
                    <a:latin typeface="DIN"/>
                  </a:rPr>
                  <a:t>3</a:t>
                </a:r>
                <a:endParaRPr lang="zh-CN" altLang="en-US" sz="2400" dirty="0">
                  <a:solidFill>
                    <a:srgbClr val="00B0F0"/>
                  </a:solidFill>
                  <a:latin typeface="DIN"/>
                </a:endParaRPr>
              </a:p>
            </p:txBody>
          </p:sp>
        </p:grpSp>
        <p:grpSp>
          <p:nvGrpSpPr>
            <p:cNvPr id="24587" name="组合 9"/>
            <p:cNvGrpSpPr>
              <a:grpSpLocks/>
            </p:cNvGrpSpPr>
            <p:nvPr/>
          </p:nvGrpSpPr>
          <p:grpSpPr bwMode="auto">
            <a:xfrm>
              <a:off x="4613972" y="1785463"/>
              <a:ext cx="4019575" cy="1632356"/>
              <a:chOff x="4613972" y="1779381"/>
              <a:chExt cx="4019575" cy="1632356"/>
            </a:xfrm>
          </p:grpSpPr>
          <p:grpSp>
            <p:nvGrpSpPr>
              <p:cNvPr id="24588" name="组合 6"/>
              <p:cNvGrpSpPr>
                <a:grpSpLocks/>
              </p:cNvGrpSpPr>
              <p:nvPr/>
            </p:nvGrpSpPr>
            <p:grpSpPr bwMode="auto">
              <a:xfrm>
                <a:off x="4874389" y="1972726"/>
                <a:ext cx="3759158" cy="1439011"/>
                <a:chOff x="5207021" y="1957997"/>
                <a:chExt cx="3759158" cy="1439011"/>
              </a:xfrm>
            </p:grpSpPr>
            <p:pic>
              <p:nvPicPr>
                <p:cNvPr id="24590" name="Picture 3" descr="Ascent Media Presentation 13 Feb 03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2122"/>
                <a:stretch>
                  <a:fillRect/>
                </a:stretch>
              </p:blipFill>
              <p:spPr bwMode="auto">
                <a:xfrm>
                  <a:off x="5207021" y="2005571"/>
                  <a:ext cx="1777958" cy="990000"/>
                </a:xfrm>
                <a:prstGeom prst="rect">
                  <a:avLst/>
                </a:prstGeom>
                <a:noFill/>
                <a:ln w="38100">
                  <a:solidFill>
                    <a:srgbClr val="1570C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59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6984979" y="1957997"/>
                  <a:ext cx="1981200" cy="9611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958" tIns="41479" rIns="82958" bIns="41479">
                  <a:spAutoFit/>
                </a:bodyPr>
                <a:lstStyle>
                  <a:lvl1pPr marL="228600" indent="-1778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28600" algn="l"/>
                      <a:tab pos="914400" algn="l"/>
                    </a:tabLs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初步布置 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平面规划 </a:t>
                  </a: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管控进度</a:t>
                  </a:r>
                  <a:endParaRPr lang="en-US" altLang="zh-CN" sz="1200">
                    <a:solidFill>
                      <a:srgbClr val="40404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endParaRPr>
                </a:p>
                <a:p>
                  <a:pPr eaLnBrk="1" hangingPunct="1">
                    <a:spcBef>
                      <a:spcPct val="25000"/>
                    </a:spcBef>
                    <a:buClr>
                      <a:srgbClr val="990000"/>
                    </a:buClr>
                    <a:buFont typeface="Wingdings" pitchFamily="2" charset="2"/>
                    <a:buChar char="§"/>
                  </a:pPr>
                  <a:r>
                    <a:rPr lang="zh-CN" altLang="en-US" sz="1200">
                      <a:solidFill>
                        <a:srgbClr val="404040"/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模块化设计</a:t>
                  </a:r>
                </a:p>
              </p:txBody>
            </p:sp>
            <p:sp>
              <p:nvSpPr>
                <p:cNvPr id="31" name="圆角矩形 30"/>
                <p:cNvSpPr/>
                <p:nvPr/>
              </p:nvSpPr>
              <p:spPr bwMode="auto">
                <a:xfrm>
                  <a:off x="5267249" y="3144531"/>
                  <a:ext cx="1655607" cy="25247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98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600" dirty="0"/>
                    <a:t>项目计划</a:t>
                  </a:r>
                </a:p>
              </p:txBody>
            </p:sp>
          </p:grpSp>
          <p:sp>
            <p:nvSpPr>
              <p:cNvPr id="42" name="椭圆 41"/>
              <p:cNvSpPr/>
              <p:nvPr/>
            </p:nvSpPr>
            <p:spPr>
              <a:xfrm>
                <a:off x="4613972" y="1779381"/>
                <a:ext cx="496841" cy="49701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0B0F0"/>
                    </a:solidFill>
                    <a:latin typeface="DIN"/>
                  </a:rPr>
                  <a:t>2</a:t>
                </a:r>
                <a:endParaRPr lang="zh-CN" altLang="en-US" sz="2400" dirty="0">
                  <a:solidFill>
                    <a:srgbClr val="00B0F0"/>
                  </a:solidFill>
                  <a:latin typeface="DI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1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04 </a:t>
            </a:r>
            <a:r>
              <a:rPr lang="zh-CN" altLang="en-US" sz="3200" dirty="0">
                <a:solidFill>
                  <a:srgbClr val="1570C1"/>
                </a:solidFill>
                <a:latin typeface="+mj-ea"/>
                <a:ea typeface="+mj-ea"/>
              </a:rPr>
              <a:t>项目架构</a:t>
            </a:r>
            <a:endParaRPr lang="zh-CN" altLang="en-US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pSp>
        <p:nvGrpSpPr>
          <p:cNvPr id="81" name="组合 39"/>
          <p:cNvGrpSpPr>
            <a:grpSpLocks/>
          </p:cNvGrpSpPr>
          <p:nvPr/>
        </p:nvGrpSpPr>
        <p:grpSpPr bwMode="auto">
          <a:xfrm>
            <a:off x="1712991" y="1540884"/>
            <a:ext cx="2622550" cy="733425"/>
            <a:chOff x="3932651" y="1169306"/>
            <a:chExt cx="2622561" cy="733102"/>
          </a:xfrm>
          <a:solidFill>
            <a:srgbClr val="F98634"/>
          </a:solidFill>
        </p:grpSpPr>
        <p:sp>
          <p:nvSpPr>
            <p:cNvPr id="83" name="Rounded Rectangle 48"/>
            <p:cNvSpPr/>
            <p:nvPr/>
          </p:nvSpPr>
          <p:spPr bwMode="auto">
            <a:xfrm>
              <a:off x="4791492" y="1337507"/>
              <a:ext cx="1763720" cy="3967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>
                  <a:ea typeface="微软雅黑" panose="020B0503020204020204" pitchFamily="34" charset="-122"/>
                </a:rPr>
                <a:t>学校</a:t>
              </a:r>
              <a:r>
                <a:rPr lang="zh-CN" altLang="en-US" sz="1400" dirty="0" smtClean="0">
                  <a:ea typeface="微软雅黑" panose="020B0503020204020204" pitchFamily="34" charset="-122"/>
                </a:rPr>
                <a:t>领导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grpSp>
          <p:nvGrpSpPr>
            <p:cNvPr id="84" name="组合 37"/>
            <p:cNvGrpSpPr>
              <a:grpSpLocks/>
            </p:cNvGrpSpPr>
            <p:nvPr/>
          </p:nvGrpSpPr>
          <p:grpSpPr bwMode="auto">
            <a:xfrm>
              <a:off x="3932651" y="1169306"/>
              <a:ext cx="733102" cy="733102"/>
              <a:chOff x="3932651" y="1169306"/>
              <a:chExt cx="733102" cy="733102"/>
            </a:xfrm>
            <a:grpFill/>
          </p:grpSpPr>
          <p:sp>
            <p:nvSpPr>
              <p:cNvPr id="85" name="椭圆 84"/>
              <p:cNvSpPr/>
              <p:nvPr/>
            </p:nvSpPr>
            <p:spPr>
              <a:xfrm>
                <a:off x="3932651" y="1169306"/>
                <a:ext cx="733428" cy="733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86" name="图片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202" y="1283857"/>
                <a:ext cx="504000" cy="50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组合 43"/>
          <p:cNvGrpSpPr>
            <a:grpSpLocks/>
          </p:cNvGrpSpPr>
          <p:nvPr/>
        </p:nvGrpSpPr>
        <p:grpSpPr bwMode="auto">
          <a:xfrm>
            <a:off x="1712991" y="4650850"/>
            <a:ext cx="2622550" cy="731837"/>
            <a:chOff x="3932651" y="-63247"/>
            <a:chExt cx="2622561" cy="733102"/>
          </a:xfrm>
          <a:solidFill>
            <a:srgbClr val="44BE9B"/>
          </a:solidFill>
        </p:grpSpPr>
        <p:sp>
          <p:nvSpPr>
            <p:cNvPr id="89" name="Rounded Rectangle 48"/>
            <p:cNvSpPr/>
            <p:nvPr/>
          </p:nvSpPr>
          <p:spPr bwMode="auto">
            <a:xfrm>
              <a:off x="4791492" y="105319"/>
              <a:ext cx="1763720" cy="3959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>
                  <a:ea typeface="微软雅黑" panose="020B0503020204020204" pitchFamily="34" charset="-122"/>
                </a:rPr>
                <a:t>项目关联部门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grpSp>
          <p:nvGrpSpPr>
            <p:cNvPr id="91" name="组合 42"/>
            <p:cNvGrpSpPr>
              <a:grpSpLocks/>
            </p:cNvGrpSpPr>
            <p:nvPr/>
          </p:nvGrpSpPr>
          <p:grpSpPr bwMode="auto">
            <a:xfrm>
              <a:off x="3932651" y="-63247"/>
              <a:ext cx="733102" cy="733102"/>
              <a:chOff x="3932651" y="-260891"/>
              <a:chExt cx="733102" cy="733102"/>
            </a:xfrm>
            <a:grpFill/>
          </p:grpSpPr>
          <p:sp>
            <p:nvSpPr>
              <p:cNvPr id="93" name="椭圆 92"/>
              <p:cNvSpPr/>
              <p:nvPr/>
            </p:nvSpPr>
            <p:spPr>
              <a:xfrm>
                <a:off x="3932651" y="-260891"/>
                <a:ext cx="733428" cy="733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95" name="图片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202" y="-146340"/>
                <a:ext cx="504000" cy="50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组合 41"/>
          <p:cNvGrpSpPr>
            <a:grpSpLocks/>
          </p:cNvGrpSpPr>
          <p:nvPr/>
        </p:nvGrpSpPr>
        <p:grpSpPr bwMode="auto">
          <a:xfrm>
            <a:off x="1712991" y="2772837"/>
            <a:ext cx="2622550" cy="733425"/>
            <a:chOff x="3932651" y="525800"/>
            <a:chExt cx="2622561" cy="733102"/>
          </a:xfrm>
        </p:grpSpPr>
        <p:sp>
          <p:nvSpPr>
            <p:cNvPr id="99" name="Rounded Rectangle 48"/>
            <p:cNvSpPr/>
            <p:nvPr/>
          </p:nvSpPr>
          <p:spPr bwMode="auto">
            <a:xfrm>
              <a:off x="4791492" y="694001"/>
              <a:ext cx="1763720" cy="396700"/>
            </a:xfrm>
            <a:prstGeom prst="roundRect">
              <a:avLst>
                <a:gd name="adj" fmla="val 50000"/>
              </a:avLst>
            </a:prstGeom>
            <a:solidFill>
              <a:srgbClr val="9C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>
                  <a:ea typeface="微软雅黑" panose="020B0503020204020204" pitchFamily="34" charset="-122"/>
                </a:rPr>
                <a:t>项目组领导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grpSp>
          <p:nvGrpSpPr>
            <p:cNvPr id="100" name="组合 40"/>
            <p:cNvGrpSpPr>
              <a:grpSpLocks/>
            </p:cNvGrpSpPr>
            <p:nvPr/>
          </p:nvGrpSpPr>
          <p:grpSpPr bwMode="auto">
            <a:xfrm>
              <a:off x="3932651" y="525800"/>
              <a:ext cx="733102" cy="733102"/>
              <a:chOff x="3932651" y="430439"/>
              <a:chExt cx="733102" cy="733102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3932651" y="430439"/>
                <a:ext cx="733428" cy="733102"/>
              </a:xfrm>
              <a:prstGeom prst="ellipse">
                <a:avLst/>
              </a:prstGeom>
              <a:solidFill>
                <a:srgbClr val="9CB8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03" name="图片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202" y="544990"/>
                <a:ext cx="504000" cy="50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2" name="组合 27"/>
          <p:cNvGrpSpPr>
            <a:grpSpLocks/>
          </p:cNvGrpSpPr>
          <p:nvPr/>
        </p:nvGrpSpPr>
        <p:grpSpPr bwMode="auto">
          <a:xfrm>
            <a:off x="5473224" y="4471779"/>
            <a:ext cx="2622368" cy="733078"/>
            <a:chOff x="3932651" y="5069444"/>
            <a:chExt cx="2622561" cy="733102"/>
          </a:xfrm>
          <a:solidFill>
            <a:srgbClr val="44BE9B"/>
          </a:solidFill>
        </p:grpSpPr>
        <p:sp>
          <p:nvSpPr>
            <p:cNvPr id="148" name="Rounded Rectangle 48"/>
            <p:cNvSpPr/>
            <p:nvPr/>
          </p:nvSpPr>
          <p:spPr bwMode="auto">
            <a:xfrm>
              <a:off x="4791551" y="5237751"/>
              <a:ext cx="1763843" cy="3968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>
                  <a:ea typeface="微软雅黑" panose="020B0503020204020204" pitchFamily="34" charset="-122"/>
                </a:rPr>
                <a:t>项目经理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grpSp>
          <p:nvGrpSpPr>
            <p:cNvPr id="149" name="组合 26"/>
            <p:cNvGrpSpPr>
              <a:grpSpLocks/>
            </p:cNvGrpSpPr>
            <p:nvPr/>
          </p:nvGrpSpPr>
          <p:grpSpPr bwMode="auto">
            <a:xfrm>
              <a:off x="3932651" y="5069444"/>
              <a:ext cx="733102" cy="733102"/>
              <a:chOff x="3932651" y="4902539"/>
              <a:chExt cx="733102" cy="733102"/>
            </a:xfrm>
            <a:grpFill/>
          </p:grpSpPr>
          <p:sp>
            <p:nvSpPr>
              <p:cNvPr id="150" name="椭圆 149"/>
              <p:cNvSpPr/>
              <p:nvPr/>
            </p:nvSpPr>
            <p:spPr>
              <a:xfrm>
                <a:off x="3932651" y="4902566"/>
                <a:ext cx="733479" cy="733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51" name="图片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202" y="5017090"/>
                <a:ext cx="504000" cy="50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3" name="组合 25"/>
          <p:cNvGrpSpPr>
            <a:grpSpLocks/>
          </p:cNvGrpSpPr>
          <p:nvPr/>
        </p:nvGrpSpPr>
        <p:grpSpPr bwMode="auto">
          <a:xfrm>
            <a:off x="5473224" y="5248416"/>
            <a:ext cx="2622550" cy="733424"/>
            <a:chOff x="3932651" y="5526164"/>
            <a:chExt cx="2622743" cy="733448"/>
          </a:xfrm>
          <a:solidFill>
            <a:srgbClr val="44BE9B"/>
          </a:solidFill>
        </p:grpSpPr>
        <p:sp>
          <p:nvSpPr>
            <p:cNvPr id="144" name="Rounded Rectangle 48"/>
            <p:cNvSpPr/>
            <p:nvPr/>
          </p:nvSpPr>
          <p:spPr bwMode="auto">
            <a:xfrm>
              <a:off x="4791551" y="5694443"/>
              <a:ext cx="1763843" cy="3968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>
                  <a:ea typeface="微软雅黑" panose="020B0503020204020204" pitchFamily="34" charset="-122"/>
                </a:rPr>
                <a:t>技术方案组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grpSp>
          <p:nvGrpSpPr>
            <p:cNvPr id="145" name="组合 24"/>
            <p:cNvGrpSpPr>
              <a:grpSpLocks/>
            </p:cNvGrpSpPr>
            <p:nvPr/>
          </p:nvGrpSpPr>
          <p:grpSpPr bwMode="auto">
            <a:xfrm>
              <a:off x="3932651" y="5526164"/>
              <a:ext cx="733479" cy="733448"/>
              <a:chOff x="3932651" y="5526164"/>
              <a:chExt cx="733479" cy="733448"/>
            </a:xfrm>
            <a:grpFill/>
          </p:grpSpPr>
          <p:sp>
            <p:nvSpPr>
              <p:cNvPr id="146" name="椭圆 145"/>
              <p:cNvSpPr/>
              <p:nvPr/>
            </p:nvSpPr>
            <p:spPr>
              <a:xfrm>
                <a:off x="3932651" y="5526164"/>
                <a:ext cx="733479" cy="733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47" name="图片 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202" y="5641458"/>
                <a:ext cx="504000" cy="50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4" name="组合 29"/>
          <p:cNvGrpSpPr>
            <a:grpSpLocks/>
          </p:cNvGrpSpPr>
          <p:nvPr/>
        </p:nvGrpSpPr>
        <p:grpSpPr bwMode="auto">
          <a:xfrm>
            <a:off x="8367236" y="5262704"/>
            <a:ext cx="2622550" cy="733424"/>
            <a:chOff x="3932556" y="4363199"/>
            <a:chExt cx="2622743" cy="733448"/>
          </a:xfrm>
          <a:solidFill>
            <a:srgbClr val="44BE9B"/>
          </a:solidFill>
        </p:grpSpPr>
        <p:sp>
          <p:nvSpPr>
            <p:cNvPr id="140" name="Rounded Rectangle 48"/>
            <p:cNvSpPr/>
            <p:nvPr/>
          </p:nvSpPr>
          <p:spPr bwMode="auto">
            <a:xfrm>
              <a:off x="4791457" y="4531467"/>
              <a:ext cx="1763842" cy="3968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>
                  <a:ea typeface="微软雅黑" panose="020B0503020204020204" pitchFamily="34" charset="-122"/>
                </a:rPr>
                <a:t>建设服务组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grpSp>
          <p:nvGrpSpPr>
            <p:cNvPr id="141" name="组合 28"/>
            <p:cNvGrpSpPr>
              <a:grpSpLocks/>
            </p:cNvGrpSpPr>
            <p:nvPr/>
          </p:nvGrpSpPr>
          <p:grpSpPr bwMode="auto">
            <a:xfrm>
              <a:off x="3932556" y="4363199"/>
              <a:ext cx="733479" cy="733448"/>
              <a:chOff x="3932556" y="4281901"/>
              <a:chExt cx="733479" cy="733448"/>
            </a:xfrm>
            <a:grpFill/>
          </p:grpSpPr>
          <p:sp>
            <p:nvSpPr>
              <p:cNvPr id="142" name="椭圆 141"/>
              <p:cNvSpPr/>
              <p:nvPr/>
            </p:nvSpPr>
            <p:spPr>
              <a:xfrm>
                <a:off x="3932556" y="4281901"/>
                <a:ext cx="733479" cy="733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43" name="图片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202" y="4396786"/>
                <a:ext cx="504000" cy="50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5" name="组合 23"/>
          <p:cNvGrpSpPr>
            <a:grpSpLocks/>
          </p:cNvGrpSpPr>
          <p:nvPr/>
        </p:nvGrpSpPr>
        <p:grpSpPr bwMode="auto">
          <a:xfrm>
            <a:off x="8367331" y="4471779"/>
            <a:ext cx="2622368" cy="733078"/>
            <a:chOff x="3932651" y="6169101"/>
            <a:chExt cx="2622561" cy="733102"/>
          </a:xfrm>
          <a:solidFill>
            <a:srgbClr val="44BE9B"/>
          </a:solidFill>
        </p:grpSpPr>
        <p:sp>
          <p:nvSpPr>
            <p:cNvPr id="136" name="Rounded Rectangle 48"/>
            <p:cNvSpPr/>
            <p:nvPr/>
          </p:nvSpPr>
          <p:spPr bwMode="auto">
            <a:xfrm>
              <a:off x="4791457" y="6337562"/>
              <a:ext cx="1763842" cy="3968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>
                  <a:ea typeface="微软雅黑" panose="020B0503020204020204" pitchFamily="34" charset="-122"/>
                </a:rPr>
                <a:t>项目工程师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grpSp>
          <p:nvGrpSpPr>
            <p:cNvPr id="137" name="组合 22"/>
            <p:cNvGrpSpPr>
              <a:grpSpLocks/>
            </p:cNvGrpSpPr>
            <p:nvPr/>
          </p:nvGrpSpPr>
          <p:grpSpPr bwMode="auto">
            <a:xfrm>
              <a:off x="3932651" y="6169101"/>
              <a:ext cx="733102" cy="733102"/>
              <a:chOff x="3932651" y="6169101"/>
              <a:chExt cx="733102" cy="733102"/>
            </a:xfrm>
            <a:grpFill/>
          </p:grpSpPr>
          <p:sp>
            <p:nvSpPr>
              <p:cNvPr id="138" name="椭圆 137"/>
              <p:cNvSpPr/>
              <p:nvPr/>
            </p:nvSpPr>
            <p:spPr>
              <a:xfrm>
                <a:off x="3932556" y="6169282"/>
                <a:ext cx="733479" cy="733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39" name="图片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202" y="6283652"/>
                <a:ext cx="504000" cy="50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28" name="Rounded Rectangle 48"/>
          <p:cNvSpPr/>
          <p:nvPr/>
        </p:nvSpPr>
        <p:spPr bwMode="auto">
          <a:xfrm>
            <a:off x="9244614" y="1724531"/>
            <a:ext cx="1763712" cy="396874"/>
          </a:xfrm>
          <a:prstGeom prst="roundRect">
            <a:avLst>
              <a:gd name="adj" fmla="val 50000"/>
            </a:avLst>
          </a:prstGeom>
          <a:solidFill>
            <a:srgbClr val="F9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400" dirty="0">
                <a:ea typeface="微软雅黑" panose="020B0503020204020204" pitchFamily="34" charset="-122"/>
              </a:rPr>
              <a:t>首席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专家</a:t>
            </a:r>
            <a:endParaRPr lang="en-US" altLang="zh-CN" sz="1400" dirty="0">
              <a:ea typeface="微软雅黑" panose="020B0503020204020204" pitchFamily="34" charset="-122"/>
            </a:endParaRPr>
          </a:p>
        </p:txBody>
      </p:sp>
      <p:grpSp>
        <p:nvGrpSpPr>
          <p:cNvPr id="129" name="组合 9"/>
          <p:cNvGrpSpPr>
            <a:grpSpLocks/>
          </p:cNvGrpSpPr>
          <p:nvPr/>
        </p:nvGrpSpPr>
        <p:grpSpPr bwMode="auto">
          <a:xfrm>
            <a:off x="8367332" y="1529492"/>
            <a:ext cx="733048" cy="733078"/>
            <a:chOff x="5687261" y="2348315"/>
            <a:chExt cx="733102" cy="733102"/>
          </a:xfrm>
        </p:grpSpPr>
        <p:sp>
          <p:nvSpPr>
            <p:cNvPr id="130" name="椭圆 129"/>
            <p:cNvSpPr/>
            <p:nvPr/>
          </p:nvSpPr>
          <p:spPr>
            <a:xfrm>
              <a:off x="5687165" y="2348092"/>
              <a:ext cx="733479" cy="733447"/>
            </a:xfrm>
            <a:prstGeom prst="ellipse">
              <a:avLst/>
            </a:prstGeom>
            <a:solidFill>
              <a:srgbClr val="F9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31" name="图片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643" y="2462866"/>
              <a:ext cx="504000" cy="50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3" name="组合 33"/>
          <p:cNvGrpSpPr>
            <a:grpSpLocks/>
          </p:cNvGrpSpPr>
          <p:nvPr/>
        </p:nvGrpSpPr>
        <p:grpSpPr bwMode="auto">
          <a:xfrm>
            <a:off x="5473225" y="2423390"/>
            <a:ext cx="2622368" cy="733078"/>
            <a:chOff x="3932651" y="3392296"/>
            <a:chExt cx="2622561" cy="733102"/>
          </a:xfrm>
        </p:grpSpPr>
        <p:sp>
          <p:nvSpPr>
            <p:cNvPr id="124" name="Rounded Rectangle 48"/>
            <p:cNvSpPr/>
            <p:nvPr/>
          </p:nvSpPr>
          <p:spPr bwMode="auto">
            <a:xfrm>
              <a:off x="4791550" y="3561124"/>
              <a:ext cx="1763843" cy="398475"/>
            </a:xfrm>
            <a:prstGeom prst="roundRect">
              <a:avLst>
                <a:gd name="adj" fmla="val 50000"/>
              </a:avLst>
            </a:prstGeom>
            <a:solidFill>
              <a:srgbClr val="9C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 smtClean="0">
                  <a:ea typeface="微软雅黑" panose="020B0503020204020204" pitchFamily="34" charset="-122"/>
                </a:rPr>
                <a:t>项目总监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grpSp>
          <p:nvGrpSpPr>
            <p:cNvPr id="125" name="组合 32"/>
            <p:cNvGrpSpPr>
              <a:grpSpLocks/>
            </p:cNvGrpSpPr>
            <p:nvPr/>
          </p:nvGrpSpPr>
          <p:grpSpPr bwMode="auto">
            <a:xfrm>
              <a:off x="3932651" y="3392296"/>
              <a:ext cx="733102" cy="733102"/>
              <a:chOff x="3932651" y="3392296"/>
              <a:chExt cx="733102" cy="733102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3932650" y="3392844"/>
                <a:ext cx="733479" cy="735035"/>
              </a:xfrm>
              <a:prstGeom prst="ellipse">
                <a:avLst/>
              </a:prstGeom>
              <a:solidFill>
                <a:srgbClr val="9CB8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27" name="图片 1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202" y="3506847"/>
                <a:ext cx="504000" cy="50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20" name="Rounded Rectangle 48"/>
          <p:cNvSpPr/>
          <p:nvPr/>
        </p:nvSpPr>
        <p:spPr bwMode="auto">
          <a:xfrm>
            <a:off x="9244614" y="3535182"/>
            <a:ext cx="1763712" cy="396874"/>
          </a:xfrm>
          <a:prstGeom prst="roundRect">
            <a:avLst>
              <a:gd name="adj" fmla="val 50000"/>
            </a:avLst>
          </a:prstGeom>
          <a:solidFill>
            <a:srgbClr val="9CB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400" dirty="0">
                <a:ea typeface="微软雅黑" panose="020B0503020204020204" pitchFamily="34" charset="-122"/>
              </a:rPr>
              <a:t>项目执行组</a:t>
            </a:r>
            <a:endParaRPr lang="en-US" altLang="zh-CN" sz="1400" dirty="0">
              <a:ea typeface="微软雅黑" panose="020B0503020204020204" pitchFamily="34" charset="-122"/>
            </a:endParaRPr>
          </a:p>
        </p:txBody>
      </p:sp>
      <p:grpSp>
        <p:nvGrpSpPr>
          <p:cNvPr id="121" name="组合 30"/>
          <p:cNvGrpSpPr>
            <a:grpSpLocks/>
          </p:cNvGrpSpPr>
          <p:nvPr/>
        </p:nvGrpSpPr>
        <p:grpSpPr bwMode="auto">
          <a:xfrm>
            <a:off x="8367332" y="3366594"/>
            <a:ext cx="733048" cy="733078"/>
            <a:chOff x="3932651" y="4148797"/>
            <a:chExt cx="733102" cy="733102"/>
          </a:xfrm>
        </p:grpSpPr>
        <p:sp>
          <p:nvSpPr>
            <p:cNvPr id="122" name="椭圆 121"/>
            <p:cNvSpPr/>
            <p:nvPr/>
          </p:nvSpPr>
          <p:spPr>
            <a:xfrm>
              <a:off x="3932555" y="4149111"/>
              <a:ext cx="733479" cy="733447"/>
            </a:xfrm>
            <a:prstGeom prst="ellipse">
              <a:avLst/>
            </a:prstGeom>
            <a:solidFill>
              <a:srgbClr val="9C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23" name="图片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202" y="4263348"/>
              <a:ext cx="504000" cy="50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6" name="Rounded Rectangle 48"/>
          <p:cNvSpPr/>
          <p:nvPr/>
        </p:nvSpPr>
        <p:spPr bwMode="auto">
          <a:xfrm>
            <a:off x="9244614" y="2568745"/>
            <a:ext cx="1763712" cy="395286"/>
          </a:xfrm>
          <a:prstGeom prst="roundRect">
            <a:avLst>
              <a:gd name="adj" fmla="val 50000"/>
            </a:avLst>
          </a:prstGeom>
          <a:solidFill>
            <a:srgbClr val="9CB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400" dirty="0">
                <a:ea typeface="微软雅黑" panose="020B0503020204020204" pitchFamily="34" charset="-122"/>
              </a:rPr>
              <a:t>智慧校园事业部</a:t>
            </a:r>
            <a:endParaRPr lang="en-US" altLang="zh-CN" sz="1400" dirty="0">
              <a:ea typeface="微软雅黑" panose="020B0503020204020204" pitchFamily="34" charset="-122"/>
            </a:endParaRPr>
          </a:p>
        </p:txBody>
      </p:sp>
      <p:grpSp>
        <p:nvGrpSpPr>
          <p:cNvPr id="117" name="组合 34"/>
          <p:cNvGrpSpPr>
            <a:grpSpLocks/>
          </p:cNvGrpSpPr>
          <p:nvPr/>
        </p:nvGrpSpPr>
        <p:grpSpPr bwMode="auto">
          <a:xfrm>
            <a:off x="8367332" y="2426274"/>
            <a:ext cx="733048" cy="733078"/>
            <a:chOff x="3932651" y="2623776"/>
            <a:chExt cx="733102" cy="733102"/>
          </a:xfrm>
        </p:grpSpPr>
        <p:sp>
          <p:nvSpPr>
            <p:cNvPr id="118" name="椭圆 117"/>
            <p:cNvSpPr/>
            <p:nvPr/>
          </p:nvSpPr>
          <p:spPr>
            <a:xfrm>
              <a:off x="3932555" y="2626203"/>
              <a:ext cx="733479" cy="730272"/>
            </a:xfrm>
            <a:prstGeom prst="ellipse">
              <a:avLst/>
            </a:prstGeom>
            <a:solidFill>
              <a:srgbClr val="9C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19" name="图片 1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202" y="2720327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52" name="直接连接符 151"/>
          <p:cNvCxnSpPr/>
          <p:nvPr/>
        </p:nvCxnSpPr>
        <p:spPr>
          <a:xfrm>
            <a:off x="1117600" y="4247973"/>
            <a:ext cx="9956800" cy="0"/>
          </a:xfrm>
          <a:prstGeom prst="line">
            <a:avLst/>
          </a:prstGeom>
          <a:ln w="3175">
            <a:solidFill>
              <a:srgbClr val="C8CA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130" idx="4"/>
            <a:endCxn id="118" idx="0"/>
          </p:cNvCxnSpPr>
          <p:nvPr/>
        </p:nvCxnSpPr>
        <p:spPr>
          <a:xfrm>
            <a:off x="8733949" y="2262692"/>
            <a:ext cx="0" cy="166009"/>
          </a:xfrm>
          <a:prstGeom prst="line">
            <a:avLst/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stCxn id="118" idx="4"/>
            <a:endCxn id="122" idx="0"/>
          </p:cNvCxnSpPr>
          <p:nvPr/>
        </p:nvCxnSpPr>
        <p:spPr>
          <a:xfrm>
            <a:off x="8733949" y="3158949"/>
            <a:ext cx="0" cy="207959"/>
          </a:xfrm>
          <a:prstGeom prst="line">
            <a:avLst/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24" idx="3"/>
            <a:endCxn id="118" idx="2"/>
          </p:cNvCxnSpPr>
          <p:nvPr/>
        </p:nvCxnSpPr>
        <p:spPr>
          <a:xfrm>
            <a:off x="8095774" y="2791443"/>
            <a:ext cx="271462" cy="2382"/>
          </a:xfrm>
          <a:prstGeom prst="line">
            <a:avLst/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 flipH="1">
            <a:off x="8733949" y="4301944"/>
            <a:ext cx="0" cy="219075"/>
          </a:xfrm>
          <a:prstGeom prst="line">
            <a:avLst/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肘形连接符 156"/>
          <p:cNvCxnSpPr>
            <a:stCxn id="122" idx="4"/>
            <a:endCxn id="150" idx="0"/>
          </p:cNvCxnSpPr>
          <p:nvPr/>
        </p:nvCxnSpPr>
        <p:spPr>
          <a:xfrm rot="5400000">
            <a:off x="7101206" y="2839062"/>
            <a:ext cx="371475" cy="2894012"/>
          </a:xfrm>
          <a:prstGeom prst="bentConnector3">
            <a:avLst/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肘形连接符 157"/>
          <p:cNvCxnSpPr>
            <a:stCxn id="122" idx="4"/>
            <a:endCxn id="146" idx="2"/>
          </p:cNvCxnSpPr>
          <p:nvPr/>
        </p:nvCxnSpPr>
        <p:spPr>
          <a:xfrm rot="5400000">
            <a:off x="6346189" y="3227367"/>
            <a:ext cx="1514797" cy="3260725"/>
          </a:xfrm>
          <a:prstGeom prst="bentConnector4">
            <a:avLst>
              <a:gd name="adj1" fmla="val 12025"/>
              <a:gd name="adj2" fmla="val 107011"/>
            </a:avLst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肘形连接符 158"/>
          <p:cNvCxnSpPr>
            <a:stCxn id="122" idx="4"/>
            <a:endCxn id="142" idx="2"/>
          </p:cNvCxnSpPr>
          <p:nvPr/>
        </p:nvCxnSpPr>
        <p:spPr>
          <a:xfrm rot="5400000">
            <a:off x="7786051" y="4681517"/>
            <a:ext cx="1529085" cy="366713"/>
          </a:xfrm>
          <a:prstGeom prst="bentConnector4">
            <a:avLst>
              <a:gd name="adj1" fmla="val 12380"/>
              <a:gd name="adj2" fmla="val 162338"/>
            </a:avLst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85" idx="4"/>
            <a:endCxn id="101" idx="0"/>
          </p:cNvCxnSpPr>
          <p:nvPr/>
        </p:nvCxnSpPr>
        <p:spPr>
          <a:xfrm>
            <a:off x="2079704" y="2274309"/>
            <a:ext cx="0" cy="498528"/>
          </a:xfrm>
          <a:prstGeom prst="line">
            <a:avLst/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01" idx="4"/>
            <a:endCxn id="93" idx="0"/>
          </p:cNvCxnSpPr>
          <p:nvPr/>
        </p:nvCxnSpPr>
        <p:spPr>
          <a:xfrm>
            <a:off x="2079703" y="3506262"/>
            <a:ext cx="0" cy="1144588"/>
          </a:xfrm>
          <a:prstGeom prst="line">
            <a:avLst/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48"/>
          <p:cNvSpPr/>
          <p:nvPr/>
        </p:nvSpPr>
        <p:spPr bwMode="auto">
          <a:xfrm>
            <a:off x="6332061" y="6031494"/>
            <a:ext cx="1763713" cy="324000"/>
          </a:xfrm>
          <a:prstGeom prst="roundRect">
            <a:avLst>
              <a:gd name="adj" fmla="val 50000"/>
            </a:avLst>
          </a:prstGeom>
          <a:solidFill>
            <a:srgbClr val="44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400" dirty="0" smtClean="0">
                <a:ea typeface="微软雅黑" panose="020B0503020204020204" pitchFamily="34" charset="-122"/>
              </a:rPr>
              <a:t>质量保障组</a:t>
            </a:r>
            <a:endParaRPr lang="en-US" altLang="zh-CN" sz="1400" dirty="0">
              <a:ea typeface="微软雅黑" panose="020B0503020204020204" pitchFamily="34" charset="-122"/>
            </a:endParaRPr>
          </a:p>
        </p:txBody>
      </p:sp>
      <p:cxnSp>
        <p:nvCxnSpPr>
          <p:cNvPr id="164" name="直接连接符 163"/>
          <p:cNvCxnSpPr>
            <a:stCxn id="144" idx="2"/>
            <a:endCxn id="163" idx="0"/>
          </p:cNvCxnSpPr>
          <p:nvPr/>
        </p:nvCxnSpPr>
        <p:spPr>
          <a:xfrm>
            <a:off x="7213918" y="5813563"/>
            <a:ext cx="0" cy="217931"/>
          </a:xfrm>
          <a:prstGeom prst="line">
            <a:avLst/>
          </a:prstGeom>
          <a:ln w="25400">
            <a:solidFill>
              <a:srgbClr val="E44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368799" y="4989685"/>
            <a:ext cx="827315" cy="0"/>
          </a:xfrm>
          <a:prstGeom prst="line">
            <a:avLst/>
          </a:prstGeom>
          <a:ln>
            <a:solidFill>
              <a:srgbClr val="E44C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928914" y="943432"/>
            <a:ext cx="4034972" cy="55734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102248" y="943432"/>
            <a:ext cx="6160838" cy="55734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97314" y="1024179"/>
            <a:ext cx="1698172" cy="290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1570C1"/>
                </a:solidFill>
              </a:rPr>
              <a:t>大学</a:t>
            </a:r>
            <a:endParaRPr lang="zh-CN" altLang="en-US" b="1" dirty="0">
              <a:solidFill>
                <a:srgbClr val="1570C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701507" y="1024179"/>
            <a:ext cx="1698172" cy="290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1570C1"/>
                </a:solidFill>
              </a:rPr>
              <a:t>正元智慧</a:t>
            </a:r>
          </a:p>
        </p:txBody>
      </p:sp>
    </p:spTree>
    <p:extLst>
      <p:ext uri="{BB962C8B-B14F-4D97-AF65-F5344CB8AC3E}">
        <p14:creationId xmlns:p14="http://schemas.microsoft.com/office/powerpoint/2010/main" val="30582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04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人员配置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2033588" y="1058863"/>
            <a:ext cx="8124825" cy="322262"/>
          </a:xfrm>
          <a:prstGeom prst="roundRect">
            <a:avLst>
              <a:gd name="adj" fmla="val 50000"/>
            </a:avLst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zh-CN" altLang="en-US" dirty="0" smtClean="0"/>
              <a:t>成立项目公司，</a:t>
            </a:r>
            <a:r>
              <a:rPr lang="zh-CN" altLang="en-US" dirty="0"/>
              <a:t>组建卓越服务团队</a:t>
            </a:r>
          </a:p>
        </p:txBody>
      </p:sp>
      <p:grpSp>
        <p:nvGrpSpPr>
          <p:cNvPr id="25604" name="组合 13"/>
          <p:cNvGrpSpPr>
            <a:grpSpLocks/>
          </p:cNvGrpSpPr>
          <p:nvPr/>
        </p:nvGrpSpPr>
        <p:grpSpPr bwMode="auto">
          <a:xfrm>
            <a:off x="1800225" y="1968500"/>
            <a:ext cx="8591550" cy="1552575"/>
            <a:chOff x="1377724" y="1881543"/>
            <a:chExt cx="8591947" cy="1552134"/>
          </a:xfrm>
        </p:grpSpPr>
        <p:sp>
          <p:nvSpPr>
            <p:cNvPr id="38922" name="Rectangle 9"/>
            <p:cNvSpPr>
              <a:spLocks noChangeArrowheads="1"/>
            </p:cNvSpPr>
            <p:nvPr/>
          </p:nvSpPr>
          <p:spPr bwMode="auto">
            <a:xfrm>
              <a:off x="3101829" y="2071989"/>
              <a:ext cx="6867842" cy="933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46" tIns="46024" rIns="92046" bIns="46024">
              <a:spAutoFit/>
            </a:bodyPr>
            <a:lstStyle>
              <a:lvl1pPr defTabSz="76676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76676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76676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76676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76676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76676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76676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76676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76676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 eaLnBrk="1" hangingPunct="1">
                <a:lnSpc>
                  <a:spcPct val="120000"/>
                </a:lnSpc>
                <a:spcBef>
                  <a:spcPct val="5000"/>
                </a:spcBef>
                <a:spcAft>
                  <a:spcPct val="10000"/>
                </a:spcAft>
                <a:buClr>
                  <a:schemeClr val="tx1"/>
                </a:buClr>
                <a:buSzPct val="89000"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latin typeface="+mn-ea"/>
                  <a:ea typeface="+mn-ea"/>
                </a:rPr>
                <a:t>由项目总监</a:t>
              </a:r>
              <a:r>
                <a:rPr lang="en-US" altLang="zh-CN" sz="1400" dirty="0" smtClean="0">
                  <a:latin typeface="+mn-ea"/>
                  <a:ea typeface="+mn-ea"/>
                </a:rPr>
                <a:t>1</a:t>
              </a:r>
              <a:r>
                <a:rPr lang="zh-CN" altLang="en-US" sz="1400" dirty="0" smtClean="0">
                  <a:latin typeface="+mn-ea"/>
                  <a:ea typeface="+mn-ea"/>
                </a:rPr>
                <a:t>人、运营经理</a:t>
              </a:r>
              <a:r>
                <a:rPr lang="en-US" altLang="zh-CN" sz="1400" dirty="0" smtClean="0">
                  <a:latin typeface="+mn-ea"/>
                  <a:ea typeface="+mn-ea"/>
                </a:rPr>
                <a:t>/</a:t>
              </a:r>
              <a:r>
                <a:rPr lang="zh-CN" altLang="en-US" sz="1400" dirty="0" smtClean="0">
                  <a:latin typeface="+mn-ea"/>
                  <a:ea typeface="+mn-ea"/>
                </a:rPr>
                <a:t>运营主管若干人组成；</a:t>
              </a:r>
            </a:p>
            <a:p>
              <a:pPr marL="285750" indent="-285750" eaLnBrk="1" hangingPunct="1">
                <a:lnSpc>
                  <a:spcPct val="120000"/>
                </a:lnSpc>
                <a:spcBef>
                  <a:spcPct val="5000"/>
                </a:spcBef>
                <a:spcAft>
                  <a:spcPct val="10000"/>
                </a:spcAft>
                <a:buClr>
                  <a:schemeClr val="tx1"/>
                </a:buClr>
                <a:buSzPct val="89000"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latin typeface="+mn-ea"/>
                  <a:ea typeface="+mn-ea"/>
                </a:rPr>
                <a:t>项目管理组全部由正元派出，均具有丰富的运营管理和项目管理经验；</a:t>
              </a:r>
            </a:p>
            <a:p>
              <a:pPr marL="285750" indent="-285750" eaLnBrk="1" hangingPunct="1">
                <a:lnSpc>
                  <a:spcPct val="120000"/>
                </a:lnSpc>
                <a:spcBef>
                  <a:spcPct val="5000"/>
                </a:spcBef>
                <a:spcAft>
                  <a:spcPct val="10000"/>
                </a:spcAft>
                <a:buClr>
                  <a:schemeClr val="tx1"/>
                </a:buClr>
                <a:buSzPct val="89000"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latin typeface="+mn-ea"/>
                  <a:ea typeface="+mn-ea"/>
                </a:rPr>
                <a:t>主要负责项目的总体规划、指导、管理及客户沟通协调。</a:t>
              </a:r>
              <a:endParaRPr lang="zh-CN" altLang="en-US" sz="1100" dirty="0" smtClean="0">
                <a:latin typeface="+mn-ea"/>
                <a:ea typeface="+mn-ea"/>
              </a:endParaRPr>
            </a:p>
          </p:txBody>
        </p:sp>
        <p:grpSp>
          <p:nvGrpSpPr>
            <p:cNvPr id="25614" name="组合 7"/>
            <p:cNvGrpSpPr>
              <a:grpSpLocks/>
            </p:cNvGrpSpPr>
            <p:nvPr/>
          </p:nvGrpSpPr>
          <p:grpSpPr bwMode="auto">
            <a:xfrm>
              <a:off x="1377724" y="1881543"/>
              <a:ext cx="1724422" cy="1552134"/>
              <a:chOff x="915762" y="2110466"/>
              <a:chExt cx="1724422" cy="1552134"/>
            </a:xfrm>
          </p:grpSpPr>
          <p:sp>
            <p:nvSpPr>
              <p:cNvPr id="25616" name="Rectangle 6"/>
              <p:cNvSpPr>
                <a:spLocks noChangeArrowheads="1"/>
              </p:cNvSpPr>
              <p:nvPr/>
            </p:nvSpPr>
            <p:spPr bwMode="auto">
              <a:xfrm>
                <a:off x="915762" y="2142330"/>
                <a:ext cx="461962" cy="898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92046" tIns="46024" rIns="92046" bIns="46024" anchor="ctr">
                <a:spAutoFit/>
              </a:bodyPr>
              <a:lstStyle/>
              <a:p>
                <a:pPr algn="ctr" defTabSz="766763" eaLnBrk="1" hangingPunct="1"/>
                <a:endParaRPr lang="zh-CN" altLang="en-US" b="1">
                  <a:latin typeface="Times New Roman" pitchFamily="18" charset="0"/>
                  <a:ea typeface="楷体_GB2312" pitchFamily="49" charset="-122"/>
                </a:endParaRPr>
              </a:p>
            </p:txBody>
          </p:sp>
          <p:grpSp>
            <p:nvGrpSpPr>
              <p:cNvPr id="25617" name="组合 4"/>
              <p:cNvGrpSpPr>
                <a:grpSpLocks/>
              </p:cNvGrpSpPr>
              <p:nvPr/>
            </p:nvGrpSpPr>
            <p:grpSpPr bwMode="auto">
              <a:xfrm>
                <a:off x="1278959" y="2110466"/>
                <a:ext cx="1123271" cy="1123271"/>
                <a:chOff x="1773578" y="3681523"/>
                <a:chExt cx="1123271" cy="1123271"/>
              </a:xfrm>
            </p:grpSpPr>
            <p:sp>
              <p:nvSpPr>
                <p:cNvPr id="4" name="圆角矩形 3"/>
                <p:cNvSpPr/>
                <p:nvPr/>
              </p:nvSpPr>
              <p:spPr>
                <a:xfrm>
                  <a:off x="1773936" y="3681523"/>
                  <a:ext cx="1122414" cy="1123631"/>
                </a:xfrm>
                <a:prstGeom prst="roundRect">
                  <a:avLst/>
                </a:prstGeom>
                <a:solidFill>
                  <a:srgbClr val="1570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pic>
              <p:nvPicPr>
                <p:cNvPr id="25620" name="图片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1825" y="3809770"/>
                  <a:ext cx="866777" cy="866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1041181" y="3292818"/>
                <a:ext cx="1598686" cy="36978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b="1" dirty="0">
                    <a:solidFill>
                      <a:srgbClr val="1570C1"/>
                    </a:solidFill>
                    <a:latin typeface="+mj-ea"/>
                    <a:ea typeface="+mj-ea"/>
                  </a:rPr>
                  <a:t>项目管理组</a:t>
                </a:r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3102146" y="3302015"/>
              <a:ext cx="6256677" cy="0"/>
            </a:xfrm>
            <a:prstGeom prst="line">
              <a:avLst/>
            </a:prstGeom>
            <a:ln>
              <a:gradFill>
                <a:gsLst>
                  <a:gs pos="0">
                    <a:srgbClr val="1570C1"/>
                  </a:gs>
                  <a:gs pos="61000">
                    <a:srgbClr val="C8CACA">
                      <a:alpha val="94000"/>
                    </a:srgbClr>
                  </a:gs>
                  <a:gs pos="100000">
                    <a:srgbClr val="C8CACA">
                      <a:alpha val="52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05" name="组合 12"/>
          <p:cNvGrpSpPr>
            <a:grpSpLocks/>
          </p:cNvGrpSpPr>
          <p:nvPr/>
        </p:nvGrpSpPr>
        <p:grpSpPr bwMode="auto">
          <a:xfrm>
            <a:off x="2119313" y="4151313"/>
            <a:ext cx="7953375" cy="1576387"/>
            <a:chOff x="2205833" y="3870070"/>
            <a:chExt cx="7952580" cy="1576524"/>
          </a:xfrm>
        </p:grpSpPr>
        <p:sp>
          <p:nvSpPr>
            <p:cNvPr id="38916" name="Rectangle 3"/>
            <p:cNvSpPr>
              <a:spLocks noChangeArrowheads="1"/>
            </p:cNvSpPr>
            <p:nvPr/>
          </p:nvSpPr>
          <p:spPr bwMode="auto">
            <a:xfrm>
              <a:off x="2313772" y="4009782"/>
              <a:ext cx="6641436" cy="1224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46" tIns="46024" rIns="92046" bIns="46024">
              <a:spAutoFit/>
            </a:bodyPr>
            <a:lstStyle/>
            <a:p>
              <a:pPr marL="285750" indent="-285750" defTabSz="766763" eaLnBrk="1" hangingPunct="1">
                <a:lnSpc>
                  <a:spcPct val="120000"/>
                </a:lnSpc>
                <a:spcBef>
                  <a:spcPct val="5000"/>
                </a:spcBef>
                <a:spcAft>
                  <a:spcPct val="10000"/>
                </a:spcAft>
                <a:buClr>
                  <a:schemeClr val="tx1"/>
                </a:buClr>
                <a:buSzPct val="89000"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正元现场管理组由若干项目经理</a:t>
              </a:r>
              <a:r>
                <a:rPr lang="zh-CN" altLang="en-US" sz="1400" dirty="0" smtClean="0">
                  <a:latin typeface="+mn-ea"/>
                  <a:ea typeface="+mn-ea"/>
                </a:rPr>
                <a:t>、工程师、技术</a:t>
              </a:r>
              <a:r>
                <a:rPr lang="zh-CN" altLang="en-US" sz="1400" dirty="0">
                  <a:latin typeface="+mn-ea"/>
                  <a:ea typeface="+mn-ea"/>
                </a:rPr>
                <a:t>、网建、客服、设备等组成</a:t>
              </a:r>
            </a:p>
            <a:p>
              <a:pPr marL="285750" indent="-285750" defTabSz="766763" eaLnBrk="1" hangingPunct="1">
                <a:lnSpc>
                  <a:spcPct val="120000"/>
                </a:lnSpc>
                <a:spcBef>
                  <a:spcPct val="5000"/>
                </a:spcBef>
                <a:spcAft>
                  <a:spcPct val="10000"/>
                </a:spcAft>
                <a:buClr>
                  <a:schemeClr val="tx1"/>
                </a:buClr>
                <a:buSzPct val="89000"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流程优化人员组成，具体按项目规模按一定的比例配置；</a:t>
              </a:r>
            </a:p>
            <a:p>
              <a:pPr marL="285750" indent="-285750" defTabSz="766763" eaLnBrk="1" hangingPunct="1">
                <a:lnSpc>
                  <a:spcPct val="120000"/>
                </a:lnSpc>
                <a:spcBef>
                  <a:spcPct val="5000"/>
                </a:spcBef>
                <a:spcAft>
                  <a:spcPct val="10000"/>
                </a:spcAft>
                <a:buClr>
                  <a:schemeClr val="tx1"/>
                </a:buClr>
                <a:buSzPct val="89000"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现场管理组部分由正元派出，部分由</a:t>
              </a:r>
              <a:r>
                <a:rPr lang="zh-CN" altLang="en-US" sz="1400" dirty="0" smtClean="0">
                  <a:latin typeface="+mn-ea"/>
                  <a:ea typeface="+mn-ea"/>
                </a:rPr>
                <a:t>学校相关部门派出</a:t>
              </a:r>
              <a:r>
                <a:rPr lang="zh-CN" altLang="en-US" sz="1400" dirty="0">
                  <a:latin typeface="+mn-ea"/>
                  <a:ea typeface="+mn-ea"/>
                </a:rPr>
                <a:t>；</a:t>
              </a:r>
            </a:p>
            <a:p>
              <a:pPr marL="285750" indent="-285750" defTabSz="766763" eaLnBrk="1" hangingPunct="1">
                <a:lnSpc>
                  <a:spcPct val="120000"/>
                </a:lnSpc>
                <a:spcBef>
                  <a:spcPct val="5000"/>
                </a:spcBef>
                <a:spcAft>
                  <a:spcPct val="10000"/>
                </a:spcAft>
                <a:buClr>
                  <a:schemeClr val="tx1"/>
                </a:buClr>
                <a:buSzPct val="89000"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主要负责现场管理、人员管理和建设支撑、监督。</a:t>
              </a:r>
            </a:p>
          </p:txBody>
        </p:sp>
        <p:grpSp>
          <p:nvGrpSpPr>
            <p:cNvPr id="25607" name="组合 8"/>
            <p:cNvGrpSpPr>
              <a:grpSpLocks/>
            </p:cNvGrpSpPr>
            <p:nvPr/>
          </p:nvGrpSpPr>
          <p:grpSpPr bwMode="auto">
            <a:xfrm>
              <a:off x="8559234" y="3870070"/>
              <a:ext cx="1599179" cy="1576524"/>
              <a:chOff x="928860" y="3824627"/>
              <a:chExt cx="1599179" cy="1576524"/>
            </a:xfrm>
          </p:grpSpPr>
          <p:grpSp>
            <p:nvGrpSpPr>
              <p:cNvPr id="25609" name="组合 5"/>
              <p:cNvGrpSpPr>
                <a:grpSpLocks/>
              </p:cNvGrpSpPr>
              <p:nvPr/>
            </p:nvGrpSpPr>
            <p:grpSpPr bwMode="auto">
              <a:xfrm>
                <a:off x="1166814" y="3824627"/>
                <a:ext cx="1123271" cy="1123271"/>
                <a:chOff x="10158413" y="3761709"/>
                <a:chExt cx="1123271" cy="1123271"/>
              </a:xfrm>
            </p:grpSpPr>
            <p:sp>
              <p:nvSpPr>
                <p:cNvPr id="28" name="圆角矩形 27"/>
                <p:cNvSpPr/>
                <p:nvPr/>
              </p:nvSpPr>
              <p:spPr>
                <a:xfrm>
                  <a:off x="10164048" y="3761709"/>
                  <a:ext cx="1117489" cy="1124048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u="sng"/>
                </a:p>
              </p:txBody>
            </p:sp>
            <p:pic>
              <p:nvPicPr>
                <p:cNvPr id="25612" name="图片 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86660" y="3889956"/>
                  <a:ext cx="866777" cy="866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3" name="文本框 32"/>
              <p:cNvSpPr txBox="1"/>
              <p:nvPr/>
            </p:nvSpPr>
            <p:spPr>
              <a:xfrm>
                <a:off x="929586" y="5031232"/>
                <a:ext cx="1598453" cy="36991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b="1" dirty="0">
                    <a:solidFill>
                      <a:srgbClr val="1570C1"/>
                    </a:solidFill>
                    <a:latin typeface="+mj-ea"/>
                    <a:ea typeface="+mj-ea"/>
                  </a:rPr>
                  <a:t>现场管理组</a:t>
                </a:r>
              </a:p>
            </p:txBody>
          </p:sp>
        </p:grpSp>
        <p:cxnSp>
          <p:nvCxnSpPr>
            <p:cNvPr id="39" name="直接连接符 38"/>
            <p:cNvCxnSpPr/>
            <p:nvPr/>
          </p:nvCxnSpPr>
          <p:spPr>
            <a:xfrm flipH="1">
              <a:off x="2205833" y="5455231"/>
              <a:ext cx="6256677" cy="0"/>
            </a:xfrm>
            <a:prstGeom prst="line">
              <a:avLst/>
            </a:prstGeom>
            <a:ln>
              <a:gradFill>
                <a:gsLst>
                  <a:gs pos="0">
                    <a:srgbClr val="1570C1"/>
                  </a:gs>
                  <a:gs pos="61000">
                    <a:srgbClr val="C8CACA">
                      <a:alpha val="94000"/>
                    </a:srgbClr>
                  </a:gs>
                  <a:gs pos="100000">
                    <a:srgbClr val="C8CACA">
                      <a:alpha val="52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3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04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沟通机制</a:t>
            </a:r>
          </a:p>
        </p:txBody>
      </p:sp>
      <p:graphicFrame>
        <p:nvGraphicFramePr>
          <p:cNvPr id="37" name="Group 3"/>
          <p:cNvGraphicFramePr>
            <a:graphicFrameLocks noGrp="1"/>
          </p:cNvGraphicFramePr>
          <p:nvPr>
            <p:extLst/>
          </p:nvPr>
        </p:nvGraphicFramePr>
        <p:xfrm>
          <a:off x="1114425" y="1336675"/>
          <a:ext cx="6708775" cy="4419600"/>
        </p:xfrm>
        <a:graphic>
          <a:graphicData uri="http://schemas.openxmlformats.org/drawingml/2006/table">
            <a:tbl>
              <a:tblPr/>
              <a:tblGrid>
                <a:gridCol w="1021158"/>
                <a:gridCol w="975642"/>
                <a:gridCol w="1813776"/>
                <a:gridCol w="2898199"/>
              </a:tblGrid>
              <a:tr h="178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性质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70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内容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70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频率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70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形式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570C1"/>
                    </a:solidFill>
                  </a:tcPr>
                </a:tc>
              </a:tr>
              <a:tr h="305075">
                <a:tc row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定期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项目汇报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每周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周报：项目群反馈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周会：面对面沟通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每月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月报：项目群反馈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月会：面对面沟通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每季度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季报：项目群反馈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季会：面对面沟通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每年：年中及年终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年报：项目群反馈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年会：面对面沟通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项目运营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日常沟通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每天项目开始例会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面对面沟通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每天项目收工例会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面对面沟通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每日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日报：项目群反馈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每周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面对面沟通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每月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面对面沟通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0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不定期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突发事件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随机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项目群沟通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面对面沟通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34" name="Rectangle 51"/>
          <p:cNvSpPr>
            <a:spLocks noChangeArrowheads="1"/>
          </p:cNvSpPr>
          <p:nvPr/>
        </p:nvSpPr>
        <p:spPr bwMode="auto">
          <a:xfrm>
            <a:off x="8086724" y="3457575"/>
            <a:ext cx="3684361" cy="2320925"/>
          </a:xfrm>
          <a:prstGeom prst="roundRect">
            <a:avLst>
              <a:gd name="adj" fmla="val 4787"/>
            </a:avLst>
          </a:prstGeom>
          <a:noFill/>
          <a:ln>
            <a:solidFill>
              <a:srgbClr val="1570C1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44546A"/>
                </a:solidFill>
                <a:latin typeface="+mn-ea"/>
                <a:ea typeface="+mn-ea"/>
              </a:rPr>
              <a:t>正元项目组高度重视项目中与学校的沟通协调，并建立定期与不定期沟通协调机制，重点就项目工作计划、工作进展、突发事项及协助事项展开及时、深入沟通与协调，以确保项目顺利、高效开展。</a:t>
            </a:r>
          </a:p>
        </p:txBody>
      </p:sp>
      <p:pic>
        <p:nvPicPr>
          <p:cNvPr id="2974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88" y="1336675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2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AutoShape 2" descr="http://img4.imgtn.bdimg.com/it/u=1276494876,1274159662&amp;fm=21&amp;gp=0.jpg"/>
          <p:cNvSpPr>
            <a:spLocks noChangeAspect="1" noChangeArrowheads="1"/>
          </p:cNvSpPr>
          <p:nvPr/>
        </p:nvSpPr>
        <p:spPr bwMode="auto">
          <a:xfrm>
            <a:off x="3829784" y="-100012"/>
            <a:ext cx="211015" cy="21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46"/>
          </a:p>
        </p:txBody>
      </p:sp>
      <p:pic>
        <p:nvPicPr>
          <p:cNvPr id="14" name="图片 1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8159" y="4433732"/>
            <a:ext cx="2494389" cy="167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4" descr="lADOXhZXw80KIM0PIA_3872_259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98160" y="2715080"/>
            <a:ext cx="2494389" cy="1669797"/>
          </a:xfrm>
          <a:prstGeom prst="rect">
            <a:avLst/>
          </a:prstGeom>
        </p:spPr>
      </p:pic>
      <p:pic>
        <p:nvPicPr>
          <p:cNvPr id="16" name="Picture 2" descr="C:\Users\Administrator\Desktop\新建文件夹\lADOXho7Uc0GmM0Lpw_2983_168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2266" y="956875"/>
            <a:ext cx="2520280" cy="1737236"/>
          </a:xfrm>
          <a:prstGeom prst="rect">
            <a:avLst/>
          </a:prstGeom>
          <a:noFill/>
        </p:spPr>
      </p:pic>
      <p:sp>
        <p:nvSpPr>
          <p:cNvPr id="17" name="TextBox 29"/>
          <p:cNvSpPr txBox="1">
            <a:spLocks noChangeArrowheads="1"/>
          </p:cNvSpPr>
          <p:nvPr/>
        </p:nvSpPr>
        <p:spPr bwMode="auto">
          <a:xfrm>
            <a:off x="1454332" y="1602316"/>
            <a:ext cx="427404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以军魂锻造企业的执行力</a:t>
            </a:r>
            <a:endParaRPr lang="en-US" altLang="zh-CN" sz="2000" b="1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srgbClr val="44BE9B"/>
                </a:solidFill>
                <a:latin typeface="微软雅黑" pitchFamily="34" charset="-122"/>
                <a:ea typeface="微软雅黑" pitchFamily="34" charset="-122"/>
              </a:rPr>
              <a:t>以创新塑造企业的竞争力</a:t>
            </a:r>
          </a:p>
        </p:txBody>
      </p:sp>
      <p:sp>
        <p:nvSpPr>
          <p:cNvPr id="18" name="TextBox 32"/>
          <p:cNvSpPr txBox="1">
            <a:spLocks noChangeArrowheads="1"/>
          </p:cNvSpPr>
          <p:nvPr/>
        </p:nvSpPr>
        <p:spPr bwMode="auto">
          <a:xfrm>
            <a:off x="1607172" y="4384710"/>
            <a:ext cx="3968366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b="1" dirty="0">
                <a:solidFill>
                  <a:srgbClr val="E44C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革命分子知识化，知识分子革命化</a:t>
            </a:r>
          </a:p>
        </p:txBody>
      </p:sp>
      <p:sp>
        <p:nvSpPr>
          <p:cNvPr id="19" name="矩形 18"/>
          <p:cNvSpPr/>
          <p:nvPr/>
        </p:nvSpPr>
        <p:spPr>
          <a:xfrm>
            <a:off x="1867163" y="2784159"/>
            <a:ext cx="3448385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军事思想与企业运行相融合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战斗精神与企业精神相融合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军事管理与 企业管理相融合</a:t>
            </a:r>
          </a:p>
        </p:txBody>
      </p:sp>
      <p:sp>
        <p:nvSpPr>
          <p:cNvPr id="21" name="矩形 20"/>
          <p:cNvSpPr/>
          <p:nvPr/>
        </p:nvSpPr>
        <p:spPr>
          <a:xfrm>
            <a:off x="1867163" y="4864801"/>
            <a:ext cx="34865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研发人员多流汗，一线人员少流血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一切为了前线，一切保障前线</a:t>
            </a:r>
          </a:p>
        </p:txBody>
      </p:sp>
      <p:sp>
        <p:nvSpPr>
          <p:cNvPr id="12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01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公司介绍  </a:t>
            </a:r>
            <a:r>
              <a:rPr lang="zh-CN" altLang="en-US" sz="2400" dirty="0" smtClean="0">
                <a:solidFill>
                  <a:srgbClr val="1570C1"/>
                </a:solidFill>
                <a:latin typeface="+mj-ea"/>
                <a:ea typeface="+mj-ea"/>
              </a:rPr>
              <a:t>企业文化</a:t>
            </a:r>
            <a:endParaRPr lang="zh-CN" altLang="en-US" sz="1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965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04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质安管控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2158830" y="1144376"/>
            <a:ext cx="7874341" cy="4806679"/>
            <a:chOff x="1676400" y="1189038"/>
            <a:chExt cx="7432675" cy="4537075"/>
          </a:xfrm>
        </p:grpSpPr>
        <p:grpSp>
          <p:nvGrpSpPr>
            <p:cNvPr id="39" name="组合 13"/>
            <p:cNvGrpSpPr>
              <a:grpSpLocks/>
            </p:cNvGrpSpPr>
            <p:nvPr/>
          </p:nvGrpSpPr>
          <p:grpSpPr bwMode="auto">
            <a:xfrm>
              <a:off x="2859088" y="2574925"/>
              <a:ext cx="5097462" cy="1201738"/>
              <a:chOff x="2858747" y="2760288"/>
              <a:chExt cx="5097463" cy="1201806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2858747" y="2760288"/>
                <a:ext cx="768350" cy="1165291"/>
              </a:xfrm>
              <a:prstGeom prst="line">
                <a:avLst/>
              </a:prstGeom>
              <a:ln w="28575">
                <a:solidFill>
                  <a:srgbClr val="4454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>
                <a:off x="4344647" y="2760288"/>
                <a:ext cx="768350" cy="1165291"/>
              </a:xfrm>
              <a:prstGeom prst="line">
                <a:avLst/>
              </a:prstGeom>
              <a:ln w="28575">
                <a:solidFill>
                  <a:srgbClr val="4454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>
                <a:off x="7187860" y="2796803"/>
                <a:ext cx="768350" cy="1165291"/>
              </a:xfrm>
              <a:prstGeom prst="line">
                <a:avLst/>
              </a:prstGeom>
              <a:ln w="28575">
                <a:solidFill>
                  <a:srgbClr val="4454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5767047" y="2796803"/>
                <a:ext cx="768350" cy="1165291"/>
              </a:xfrm>
              <a:prstGeom prst="line">
                <a:avLst/>
              </a:prstGeom>
              <a:ln w="28575">
                <a:solidFill>
                  <a:srgbClr val="4454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椭圆 39"/>
            <p:cNvSpPr/>
            <p:nvPr/>
          </p:nvSpPr>
          <p:spPr bwMode="auto">
            <a:xfrm>
              <a:off x="1790700" y="1189038"/>
              <a:ext cx="1536700" cy="1536700"/>
            </a:xfrm>
            <a:prstGeom prst="ellipse">
              <a:avLst/>
            </a:prstGeom>
            <a:solidFill>
              <a:srgbClr val="F9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7450138" y="1189038"/>
              <a:ext cx="1536700" cy="1536700"/>
            </a:xfrm>
            <a:prstGeom prst="ellipse">
              <a:avLst/>
            </a:prstGeom>
            <a:solidFill>
              <a:srgbClr val="44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Rounded Rectangle 48"/>
            <p:cNvSpPr/>
            <p:nvPr/>
          </p:nvSpPr>
          <p:spPr bwMode="auto">
            <a:xfrm>
              <a:off x="1676400" y="2797175"/>
              <a:ext cx="1765300" cy="39528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>
                  <a:ea typeface="微软雅黑" panose="020B0503020204020204" pitchFamily="34" charset="-122"/>
                </a:rPr>
                <a:t>严把设计关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Rounded Rectangle 48"/>
            <p:cNvSpPr/>
            <p:nvPr/>
          </p:nvSpPr>
          <p:spPr bwMode="auto">
            <a:xfrm>
              <a:off x="4510088" y="2797175"/>
              <a:ext cx="1765300" cy="39528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zh-CN" sz="1400" dirty="0">
                  <a:ea typeface="微软雅黑" panose="020B0503020204020204" pitchFamily="34" charset="-122"/>
                </a:rPr>
                <a:t>严把</a:t>
              </a:r>
              <a:r>
                <a:rPr lang="zh-CN" altLang="en-US" sz="1400" dirty="0">
                  <a:ea typeface="微软雅黑" panose="020B0503020204020204" pitchFamily="34" charset="-122"/>
                </a:rPr>
                <a:t>采购流程</a:t>
              </a:r>
              <a:r>
                <a:rPr lang="zh-CN" altLang="zh-CN" sz="1400" dirty="0">
                  <a:ea typeface="微软雅黑" panose="020B0503020204020204" pitchFamily="34" charset="-122"/>
                </a:rPr>
                <a:t>关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46" name="Rounded Rectangle 48"/>
            <p:cNvSpPr/>
            <p:nvPr/>
          </p:nvSpPr>
          <p:spPr bwMode="auto">
            <a:xfrm>
              <a:off x="7343775" y="2797175"/>
              <a:ext cx="1765300" cy="39528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zh-CN" sz="1400" dirty="0">
                  <a:latin typeface="+mn-ea"/>
                  <a:cs typeface="宋体" pitchFamily="2" charset="-122"/>
                </a:rPr>
                <a:t>严把复审关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48" name="Rounded Rectangle 48"/>
            <p:cNvSpPr/>
            <p:nvPr/>
          </p:nvSpPr>
          <p:spPr bwMode="auto">
            <a:xfrm>
              <a:off x="3106738" y="5330825"/>
              <a:ext cx="1765300" cy="39528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 smtClean="0">
                  <a:ea typeface="微软雅黑" panose="020B0503020204020204" pitchFamily="34" charset="-122"/>
                </a:rPr>
                <a:t>严</a:t>
              </a:r>
              <a:r>
                <a:rPr lang="zh-CN" altLang="en-US" sz="1400" dirty="0">
                  <a:ea typeface="微软雅黑" panose="020B0503020204020204" pitchFamily="34" charset="-122"/>
                </a:rPr>
                <a:t>把供应商</a:t>
              </a:r>
              <a:r>
                <a:rPr lang="zh-CN" altLang="en-US" sz="1400" dirty="0" smtClean="0">
                  <a:ea typeface="微软雅黑" panose="020B0503020204020204" pitchFamily="34" charset="-122"/>
                </a:rPr>
                <a:t>关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51" name="Rounded Rectangle 48"/>
            <p:cNvSpPr/>
            <p:nvPr/>
          </p:nvSpPr>
          <p:spPr bwMode="auto">
            <a:xfrm>
              <a:off x="5940425" y="5330825"/>
              <a:ext cx="1765300" cy="39528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zh-CN" sz="1400" dirty="0" smtClean="0">
                  <a:ea typeface="微软雅黑" panose="020B0503020204020204" pitchFamily="34" charset="-122"/>
                </a:rPr>
                <a:t>严把材料领用关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  <p:pic>
          <p:nvPicPr>
            <p:cNvPr id="52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225" y="1479550"/>
              <a:ext cx="1008063" cy="1008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4" name="组合 53"/>
            <p:cNvGrpSpPr/>
            <p:nvPr/>
          </p:nvGrpSpPr>
          <p:grpSpPr>
            <a:xfrm>
              <a:off x="3205163" y="3644900"/>
              <a:ext cx="1536700" cy="1536700"/>
              <a:chOff x="3205163" y="3644900"/>
              <a:chExt cx="1536700" cy="1536700"/>
            </a:xfrm>
          </p:grpSpPr>
          <p:sp>
            <p:nvSpPr>
              <p:cNvPr id="62" name="椭圆 61"/>
              <p:cNvSpPr/>
              <p:nvPr/>
            </p:nvSpPr>
            <p:spPr bwMode="auto">
              <a:xfrm>
                <a:off x="3205163" y="3644900"/>
                <a:ext cx="1536700" cy="1536700"/>
              </a:xfrm>
              <a:prstGeom prst="ellipse">
                <a:avLst/>
              </a:prstGeom>
              <a:solidFill>
                <a:srgbClr val="9CB8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63" name="图片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3753" y="3976451"/>
                <a:ext cx="792162" cy="792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" name="组合 54"/>
            <p:cNvGrpSpPr/>
            <p:nvPr/>
          </p:nvGrpSpPr>
          <p:grpSpPr>
            <a:xfrm>
              <a:off x="6035675" y="3644900"/>
              <a:ext cx="1536700" cy="1536700"/>
              <a:chOff x="6035675" y="3644900"/>
              <a:chExt cx="1536700" cy="1536700"/>
            </a:xfrm>
          </p:grpSpPr>
          <p:sp>
            <p:nvSpPr>
              <p:cNvPr id="60" name="椭圆 59"/>
              <p:cNvSpPr/>
              <p:nvPr/>
            </p:nvSpPr>
            <p:spPr bwMode="auto">
              <a:xfrm>
                <a:off x="6035675" y="3644900"/>
                <a:ext cx="1536700" cy="1536700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61" name="图片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3969" y="3954019"/>
                <a:ext cx="900112" cy="900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" name="组合 55"/>
            <p:cNvGrpSpPr/>
            <p:nvPr/>
          </p:nvGrpSpPr>
          <p:grpSpPr>
            <a:xfrm>
              <a:off x="4619625" y="1189038"/>
              <a:ext cx="1536700" cy="1536700"/>
              <a:chOff x="4619625" y="1189038"/>
              <a:chExt cx="1536700" cy="1536700"/>
            </a:xfrm>
          </p:grpSpPr>
          <p:sp>
            <p:nvSpPr>
              <p:cNvPr id="58" name="椭圆 57"/>
              <p:cNvSpPr/>
              <p:nvPr/>
            </p:nvSpPr>
            <p:spPr bwMode="auto">
              <a:xfrm>
                <a:off x="4619625" y="1189038"/>
                <a:ext cx="1536700" cy="1536700"/>
              </a:xfrm>
              <a:prstGeom prst="ellipse">
                <a:avLst/>
              </a:prstGeom>
              <a:solidFill>
                <a:srgbClr val="1570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59" name="图片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9995" y="1478900"/>
                <a:ext cx="935959" cy="93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7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31" y="1478900"/>
              <a:ext cx="900113" cy="87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056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42281" y="2620286"/>
            <a:ext cx="334433" cy="271463"/>
          </a:xfrm>
          <a:prstGeom prst="rect">
            <a:avLst/>
          </a:prstGeom>
          <a:solidFill>
            <a:srgbClr val="9CB833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altLang="zh-CN" sz="1400" b="1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937830" y="2266305"/>
            <a:ext cx="334433" cy="271463"/>
          </a:xfrm>
          <a:prstGeom prst="rect">
            <a:avLst/>
          </a:prstGeom>
          <a:solidFill>
            <a:srgbClr val="44BE9B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altLang="zh-CN" sz="1400" b="1">
                <a:solidFill>
                  <a:schemeClr val="bg1"/>
                </a:solidFill>
                <a:latin typeface="+mn-lt"/>
                <a:ea typeface="+mn-ea"/>
              </a:rPr>
              <a:t>2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4924490" y="4631617"/>
            <a:ext cx="332317" cy="271463"/>
          </a:xfrm>
          <a:prstGeom prst="rect">
            <a:avLst/>
          </a:prstGeom>
          <a:solidFill>
            <a:srgbClr val="E44C36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altLang="zh-CN" sz="1400" b="1" dirty="0">
                <a:solidFill>
                  <a:schemeClr val="bg1"/>
                </a:solidFill>
                <a:latin typeface="+mn-lt"/>
                <a:ea typeface="+mn-ea"/>
              </a:rPr>
              <a:t>3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7117891" y="4123671"/>
            <a:ext cx="334433" cy="271463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altLang="zh-CN" sz="1400" b="1" dirty="0">
                <a:solidFill>
                  <a:schemeClr val="bg1"/>
                </a:solidFill>
                <a:latin typeface="+mn-lt"/>
                <a:ea typeface="+mn-ea"/>
              </a:rPr>
              <a:t>4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7951758" y="2321006"/>
            <a:ext cx="4368800" cy="1423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algn="l">
              <a:lnSpc>
                <a:spcPct val="125000"/>
              </a:lnSpc>
              <a:spcBef>
                <a:spcPct val="0"/>
              </a:spcBef>
            </a:pPr>
            <a:r>
              <a:rPr lang="zh-CN" altLang="en-US" dirty="0" smtClean="0">
                <a:solidFill>
                  <a:srgbClr val="44BE9B"/>
                </a:solidFill>
                <a:latin typeface="+mj-ea"/>
                <a:ea typeface="+mj-ea"/>
              </a:rPr>
              <a:t>驻场团队：</a:t>
            </a:r>
            <a:endParaRPr lang="zh-CN" altLang="en-US" dirty="0">
              <a:solidFill>
                <a:srgbClr val="44BE9B"/>
              </a:solidFill>
              <a:latin typeface="+mj-ea"/>
              <a:ea typeface="+mj-ea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</a:pPr>
            <a:r>
              <a:rPr lang="en-US" altLang="zh-CN" sz="1400" b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zh-CN" altLang="en-US" sz="1400" b="0" dirty="0" smtClean="0">
                <a:solidFill>
                  <a:srgbClr val="000000"/>
                </a:solidFill>
                <a:latin typeface="+mj-ea"/>
                <a:ea typeface="+mj-ea"/>
              </a:rPr>
              <a:t>、负责协调各个部门，推进信息化的建设</a:t>
            </a:r>
            <a:endParaRPr lang="en-US" altLang="zh-CN" sz="1400" b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</a:pPr>
            <a:r>
              <a:rPr lang="en-US" altLang="zh-CN" sz="1400" b="0" dirty="0" smtClean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zh-CN" altLang="en-US" sz="1400" b="0" dirty="0" smtClean="0">
                <a:solidFill>
                  <a:srgbClr val="000000"/>
                </a:solidFill>
                <a:latin typeface="+mj-ea"/>
                <a:ea typeface="+mj-ea"/>
              </a:rPr>
              <a:t>、负责运营项目的管理</a:t>
            </a:r>
            <a:endParaRPr lang="en-US" altLang="zh-CN" sz="1400" b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</a:pPr>
            <a:r>
              <a:rPr lang="en-US" altLang="zh-CN" sz="1400" b="0" dirty="0" smtClean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zh-CN" altLang="en-US" sz="1400" b="0" dirty="0" smtClean="0">
                <a:solidFill>
                  <a:srgbClr val="000000"/>
                </a:solidFill>
                <a:latin typeface="+mj-ea"/>
                <a:ea typeface="+mj-ea"/>
              </a:rPr>
              <a:t>、负责技术设备维护管理</a:t>
            </a:r>
            <a:endParaRPr lang="en-US" altLang="zh-CN" sz="1400" b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</a:pPr>
            <a:r>
              <a:rPr lang="en-US" altLang="zh-CN" sz="1400" b="0" dirty="0" smtClean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zh-CN" altLang="en-US" sz="1400" b="0" dirty="0" smtClean="0">
                <a:solidFill>
                  <a:srgbClr val="000000"/>
                </a:solidFill>
                <a:latin typeface="+mj-ea"/>
                <a:ea typeface="+mj-ea"/>
              </a:rPr>
              <a:t>、负责和学校沟通协调</a:t>
            </a:r>
            <a:endParaRPr lang="zh-CN" altLang="en-US" sz="1400" b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 rot="9198256">
            <a:off x="5125963" y="2764749"/>
            <a:ext cx="1962151" cy="1597025"/>
          </a:xfrm>
          <a:prstGeom prst="rect">
            <a:avLst/>
          </a:prstGeom>
          <a:solidFill>
            <a:srgbClr val="44BE9B"/>
          </a:solidFill>
          <a:ln w="6350">
            <a:noFill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zh-CN" altLang="en-US" sz="1400">
              <a:latin typeface="+mn-lt"/>
              <a:ea typeface="+mn-ea"/>
            </a:endParaRPr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 rot="9198256">
            <a:off x="5733023" y="4339419"/>
            <a:ext cx="2235200" cy="1993900"/>
          </a:xfrm>
          <a:custGeom>
            <a:avLst/>
            <a:gdLst>
              <a:gd name="T0" fmla="*/ 0 w 820"/>
              <a:gd name="T1" fmla="*/ 0 h 819"/>
              <a:gd name="T2" fmla="*/ 0 w 820"/>
              <a:gd name="T3" fmla="*/ 1993900 h 819"/>
              <a:gd name="T4" fmla="*/ 1676400 w 820"/>
              <a:gd name="T5" fmla="*/ 1993900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20" h="819">
                <a:moveTo>
                  <a:pt x="0" y="0"/>
                </a:moveTo>
                <a:lnTo>
                  <a:pt x="0" y="819"/>
                </a:lnTo>
                <a:lnTo>
                  <a:pt x="820" y="819"/>
                </a:lnTo>
              </a:path>
            </a:pathLst>
          </a:custGeom>
          <a:noFill/>
          <a:ln w="22225" cap="flat" cmpd="sng">
            <a:solidFill>
              <a:srgbClr val="A6A6A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 sz="1400">
              <a:latin typeface="+mn-lt"/>
              <a:ea typeface="+mn-ea"/>
            </a:endParaRPr>
          </a:p>
        </p:txBody>
      </p:sp>
      <p:sp>
        <p:nvSpPr>
          <p:cNvPr id="14346" name="Freeform 10"/>
          <p:cNvSpPr>
            <a:spLocks/>
          </p:cNvSpPr>
          <p:nvPr/>
        </p:nvSpPr>
        <p:spPr bwMode="auto">
          <a:xfrm rot="-7001744">
            <a:off x="3058509" y="3311907"/>
            <a:ext cx="1819275" cy="2455333"/>
          </a:xfrm>
          <a:custGeom>
            <a:avLst/>
            <a:gdLst>
              <a:gd name="T0" fmla="*/ 0 w 820"/>
              <a:gd name="T1" fmla="*/ 0 h 819"/>
              <a:gd name="T2" fmla="*/ 0 w 820"/>
              <a:gd name="T3" fmla="*/ 1841500 h 819"/>
              <a:gd name="T4" fmla="*/ 1819275 w 820"/>
              <a:gd name="T5" fmla="*/ 1841500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20" h="819">
                <a:moveTo>
                  <a:pt x="0" y="0"/>
                </a:moveTo>
                <a:lnTo>
                  <a:pt x="0" y="819"/>
                </a:lnTo>
                <a:lnTo>
                  <a:pt x="820" y="819"/>
                </a:lnTo>
              </a:path>
            </a:pathLst>
          </a:custGeom>
          <a:noFill/>
          <a:ln w="22225" cap="flat" cmpd="sng">
            <a:solidFill>
              <a:srgbClr val="E44C3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 sz="1400">
              <a:latin typeface="+mn-lt"/>
              <a:ea typeface="+mn-ea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 rot="3798256" flipH="1">
            <a:off x="3904117" y="713699"/>
            <a:ext cx="1997075" cy="2216149"/>
          </a:xfrm>
          <a:custGeom>
            <a:avLst/>
            <a:gdLst>
              <a:gd name="T0" fmla="*/ 0 w 820"/>
              <a:gd name="T1" fmla="*/ 0 h 819"/>
              <a:gd name="T2" fmla="*/ 0 w 820"/>
              <a:gd name="T3" fmla="*/ 1662112 h 819"/>
              <a:gd name="T4" fmla="*/ 1997075 w 820"/>
              <a:gd name="T5" fmla="*/ 1662112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20" h="819">
                <a:moveTo>
                  <a:pt x="0" y="0"/>
                </a:moveTo>
                <a:lnTo>
                  <a:pt x="0" y="819"/>
                </a:lnTo>
                <a:lnTo>
                  <a:pt x="820" y="819"/>
                </a:lnTo>
              </a:path>
            </a:pathLst>
          </a:custGeom>
          <a:noFill/>
          <a:ln w="22225" cap="flat" cmpd="sng">
            <a:solidFill>
              <a:srgbClr val="9CB83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4348" name="Freeform 12"/>
          <p:cNvSpPr>
            <a:spLocks/>
          </p:cNvSpPr>
          <p:nvPr/>
        </p:nvSpPr>
        <p:spPr bwMode="auto">
          <a:xfrm rot="-7001744" flipH="1" flipV="1">
            <a:off x="7340525" y="1360340"/>
            <a:ext cx="1812925" cy="2453216"/>
          </a:xfrm>
          <a:custGeom>
            <a:avLst/>
            <a:gdLst>
              <a:gd name="T0" fmla="*/ 0 w 820"/>
              <a:gd name="T1" fmla="*/ 0 h 819"/>
              <a:gd name="T2" fmla="*/ 0 w 820"/>
              <a:gd name="T3" fmla="*/ 1839912 h 819"/>
              <a:gd name="T4" fmla="*/ 1812925 w 820"/>
              <a:gd name="T5" fmla="*/ 1839912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20" h="819">
                <a:moveTo>
                  <a:pt x="0" y="0"/>
                </a:moveTo>
                <a:lnTo>
                  <a:pt x="0" y="819"/>
                </a:lnTo>
                <a:lnTo>
                  <a:pt x="820" y="819"/>
                </a:lnTo>
              </a:path>
            </a:pathLst>
          </a:custGeom>
          <a:noFill/>
          <a:ln w="22225" cap="flat" cmpd="sng">
            <a:solidFill>
              <a:srgbClr val="44BE9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 sz="1400">
              <a:latin typeface="+mn-lt"/>
              <a:ea typeface="+mn-ea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3903662" y="964943"/>
            <a:ext cx="3359151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en-US" altLang="zh-CN" dirty="0" smtClean="0">
                <a:solidFill>
                  <a:srgbClr val="9CB833"/>
                </a:solidFill>
                <a:latin typeface="+mj-ea"/>
                <a:ea typeface="+mj-ea"/>
              </a:rPr>
              <a:t>24</a:t>
            </a:r>
            <a:r>
              <a:rPr kumimoji="1" lang="zh-CN" altLang="en-US" dirty="0" smtClean="0">
                <a:solidFill>
                  <a:srgbClr val="9CB833"/>
                </a:solidFill>
                <a:latin typeface="+mj-ea"/>
                <a:ea typeface="+mj-ea"/>
              </a:rPr>
              <a:t>小时客服响应：</a:t>
            </a:r>
            <a:endParaRPr kumimoji="1" lang="en-US" altLang="zh-CN" dirty="0" smtClean="0">
              <a:solidFill>
                <a:srgbClr val="9CB833"/>
              </a:solidFill>
              <a:latin typeface="+mj-ea"/>
              <a:ea typeface="+mj-ea"/>
            </a:endParaRPr>
          </a:p>
          <a:p>
            <a:pPr algn="l"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服务热线：</a:t>
            </a:r>
            <a:r>
              <a:rPr kumimoji="1" lang="en-US" altLang="zh-CN" sz="1400" b="0" dirty="0" smtClean="0">
                <a:solidFill>
                  <a:schemeClr val="tx1"/>
                </a:solidFill>
                <a:latin typeface="+mj-ea"/>
                <a:ea typeface="+mj-ea"/>
              </a:rPr>
              <a:t>400</a:t>
            </a:r>
          </a:p>
          <a:p>
            <a:pPr algn="l"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zh-CN" altLang="en-US" sz="1400" b="0" dirty="0">
                <a:solidFill>
                  <a:schemeClr val="tx1"/>
                </a:solidFill>
                <a:latin typeface="+mj-ea"/>
                <a:ea typeface="+mj-ea"/>
              </a:rPr>
              <a:t>微</a:t>
            </a:r>
            <a:r>
              <a:rPr kumimoji="1"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信服务号：合恒网络</a:t>
            </a:r>
            <a:endParaRPr kumimoji="1" lang="en-US" altLang="zh-CN" sz="14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l"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en-US" altLang="zh-CN" sz="1400" b="0" dirty="0" smtClean="0">
                <a:solidFill>
                  <a:schemeClr val="tx1"/>
                </a:solidFill>
                <a:latin typeface="+mj-ea"/>
                <a:ea typeface="+mj-ea"/>
              </a:rPr>
              <a:t>QQ</a:t>
            </a:r>
            <a:r>
              <a:rPr kumimoji="1"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服务号：合恒网络</a:t>
            </a:r>
            <a:endParaRPr kumimoji="1" lang="en-US" altLang="zh-CN" sz="14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5225023" y="5071557"/>
            <a:ext cx="325120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5000"/>
              </a:lnSpc>
              <a:tabLst>
                <a:tab pos="266700" algn="l"/>
              </a:tabLst>
            </a:pPr>
            <a:r>
              <a:rPr lang="zh-CN" altLang="en-US" b="1" dirty="0">
                <a:solidFill>
                  <a:srgbClr val="A6A6A6"/>
                </a:solidFill>
                <a:latin typeface="+mj-ea"/>
                <a:ea typeface="+mj-ea"/>
              </a:rPr>
              <a:t>增值</a:t>
            </a:r>
            <a:r>
              <a:rPr lang="zh-CN" altLang="en-US" b="1" dirty="0" smtClean="0">
                <a:solidFill>
                  <a:srgbClr val="A6A6A6"/>
                </a:solidFill>
                <a:latin typeface="+mj-ea"/>
                <a:ea typeface="+mj-ea"/>
              </a:rPr>
              <a:t>服务：</a:t>
            </a:r>
            <a:endParaRPr lang="en-US" altLang="zh-CN" b="1" dirty="0">
              <a:solidFill>
                <a:srgbClr val="A6A6A6"/>
              </a:solidFill>
              <a:latin typeface="+mj-ea"/>
              <a:ea typeface="+mj-ea"/>
            </a:endParaRPr>
          </a:p>
          <a:p>
            <a:pPr>
              <a:lnSpc>
                <a:spcPct val="125000"/>
              </a:lnSpc>
              <a:tabLst>
                <a:tab pos="266700" algn="l"/>
              </a:tabLst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免费提供学生入职培训、就业培训</a:t>
            </a:r>
            <a:endParaRPr lang="en-US" altLang="zh-CN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25000"/>
              </a:lnSpc>
              <a:tabLst>
                <a:tab pos="266700" algn="l"/>
              </a:tabLst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免费提供学生职业生涯规划培训</a:t>
            </a:r>
            <a:endParaRPr lang="en-US" altLang="zh-CN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25000"/>
              </a:lnSpc>
              <a:tabLst>
                <a:tab pos="266700" algn="l"/>
              </a:tabLst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免费提供学生就业服务</a:t>
            </a:r>
            <a:r>
              <a:rPr lang="zh-CN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指导</a:t>
            </a:r>
            <a:endParaRPr lang="en-US" altLang="zh-CN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4738509" y="3432352"/>
            <a:ext cx="258656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  <a:tabLst>
                <a:tab pos="266700" algn="l"/>
              </a:tabLst>
            </a:pPr>
            <a:r>
              <a:rPr lang="zh-CN" altLang="en-US" sz="1600" b="1" dirty="0" smtClean="0">
                <a:solidFill>
                  <a:schemeClr val="bg1"/>
                </a:solidFill>
                <a:latin typeface="+mn-lt"/>
                <a:ea typeface="+mn-ea"/>
              </a:rPr>
              <a:t>管理团队派驻</a:t>
            </a:r>
            <a:r>
              <a:rPr lang="zh-CN" altLang="en-US" sz="1600" b="1" dirty="0">
                <a:solidFill>
                  <a:schemeClr val="bg1"/>
                </a:solidFill>
                <a:latin typeface="+mn-lt"/>
                <a:ea typeface="+mn-ea"/>
              </a:rPr>
              <a:t>服务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4356" y="3227434"/>
            <a:ext cx="388514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E44C36"/>
                </a:solidFill>
                <a:latin typeface="+mj-ea"/>
                <a:ea typeface="+mj-ea"/>
              </a:rPr>
              <a:t>帮助充实信息化人才队伍</a:t>
            </a:r>
            <a:r>
              <a:rPr lang="zh-CN" altLang="en-US" b="1" dirty="0" smtClean="0">
                <a:solidFill>
                  <a:srgbClr val="E44C36"/>
                </a:solidFill>
                <a:latin typeface="+mj-ea"/>
                <a:ea typeface="+mj-ea"/>
              </a:rPr>
              <a:t>：</a:t>
            </a:r>
            <a:endParaRPr lang="en-US" altLang="zh-CN" b="1" dirty="0" smtClean="0">
              <a:solidFill>
                <a:srgbClr val="E44C36"/>
              </a:solidFill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信息化人才极为匮乏，高层次人才难以引进，且稳定性差；各部门信息员多为兼职，技术管理任务全部依托信息管理</a:t>
            </a:r>
            <a:r>
              <a:rPr lang="zh-CN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中心。</a:t>
            </a:r>
            <a:endParaRPr lang="zh-CN" altLang="en-US" sz="1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04 </a:t>
            </a:r>
            <a:r>
              <a:rPr lang="zh-CN" altLang="en-US" sz="3200" dirty="0">
                <a:solidFill>
                  <a:srgbClr val="1570C1"/>
                </a:solidFill>
                <a:latin typeface="+mj-ea"/>
                <a:ea typeface="+mj-ea"/>
              </a:rPr>
              <a:t>后期运营</a:t>
            </a:r>
            <a:endParaRPr lang="zh-CN" altLang="en-US" sz="32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659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7"/>
          <p:cNvSpPr txBox="1">
            <a:spLocks noChangeArrowheads="1"/>
          </p:cNvSpPr>
          <p:nvPr/>
        </p:nvSpPr>
        <p:spPr bwMode="auto">
          <a:xfrm>
            <a:off x="173038" y="149225"/>
            <a:ext cx="5410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dirty="0" smtClean="0">
                <a:solidFill>
                  <a:srgbClr val="1570C1"/>
                </a:solidFill>
                <a:latin typeface="DIN" pitchFamily="50" charset="0"/>
              </a:rPr>
              <a:t>04 </a:t>
            </a:r>
            <a:r>
              <a:rPr lang="zh-CN" altLang="en-US" sz="3200" dirty="0" smtClean="0">
                <a:solidFill>
                  <a:srgbClr val="1570C1"/>
                </a:solidFill>
                <a:latin typeface="+mj-ea"/>
                <a:ea typeface="+mj-ea"/>
              </a:rPr>
              <a:t>计划与进度</a:t>
            </a:r>
            <a:endParaRPr lang="zh-CN" altLang="en-US" sz="2400" dirty="0" smtClean="0">
              <a:solidFill>
                <a:srgbClr val="1570C1"/>
              </a:solidFill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860999"/>
              </p:ext>
            </p:extLst>
          </p:nvPr>
        </p:nvGraphicFramePr>
        <p:xfrm>
          <a:off x="885375" y="1677412"/>
          <a:ext cx="10000933" cy="36117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8441"/>
                <a:gridCol w="229041"/>
                <a:gridCol w="982800"/>
                <a:gridCol w="1000093"/>
                <a:gridCol w="1000093"/>
                <a:gridCol w="1000093"/>
                <a:gridCol w="1000093"/>
                <a:gridCol w="1000093"/>
                <a:gridCol w="1000093"/>
                <a:gridCol w="1000093"/>
              </a:tblGrid>
              <a:tr h="341618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u="none" strike="noStrike" dirty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</a:rPr>
                        <a:t>主项目</a:t>
                      </a:r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2017-12</a:t>
                      </a:r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2018-01</a:t>
                      </a:r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2018-02</a:t>
                      </a:r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2018-03</a:t>
                      </a:r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2018-04</a:t>
                      </a:r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2018-05</a:t>
                      </a:r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2018-06</a:t>
                      </a:r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0" i="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持续建设</a:t>
                      </a:r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6207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u="none" strike="noStrike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</a:rPr>
                        <a:t>数据中心及行政楼智慧校园应急指挥调度中心</a:t>
                      </a:r>
                      <a:endParaRPr lang="en-US" altLang="zh-CN" sz="1400" u="none" strike="noStrike" dirty="0" smtClean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baseline="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30000">
                          <a:schemeClr val="bg1"/>
                        </a:gs>
                        <a:gs pos="69000">
                          <a:srgbClr val="1570C1"/>
                        </a:gs>
                        <a:gs pos="31000">
                          <a:srgbClr val="1570C1"/>
                        </a:gs>
                        <a:gs pos="7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BFBFBF"/>
                        </a:gs>
                        <a:gs pos="31000">
                          <a:srgbClr val="BFBFBF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</a:tr>
              <a:tr h="406207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智慧校园校园网系统</a:t>
                      </a:r>
                      <a:endParaRPr lang="zh-CN" altLang="en-US" sz="140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6207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安全防范系统</a:t>
                      </a:r>
                      <a:endParaRPr lang="zh-CN" altLang="en-US" sz="140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6207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多媒体信息设施系统</a:t>
                      </a:r>
                      <a:endParaRPr lang="zh-CN" altLang="en-US" sz="140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chemeClr val="bg1"/>
                        </a:gs>
                        <a:gs pos="31000">
                          <a:schemeClr val="bg1">
                            <a:lumMod val="75000"/>
                          </a:schemeClr>
                        </a:gs>
                        <a:gs pos="69000">
                          <a:schemeClr val="bg1">
                            <a:lumMod val="75000"/>
                          </a:schemeClr>
                        </a:gs>
                        <a:gs pos="72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</a:tr>
              <a:tr h="406207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多媒体教学</a:t>
                      </a:r>
                      <a:endParaRPr lang="zh-CN" altLang="en-US" sz="140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6207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一卡通系统</a:t>
                      </a:r>
                      <a:endParaRPr lang="zh-CN" altLang="en-US" sz="140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30000">
                          <a:schemeClr val="bg1"/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7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30000">
                          <a:schemeClr val="bg1"/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7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6207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功能业务应用系统</a:t>
                      </a:r>
                      <a:endParaRPr lang="zh-CN" altLang="en-US" sz="140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chemeClr val="bg1">
                            <a:lumMod val="75000"/>
                          </a:schemeClr>
                        </a:gs>
                        <a:gs pos="69000">
                          <a:schemeClr val="bg1">
                            <a:lumMod val="75000"/>
                          </a:schemeClr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</a:tr>
              <a:tr h="406207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u="none" strike="noStrike" kern="1200" dirty="0" smtClean="0">
                          <a:solidFill>
                            <a:srgbClr val="44546A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机房工程设计</a:t>
                      </a:r>
                      <a:endParaRPr lang="zh-CN" altLang="en-US" sz="1400" u="none" strike="noStrike" kern="1200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rgbClr val="1570C1"/>
                        </a:gs>
                        <a:gs pos="69000">
                          <a:srgbClr val="1570C1"/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44546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1000">
                          <a:schemeClr val="bg1">
                            <a:lumMod val="75000"/>
                          </a:schemeClr>
                        </a:gs>
                        <a:gs pos="69000">
                          <a:schemeClr val="bg1">
                            <a:lumMod val="75000"/>
                          </a:schemeClr>
                        </a:gs>
                        <a:gs pos="30000">
                          <a:schemeClr val="bg1"/>
                        </a:gs>
                        <a:gs pos="7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41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组合 1"/>
          <p:cNvGrpSpPr>
            <a:grpSpLocks/>
          </p:cNvGrpSpPr>
          <p:nvPr/>
        </p:nvGrpSpPr>
        <p:grpSpPr bwMode="auto">
          <a:xfrm>
            <a:off x="1359691" y="841375"/>
            <a:ext cx="4713287" cy="2961767"/>
            <a:chOff x="1400082" y="1603697"/>
            <a:chExt cx="4713287" cy="2961726"/>
          </a:xfrm>
        </p:grpSpPr>
        <p:sp>
          <p:nvSpPr>
            <p:cNvPr id="33796" name="文本框 4"/>
            <p:cNvSpPr txBox="1">
              <a:spLocks noChangeArrowheads="1"/>
            </p:cNvSpPr>
            <p:nvPr/>
          </p:nvSpPr>
          <p:spPr bwMode="auto">
            <a:xfrm>
              <a:off x="1887584" y="3795993"/>
              <a:ext cx="3738282" cy="769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 eaLnBrk="1" hangingPunct="1">
                <a:buFont typeface="Arial" pitchFamily="34" charset="0"/>
                <a:buNone/>
              </a:pPr>
              <a:r>
                <a:rPr lang="en-US" altLang="zh-CN" sz="4400" kern="1000" dirty="0">
                  <a:solidFill>
                    <a:srgbClr val="1570C1"/>
                  </a:solidFill>
                  <a:latin typeface="DIN" pitchFamily="50" charset="0"/>
                </a:rPr>
                <a:t>THANK YOU</a:t>
              </a:r>
              <a:endParaRPr lang="zh-CN" altLang="en-US" sz="4400" kern="1000" dirty="0">
                <a:solidFill>
                  <a:srgbClr val="1570C1"/>
                </a:solidFill>
                <a:latin typeface="DIN" pitchFamily="50" charset="0"/>
              </a:endParaRPr>
            </a:p>
          </p:txBody>
        </p:sp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1400082" y="1603697"/>
              <a:ext cx="4713287" cy="2123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6600" dirty="0" smtClean="0">
                  <a:solidFill>
                    <a:srgbClr val="1570C1"/>
                  </a:solidFill>
                  <a:latin typeface="+mj-ea"/>
                  <a:ea typeface="+mj-ea"/>
                </a:rPr>
                <a:t>智慧创新</a:t>
              </a:r>
              <a:endParaRPr lang="en-US" altLang="zh-CN" sz="6600" dirty="0" smtClean="0">
                <a:solidFill>
                  <a:srgbClr val="1570C1"/>
                </a:solidFill>
                <a:latin typeface="+mj-ea"/>
                <a:ea typeface="+mj-ea"/>
              </a:endParaRPr>
            </a:p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6600" dirty="0" smtClean="0">
                  <a:solidFill>
                    <a:srgbClr val="1570C1"/>
                  </a:solidFill>
                  <a:latin typeface="+mj-ea"/>
                  <a:ea typeface="+mj-ea"/>
                </a:rPr>
                <a:t>合作共赢</a:t>
              </a:r>
            </a:p>
          </p:txBody>
        </p:sp>
      </p:grpSp>
      <p:pic>
        <p:nvPicPr>
          <p:cNvPr id="33795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6" y="4710642"/>
            <a:ext cx="411797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582" y="1590675"/>
            <a:ext cx="3119967" cy="31199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9286" y="5369233"/>
            <a:ext cx="680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：浙江省杭州市余杭区文一西路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998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号海创园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号楼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 +86-571 88994160   Fax +86-571</a:t>
            </a:r>
            <a:r>
              <a:rPr lang="en-US" altLang="zh-CN" sz="16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88994139</a:t>
            </a:r>
          </a:p>
          <a:p>
            <a:pPr algn="ctr"/>
            <a:r>
              <a:rPr lang="en-US" altLang="zh-CN" sz="16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E-mail</a:t>
            </a:r>
            <a:r>
              <a:rPr lang="zh-CN" altLang="en-US" sz="16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u="none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sales@hzsun.com </a:t>
            </a:r>
          </a:p>
          <a:p>
            <a:pPr algn="ctr"/>
            <a:r>
              <a:rPr lang="en-US" altLang="zh-CN" sz="1600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: www.hzsun.com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400-100-9591</a:t>
            </a:r>
          </a:p>
          <a:p>
            <a:pPr algn="ctr"/>
            <a:endParaRPr lang="zh-CN" altLang="en-US" sz="1600" u="non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9259</TotalTime>
  <Pages>0</Pages>
  <Words>7560</Words>
  <Characters>0</Characters>
  <Application>Microsoft Macintosh PowerPoint</Application>
  <DocSecurity>0</DocSecurity>
  <PresentationFormat>宽屏</PresentationFormat>
  <Lines>0</Lines>
  <Paragraphs>1078</Paragraphs>
  <Slides>93</Slides>
  <Notes>53</Notes>
  <HiddenSlides>38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2" baseType="lpstr">
      <vt:lpstr>Calibri</vt:lpstr>
      <vt:lpstr>Calibri Light</vt:lpstr>
      <vt:lpstr>Century Gothic</vt:lpstr>
      <vt:lpstr>DIN</vt:lpstr>
      <vt:lpstr>Heiti SC Light</vt:lpstr>
      <vt:lpstr>Hiragino Sans GB W3</vt:lpstr>
      <vt:lpstr>Hiragino Sans GB W6</vt:lpstr>
      <vt:lpstr>Microsoft YaHei</vt:lpstr>
      <vt:lpstr>Open Sans</vt:lpstr>
      <vt:lpstr>Times New Roman</vt:lpstr>
      <vt:lpstr>Wingdings</vt:lpstr>
      <vt:lpstr>黑体</vt:lpstr>
      <vt:lpstr>楷体_GB2312</vt:lpstr>
      <vt:lpstr>宋体</vt:lpstr>
      <vt:lpstr>微软雅黑</vt:lpstr>
      <vt:lpstr>微软雅黑 Light</vt:lpstr>
      <vt:lpstr>Arial</vt:lpstr>
      <vt:lpstr>Office 主题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平安校园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qq;805192436</dc:creator>
  <cp:lastModifiedBy>邱永平-hzscit@163.com</cp:lastModifiedBy>
  <cp:revision>1207</cp:revision>
  <dcterms:created xsi:type="dcterms:W3CDTF">2015-06-07T14:37:57Z</dcterms:created>
  <dcterms:modified xsi:type="dcterms:W3CDTF">2018-03-16T07:13:09Z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